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6"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 id="321" r:id="rId67"/>
    <p:sldId id="322" r:id="rId68"/>
    <p:sldId id="323" r:id="rId69"/>
    <p:sldId id="324" r:id="rId70"/>
    <p:sldId id="325" r:id="rId71"/>
    <p:sldId id="326" r:id="rId72"/>
    <p:sldId id="327" r:id="rId73"/>
    <p:sldId id="328" r:id="rId74"/>
    <p:sldId id="329" r:id="rId75"/>
    <p:sldId id="330" r:id="rId76"/>
    <p:sldId id="331" r:id="rId77"/>
    <p:sldId id="332" r:id="rId78"/>
    <p:sldId id="333" r:id="rId79"/>
    <p:sldId id="334" r:id="rId80"/>
    <p:sldId id="335" r:id="rId81"/>
    <p:sldId id="336" r:id="rId82"/>
    <p:sldId id="337" r:id="rId83"/>
    <p:sldId id="338" r:id="rId84"/>
    <p:sldId id="339" r:id="rId85"/>
    <p:sldId id="340" r:id="rId86"/>
    <p:sldId id="341" r:id="rId87"/>
    <p:sldId id="342" r:id="rId88"/>
    <p:sldId id="343" r:id="rId89"/>
    <p:sldId id="344" r:id="rId90"/>
    <p:sldId id="345" r:id="rId91"/>
    <p:sldId id="346" r:id="rId92"/>
    <p:sldId id="347" r:id="rId93"/>
    <p:sldId id="348" r:id="rId94"/>
    <p:sldId id="349" r:id="rId95"/>
    <p:sldId id="350" r:id="rId96"/>
    <p:sldId id="351" r:id="rId97"/>
    <p:sldId id="352" r:id="rId98"/>
    <p:sldId id="353" r:id="rId99"/>
    <p:sldId id="354" r:id="rId100"/>
    <p:sldId id="355" r:id="rId101"/>
    <p:sldId id="356" r:id="rId102"/>
    <p:sldId id="357" r:id="rId103"/>
    <p:sldId id="358" r:id="rId104"/>
    <p:sldId id="359" r:id="rId105"/>
    <p:sldId id="360" r:id="rId106"/>
    <p:sldId id="361" r:id="rId107"/>
    <p:sldId id="362" r:id="rId108"/>
    <p:sldId id="363" r:id="rId109"/>
    <p:sldId id="364" r:id="rId110"/>
    <p:sldId id="365" r:id="rId111"/>
    <p:sldId id="366" r:id="rId112"/>
    <p:sldId id="367" r:id="rId113"/>
    <p:sldId id="368" r:id="rId114"/>
    <p:sldId id="369" r:id="rId115"/>
    <p:sldId id="370" r:id="rId116"/>
    <p:sldId id="371" r:id="rId117"/>
    <p:sldId id="372" r:id="rId118"/>
    <p:sldId id="373" r:id="rId119"/>
    <p:sldId id="374" r:id="rId120"/>
    <p:sldId id="375" r:id="rId121"/>
    <p:sldId id="376" r:id="rId122"/>
    <p:sldId id="377" r:id="rId123"/>
    <p:sldId id="378" r:id="rId124"/>
    <p:sldId id="379" r:id="rId125"/>
    <p:sldId id="380" r:id="rId126"/>
    <p:sldId id="381" r:id="rId127"/>
    <p:sldId id="382" r:id="rId128"/>
    <p:sldId id="383" r:id="rId129"/>
    <p:sldId id="384" r:id="rId130"/>
    <p:sldId id="385" r:id="rId131"/>
    <p:sldId id="386" r:id="rId132"/>
    <p:sldId id="387" r:id="rId133"/>
    <p:sldId id="388" r:id="rId134"/>
    <p:sldId id="389" r:id="rId135"/>
    <p:sldId id="390" r:id="rId136"/>
    <p:sldId id="391" r:id="rId137"/>
    <p:sldId id="392" r:id="rId138"/>
    <p:sldId id="393" r:id="rId139"/>
    <p:sldId id="394" r:id="rId140"/>
    <p:sldId id="395" r:id="rId141"/>
    <p:sldId id="396" r:id="rId142"/>
    <p:sldId id="397" r:id="rId143"/>
    <p:sldId id="398" r:id="rId144"/>
    <p:sldId id="399" r:id="rId145"/>
    <p:sldId id="400" r:id="rId146"/>
    <p:sldId id="401" r:id="rId147"/>
    <p:sldId id="402" r:id="rId148"/>
    <p:sldId id="403" r:id="rId149"/>
    <p:sldId id="404" r:id="rId150"/>
    <p:sldId id="405" r:id="rId151"/>
    <p:sldId id="406" r:id="rId152"/>
    <p:sldId id="407" r:id="rId153"/>
    <p:sldId id="408" r:id="rId154"/>
    <p:sldId id="409" r:id="rId155"/>
    <p:sldId id="410" r:id="rId156"/>
    <p:sldId id="411" r:id="rId157"/>
    <p:sldId id="412" r:id="rId158"/>
    <p:sldId id="413" r:id="rId159"/>
    <p:sldId id="414" r:id="rId160"/>
    <p:sldId id="415" r:id="rId161"/>
    <p:sldId id="416" r:id="rId162"/>
    <p:sldId id="417" r:id="rId163"/>
    <p:sldId id="418" r:id="rId164"/>
    <p:sldId id="419" r:id="rId165"/>
    <p:sldId id="420" r:id="rId166"/>
    <p:sldId id="421" r:id="rId167"/>
    <p:sldId id="422" r:id="rId168"/>
    <p:sldId id="423" r:id="rId169"/>
    <p:sldId id="424" r:id="rId17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600F6779-BCE6-4A28-A9EA-89699B334B23}">
          <p14:sldIdLst>
            <p14:sldId id="256"/>
          </p14:sldIdLst>
        </p14:section>
        <p14:section name="NAMES FOR THE ADVERSARY" id="{346A5D9E-4488-45D2-A3A7-B78A2379C967}">
          <p14:sldIdLst>
            <p14:sldId id="257"/>
          </p14:sldIdLst>
        </p14:section>
        <p14:section name="The Adversary" id="{75B19B42-0BF1-4E5A-8DC7-220CD47F8466}">
          <p14:sldIdLst>
            <p14:sldId id="258"/>
            <p14:sldId id="259"/>
          </p14:sldIdLst>
        </p14:section>
        <p14:section name="The Devil" id="{8F93EF4B-D1B7-413F-9F74-E3194FF5DB55}">
          <p14:sldIdLst>
            <p14:sldId id="260"/>
            <p14:sldId id="261"/>
            <p14:sldId id="262"/>
            <p14:sldId id="263"/>
            <p14:sldId id="264"/>
            <p14:sldId id="265"/>
            <p14:sldId id="266"/>
            <p14:sldId id="267"/>
          </p14:sldIdLst>
        </p14:section>
        <p14:section name="Satan" id="{2D767269-CCF1-4CA0-ADEA-3582D9DEE12C}">
          <p14:sldIdLst>
            <p14:sldId id="268"/>
            <p14:sldId id="269"/>
            <p14:sldId id="270"/>
            <p14:sldId id="271"/>
            <p14:sldId id="272"/>
            <p14:sldId id="273"/>
            <p14:sldId id="274"/>
            <p14:sldId id="275"/>
            <p14:sldId id="276"/>
          </p14:sldIdLst>
        </p14:section>
        <p14:section name="The Dragon" id="{76EAF0D3-6A29-4064-8F92-1FA002518719}">
          <p14:sldIdLst>
            <p14:sldId id="277"/>
            <p14:sldId id="278"/>
            <p14:sldId id="279"/>
            <p14:sldId id="280"/>
          </p14:sldIdLst>
        </p14:section>
        <p14:section name="The Serpent" id="{6206A73C-13FB-4F99-B208-95651E16105C}">
          <p14:sldIdLst>
            <p14:sldId id="281"/>
            <p14:sldId id="282"/>
            <p14:sldId id="283"/>
            <p14:sldId id="284"/>
            <p14:sldId id="285"/>
            <p14:sldId id="286"/>
          </p14:sldIdLst>
        </p14:section>
        <p14:section name="The Evil One" id="{AE8E9FAD-3933-4519-A051-47FB711E57E0}">
          <p14:sldIdLst>
            <p14:sldId id="287"/>
            <p14:sldId id="288"/>
          </p14:sldIdLst>
        </p14:section>
        <p14:section name="Azazel" id="{BEFCE503-7C08-4EF2-AE36-7D1D87944F7A}">
          <p14:sldIdLst>
            <p14:sldId id="289"/>
            <p14:sldId id="290"/>
            <p14:sldId id="291"/>
            <p14:sldId id="292"/>
            <p14:sldId id="293"/>
            <p14:sldId id="294"/>
            <p14:sldId id="295"/>
            <p14:sldId id="296"/>
            <p14:sldId id="297"/>
            <p14:sldId id="298"/>
            <p14:sldId id="299"/>
            <p14:sldId id="300"/>
          </p14:sldIdLst>
        </p14:section>
        <p14:section name="Belial/ Beliar" id="{B32A57AF-EC00-4397-95D8-1335CAE5E2E4}">
          <p14:sldIdLst>
            <p14:sldId id="301"/>
            <p14:sldId id="302"/>
            <p14:sldId id="303"/>
            <p14:sldId id="304"/>
            <p14:sldId id="305"/>
          </p14:sldIdLst>
        </p14:section>
        <p14:section name="Beelzebul" id="{B92BE551-4B02-4173-A833-497C3113B657}">
          <p14:sldIdLst>
            <p14:sldId id="306"/>
            <p14:sldId id="307"/>
          </p14:sldIdLst>
        </p14:section>
        <p14:section name="Mastema" id="{7CFE148F-9568-42B0-9792-B49B0634EDD7}">
          <p14:sldIdLst>
            <p14:sldId id="308"/>
            <p14:sldId id="309"/>
            <p14:sldId id="310"/>
            <p14:sldId id="311"/>
            <p14:sldId id="312"/>
            <p14:sldId id="313"/>
            <p14:sldId id="314"/>
          </p14:sldIdLst>
        </p14:section>
        <p14:section name="Marduk or Bel (Babylonian)" id="{E9DCC7E0-9B38-4211-9FAD-E522E240421E}">
          <p14:sldIdLst>
            <p14:sldId id="315"/>
            <p14:sldId id="316"/>
            <p14:sldId id="317"/>
            <p14:sldId id="318"/>
          </p14:sldIdLst>
        </p14:section>
        <p14:section name="Zeus (Greek)" id="{D5A9DB25-5D86-42CA-AC9A-D2A64412DEEA}">
          <p14:sldIdLst>
            <p14:sldId id="319"/>
            <p14:sldId id="320"/>
          </p14:sldIdLst>
        </p14:section>
        <p14:section name="THE ADVERSARY IS A LITERAL BEING" id="{4824B168-14E4-4661-8A3C-0EBA9842AF6E}">
          <p14:sldIdLst>
            <p14:sldId id="321"/>
            <p14:sldId id="322"/>
            <p14:sldId id="323"/>
            <p14:sldId id="324"/>
            <p14:sldId id="325"/>
            <p14:sldId id="326"/>
          </p14:sldIdLst>
        </p14:section>
        <p14:section name="THE ADVERSARY IS AN ANGEL/SPIRIT" id="{8DB9FDD5-BA33-4287-B7E5-53744E4B7C8E}">
          <p14:sldIdLst>
            <p14:sldId id="327"/>
            <p14:sldId id="328"/>
            <p14:sldId id="329"/>
            <p14:sldId id="330"/>
            <p14:sldId id="331"/>
            <p14:sldId id="332"/>
            <p14:sldId id="333"/>
            <p14:sldId id="334"/>
          </p14:sldIdLst>
        </p14:section>
        <p14:section name="THE ADVERSARY RULES THE WORLD" id="{13C7DC3C-4EC6-47A1-AE2F-FEE43BD30C49}">
          <p14:sldIdLst>
            <p14:sldId id="335"/>
            <p14:sldId id="336"/>
            <p14:sldId id="337"/>
            <p14:sldId id="338"/>
            <p14:sldId id="339"/>
            <p14:sldId id="340"/>
            <p14:sldId id="341"/>
            <p14:sldId id="342"/>
            <p14:sldId id="343"/>
            <p14:sldId id="344"/>
          </p14:sldIdLst>
        </p14:section>
        <p14:section name="THE ADVERSARY HAS SUBJECTS" id="{546115AE-1CA4-432D-89F5-3EABD1ED7161}">
          <p14:sldIdLst>
            <p14:sldId id="345"/>
            <p14:sldId id="346"/>
            <p14:sldId id="347"/>
            <p14:sldId id="348"/>
            <p14:sldId id="349"/>
            <p14:sldId id="350"/>
            <p14:sldId id="351"/>
            <p14:sldId id="352"/>
            <p14:sldId id="353"/>
            <p14:sldId id="354"/>
            <p14:sldId id="355"/>
            <p14:sldId id="356"/>
            <p14:sldId id="357"/>
          </p14:sldIdLst>
        </p14:section>
        <p14:section name="THE ADVERSARY HAS A PLAN" id="{CC7709B1-9796-4BFF-BA3B-BA540A13CC67}">
          <p14:sldIdLst>
            <p14:sldId id="358"/>
          </p14:sldIdLst>
        </p14:section>
        <p14:section name="Purpose" id="{A334A06F-B1EE-40F0-B1F1-F10581A1F48C}">
          <p14:sldIdLst>
            <p14:sldId id="359"/>
            <p14:sldId id="360"/>
            <p14:sldId id="361"/>
            <p14:sldId id="362"/>
            <p14:sldId id="363"/>
            <p14:sldId id="364"/>
            <p14:sldId id="365"/>
            <p14:sldId id="366"/>
            <p14:sldId id="367"/>
          </p14:sldIdLst>
        </p14:section>
        <p14:section name="PEOPLE FOLLOW THE ADVERSARY" id="{0C1FA110-BC6C-4C73-AFD6-E0E3759EB1B9}">
          <p14:sldIdLst>
            <p14:sldId id="368"/>
            <p14:sldId id="369"/>
            <p14:sldId id="370"/>
            <p14:sldId id="371"/>
            <p14:sldId id="372"/>
            <p14:sldId id="373"/>
            <p14:sldId id="374"/>
            <p14:sldId id="375"/>
            <p14:sldId id="376"/>
            <p14:sldId id="377"/>
            <p14:sldId id="378"/>
          </p14:sldIdLst>
        </p14:section>
        <p14:section name="HOW DO PEOPLE FOLLOW THE ADVERSARY?" id="{49BAC33B-8CF2-40D9-A813-10A9FE1F2F9D}">
          <p14:sldIdLst>
            <p14:sldId id="379"/>
            <p14:sldId id="380"/>
            <p14:sldId id="381"/>
            <p14:sldId id="382"/>
            <p14:sldId id="383"/>
            <p14:sldId id="384"/>
            <p14:sldId id="385"/>
            <p14:sldId id="386"/>
            <p14:sldId id="387"/>
            <p14:sldId id="388"/>
          </p14:sldIdLst>
        </p14:section>
        <p14:section name="WHY DID SATAN DECIDE TO TURN FROM YHVH?" id="{ABB7EFCA-9319-4DB2-983E-506C47A88EC1}">
          <p14:sldIdLst>
            <p14:sldId id="389"/>
            <p14:sldId id="390"/>
            <p14:sldId id="391"/>
          </p14:sldIdLst>
        </p14:section>
        <p14:section name="SATAN KEEPING THE FEAST DAYS IN HEAVEN" id="{626D21DD-D606-474D-BC36-09126805A910}">
          <p14:sldIdLst>
            <p14:sldId id="392"/>
            <p14:sldId id="393"/>
            <p14:sldId id="394"/>
          </p14:sldIdLst>
        </p14:section>
        <p14:section name="SATAN TEMPS, NOT YHVH" id="{46EDB3DF-BA59-4C70-9792-9212096182D2}">
          <p14:sldIdLst>
            <p14:sldId id="395"/>
            <p14:sldId id="396"/>
            <p14:sldId id="397"/>
            <p14:sldId id="398"/>
            <p14:sldId id="399"/>
            <p14:sldId id="400"/>
            <p14:sldId id="401"/>
            <p14:sldId id="402"/>
            <p14:sldId id="403"/>
            <p14:sldId id="404"/>
          </p14:sldIdLst>
        </p14:section>
        <p14:section name="SATAN WAS NOT GIVEN THE SAME PUNISHMENT AS THE OTHER WATCHER ANGELS" id="{B7864165-4509-465E-8CF4-2B09EE76F87B}">
          <p14:sldIdLst>
            <p14:sldId id="405"/>
            <p14:sldId id="406"/>
            <p14:sldId id="407"/>
          </p14:sldIdLst>
        </p14:section>
        <p14:section name="WHY DOES YHVH LET SATAN TEMP MANKIND?" id="{1044EFC6-D33D-4DED-91D2-F07792F42FFD}">
          <p14:sldIdLst>
            <p14:sldId id="408"/>
            <p14:sldId id="409"/>
            <p14:sldId id="410"/>
            <p14:sldId id="411"/>
          </p14:sldIdLst>
        </p14:section>
        <p14:section name="SATAN'S END" id="{38FE8F08-32A7-4785-A52C-435BBF3F4C74}">
          <p14:sldIdLst>
            <p14:sldId id="412"/>
            <p14:sldId id="413"/>
            <p14:sldId id="414"/>
            <p14:sldId id="415"/>
            <p14:sldId id="416"/>
            <p14:sldId id="417"/>
            <p14:sldId id="418"/>
            <p14:sldId id="419"/>
            <p14:sldId id="420"/>
            <p14:sldId id="421"/>
            <p14:sldId id="422"/>
            <p14:sldId id="423"/>
            <p14:sldId id="424"/>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47FF286-9DD3-422E-983D-F3D5228C2404}" v="24729" dt="2025-04-09T15:11:03.94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9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59" Type="http://schemas.openxmlformats.org/officeDocument/2006/relationships/slide" Target="slides/slide158.xml"/><Relationship Id="rId170" Type="http://schemas.openxmlformats.org/officeDocument/2006/relationships/slide" Target="slides/slide169.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slide" Target="slides/slide148.xml"/><Relationship Id="rId5" Type="http://schemas.openxmlformats.org/officeDocument/2006/relationships/slide" Target="slides/slide4.xml"/><Relationship Id="rId95" Type="http://schemas.openxmlformats.org/officeDocument/2006/relationships/slide" Target="slides/slide94.xml"/><Relationship Id="rId160" Type="http://schemas.openxmlformats.org/officeDocument/2006/relationships/slide" Target="slides/slide159.xml"/><Relationship Id="rId22" Type="http://schemas.openxmlformats.org/officeDocument/2006/relationships/slide" Target="slides/slide21.xml"/><Relationship Id="rId43" Type="http://schemas.openxmlformats.org/officeDocument/2006/relationships/slide" Target="slides/slide42.xml"/><Relationship Id="rId64" Type="http://schemas.openxmlformats.org/officeDocument/2006/relationships/slide" Target="slides/slide63.xml"/><Relationship Id="rId118" Type="http://schemas.openxmlformats.org/officeDocument/2006/relationships/slide" Target="slides/slide117.xml"/><Relationship Id="rId139" Type="http://schemas.openxmlformats.org/officeDocument/2006/relationships/slide" Target="slides/slide138.xml"/><Relationship Id="rId85" Type="http://schemas.openxmlformats.org/officeDocument/2006/relationships/slide" Target="slides/slide84.xml"/><Relationship Id="rId150" Type="http://schemas.openxmlformats.org/officeDocument/2006/relationships/slide" Target="slides/slide149.xml"/><Relationship Id="rId171" Type="http://schemas.openxmlformats.org/officeDocument/2006/relationships/presProps" Target="presProps.xml"/><Relationship Id="rId12" Type="http://schemas.openxmlformats.org/officeDocument/2006/relationships/slide" Target="slides/slide11.xml"/><Relationship Id="rId33" Type="http://schemas.openxmlformats.org/officeDocument/2006/relationships/slide" Target="slides/slide32.xml"/><Relationship Id="rId108" Type="http://schemas.openxmlformats.org/officeDocument/2006/relationships/slide" Target="slides/slide107.xml"/><Relationship Id="rId129" Type="http://schemas.openxmlformats.org/officeDocument/2006/relationships/slide" Target="slides/slide128.xml"/><Relationship Id="rId54" Type="http://schemas.openxmlformats.org/officeDocument/2006/relationships/slide" Target="slides/slide53.xml"/><Relationship Id="rId75" Type="http://schemas.openxmlformats.org/officeDocument/2006/relationships/slide" Target="slides/slide74.xml"/><Relationship Id="rId96" Type="http://schemas.openxmlformats.org/officeDocument/2006/relationships/slide" Target="slides/slide95.xml"/><Relationship Id="rId140" Type="http://schemas.openxmlformats.org/officeDocument/2006/relationships/slide" Target="slides/slide139.xml"/><Relationship Id="rId161" Type="http://schemas.openxmlformats.org/officeDocument/2006/relationships/slide" Target="slides/slide160.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51" Type="http://schemas.openxmlformats.org/officeDocument/2006/relationships/slide" Target="slides/slide150.xml"/><Relationship Id="rId156" Type="http://schemas.openxmlformats.org/officeDocument/2006/relationships/slide" Target="slides/slide155.xml"/><Relationship Id="rId172" Type="http://schemas.openxmlformats.org/officeDocument/2006/relationships/viewProps" Target="viewProps.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167" Type="http://schemas.openxmlformats.org/officeDocument/2006/relationships/slide" Target="slides/slide166.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slide" Target="slides/slide16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73"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slide" Target="slides/slide167.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74" Type="http://schemas.openxmlformats.org/officeDocument/2006/relationships/tableStyles" Target="tableStyles.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164" Type="http://schemas.openxmlformats.org/officeDocument/2006/relationships/slide" Target="slides/slide163.xml"/><Relationship Id="rId169" Type="http://schemas.openxmlformats.org/officeDocument/2006/relationships/slide" Target="slides/slide168.xml"/><Relationship Id="rId4" Type="http://schemas.openxmlformats.org/officeDocument/2006/relationships/slide" Target="slides/slide3.xml"/><Relationship Id="rId9" Type="http://schemas.openxmlformats.org/officeDocument/2006/relationships/slide" Target="slides/slide8.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slide" Target="slides/slide153.xml"/><Relationship Id="rId175" Type="http://schemas.microsoft.com/office/2015/10/relationships/revisionInfo" Target="revisionInfo.xml"/><Relationship Id="rId16" Type="http://schemas.openxmlformats.org/officeDocument/2006/relationships/slide" Target="slides/slide15.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 Id="rId165" Type="http://schemas.openxmlformats.org/officeDocument/2006/relationships/slide" Target="slides/slide164.xml"/><Relationship Id="rId27" Type="http://schemas.openxmlformats.org/officeDocument/2006/relationships/slide" Target="slides/slide26.xml"/><Relationship Id="rId48" Type="http://schemas.openxmlformats.org/officeDocument/2006/relationships/slide" Target="slides/slide47.xml"/><Relationship Id="rId69" Type="http://schemas.openxmlformats.org/officeDocument/2006/relationships/slide" Target="slides/slide68.xml"/><Relationship Id="rId113" Type="http://schemas.openxmlformats.org/officeDocument/2006/relationships/slide" Target="slides/slide112.xml"/><Relationship Id="rId134" Type="http://schemas.openxmlformats.org/officeDocument/2006/relationships/slide" Target="slides/slide133.xml"/><Relationship Id="rId80" Type="http://schemas.openxmlformats.org/officeDocument/2006/relationships/slide" Target="slides/slide79.xml"/><Relationship Id="rId155" Type="http://schemas.openxmlformats.org/officeDocument/2006/relationships/slide" Target="slides/slide154.xml"/><Relationship Id="rId17" Type="http://schemas.openxmlformats.org/officeDocument/2006/relationships/slide" Target="slides/slide16.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24" Type="http://schemas.openxmlformats.org/officeDocument/2006/relationships/slide" Target="slides/slide123.xml"/><Relationship Id="rId70" Type="http://schemas.openxmlformats.org/officeDocument/2006/relationships/slide" Target="slides/slide69.xml"/><Relationship Id="rId91" Type="http://schemas.openxmlformats.org/officeDocument/2006/relationships/slide" Target="slides/slide90.xml"/><Relationship Id="rId145" Type="http://schemas.openxmlformats.org/officeDocument/2006/relationships/slide" Target="slides/slide144.xml"/><Relationship Id="rId166" Type="http://schemas.openxmlformats.org/officeDocument/2006/relationships/slide" Target="slides/slide16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Freeform: Shape 6">
            <a:extLst>
              <a:ext uri="{FF2B5EF4-FFF2-40B4-BE49-F238E27FC236}">
                <a16:creationId xmlns:a16="http://schemas.microsoft.com/office/drawing/2014/main" id="{EA67E988-5919-57BB-C7DE-D3EAD38A3045}"/>
              </a:ext>
              <a:ext uri="{C183D7F6-B498-43B3-948B-1728B52AA6E4}">
                <adec:decorative xmlns:adec="http://schemas.microsoft.com/office/drawing/2017/decorative" val="1"/>
              </a:ext>
            </a:extLst>
          </p:cNvPr>
          <p:cNvSpPr/>
          <p:nvPr/>
        </p:nvSpPr>
        <p:spPr>
          <a:xfrm>
            <a:off x="517870" y="6209925"/>
            <a:ext cx="11155680" cy="45719"/>
          </a:xfrm>
          <a:custGeom>
            <a:avLst/>
            <a:gdLst>
              <a:gd name="connsiteX0" fmla="*/ 0 w 8715708"/>
              <a:gd name="connsiteY0" fmla="*/ 0 h 45719"/>
              <a:gd name="connsiteX1" fmla="*/ 3694525 w 8715708"/>
              <a:gd name="connsiteY1" fmla="*/ 0 h 45719"/>
              <a:gd name="connsiteX2" fmla="*/ 5021183 w 8715708"/>
              <a:gd name="connsiteY2" fmla="*/ 0 h 45719"/>
              <a:gd name="connsiteX3" fmla="*/ 8715708 w 8715708"/>
              <a:gd name="connsiteY3" fmla="*/ 0 h 45719"/>
              <a:gd name="connsiteX4" fmla="*/ 8715708 w 8715708"/>
              <a:gd name="connsiteY4" fmla="*/ 45719 h 45719"/>
              <a:gd name="connsiteX5" fmla="*/ 5021183 w 8715708"/>
              <a:gd name="connsiteY5" fmla="*/ 45719 h 45719"/>
              <a:gd name="connsiteX6" fmla="*/ 3694525 w 8715708"/>
              <a:gd name="connsiteY6" fmla="*/ 45719 h 45719"/>
              <a:gd name="connsiteX7" fmla="*/ 0 w 8715708"/>
              <a:gd name="connsiteY7" fmla="*/ 45719 h 457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715708" h="45719">
                <a:moveTo>
                  <a:pt x="0" y="0"/>
                </a:moveTo>
                <a:lnTo>
                  <a:pt x="3694525" y="0"/>
                </a:lnTo>
                <a:lnTo>
                  <a:pt x="5021183" y="0"/>
                </a:lnTo>
                <a:lnTo>
                  <a:pt x="8715708" y="0"/>
                </a:lnTo>
                <a:lnTo>
                  <a:pt x="8715708" y="45719"/>
                </a:lnTo>
                <a:lnTo>
                  <a:pt x="5021183" y="45719"/>
                </a:lnTo>
                <a:lnTo>
                  <a:pt x="3694525" y="45719"/>
                </a:lnTo>
                <a:lnTo>
                  <a:pt x="0" y="45719"/>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5B2327B2-BA4B-2C04-0751-5CB63D4AA425}"/>
              </a:ext>
            </a:extLst>
          </p:cNvPr>
          <p:cNvSpPr>
            <a:spLocks noGrp="1"/>
          </p:cNvSpPr>
          <p:nvPr>
            <p:ph type="ctrTitle"/>
          </p:nvPr>
        </p:nvSpPr>
        <p:spPr>
          <a:xfrm>
            <a:off x="521208" y="978408"/>
            <a:ext cx="11155680" cy="3429000"/>
          </a:xfrm>
        </p:spPr>
        <p:txBody>
          <a:bodyPr anchor="t">
            <a:normAutofit/>
          </a:bodyPr>
          <a:lstStyle>
            <a:lvl1pPr algn="l">
              <a:defRPr sz="7200"/>
            </a:lvl1pPr>
          </a:lstStyle>
          <a:p>
            <a:r>
              <a:rPr lang="en-US" dirty="0"/>
              <a:t>Click to edit Master title style</a:t>
            </a:r>
          </a:p>
        </p:txBody>
      </p:sp>
      <p:sp>
        <p:nvSpPr>
          <p:cNvPr id="3" name="Subtitle 2">
            <a:extLst>
              <a:ext uri="{FF2B5EF4-FFF2-40B4-BE49-F238E27FC236}">
                <a16:creationId xmlns:a16="http://schemas.microsoft.com/office/drawing/2014/main" id="{E7201176-DC7A-4C3D-3D8F-352526DA7B5D}"/>
              </a:ext>
            </a:extLst>
          </p:cNvPr>
          <p:cNvSpPr>
            <a:spLocks noGrp="1"/>
          </p:cNvSpPr>
          <p:nvPr>
            <p:ph type="subTitle" idx="1"/>
          </p:nvPr>
        </p:nvSpPr>
        <p:spPr>
          <a:xfrm>
            <a:off x="521208" y="4480560"/>
            <a:ext cx="7104888" cy="1399032"/>
          </a:xfrm>
        </p:spPr>
        <p:txBody>
          <a:bodyPr anchor="b">
            <a:normAutofit/>
          </a:bodyPr>
          <a:lstStyle>
            <a:lvl1pPr marL="0" indent="0" algn="l">
              <a:buNone/>
              <a:defRPr sz="2200" i="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67DC221-9A2E-7459-102F-C3CFB27CC389}"/>
              </a:ext>
            </a:extLst>
          </p:cNvPr>
          <p:cNvSpPr>
            <a:spLocks noGrp="1"/>
          </p:cNvSpPr>
          <p:nvPr>
            <p:ph type="dt" sz="half" idx="10"/>
          </p:nvPr>
        </p:nvSpPr>
        <p:spPr/>
        <p:txBody>
          <a:bodyPr/>
          <a:lstStyle/>
          <a:p>
            <a:fld id="{E80C50CD-E178-4744-9B35-B2F624D6C5E9}" type="datetimeFigureOut">
              <a:rPr lang="en-US" smtClean="0"/>
              <a:t>5/10/2026</a:t>
            </a:fld>
            <a:endParaRPr lang="en-US"/>
          </a:p>
        </p:txBody>
      </p:sp>
      <p:sp>
        <p:nvSpPr>
          <p:cNvPr id="5" name="Footer Placeholder 4">
            <a:extLst>
              <a:ext uri="{FF2B5EF4-FFF2-40B4-BE49-F238E27FC236}">
                <a16:creationId xmlns:a16="http://schemas.microsoft.com/office/drawing/2014/main" id="{A5020671-6F7D-3A03-EEC1-661A87F96F4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2453D3A-E0F9-8386-2A6C-96671FBB15A5}"/>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38110354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C36771-E72D-FAD8-771E-3E196DD2E1C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B5BB827-257D-60D9-792F-E6959004297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CE5D2E7-C856-F78A-E88C-375474982A5F}"/>
              </a:ext>
            </a:extLst>
          </p:cNvPr>
          <p:cNvSpPr>
            <a:spLocks noGrp="1"/>
          </p:cNvSpPr>
          <p:nvPr>
            <p:ph type="dt" sz="half" idx="10"/>
          </p:nvPr>
        </p:nvSpPr>
        <p:spPr/>
        <p:txBody>
          <a:bodyPr/>
          <a:lstStyle/>
          <a:p>
            <a:fld id="{E80C50CD-E178-4744-9B35-B2F624D6C5E9}" type="datetimeFigureOut">
              <a:rPr lang="en-US" smtClean="0"/>
              <a:t>5/10/2026</a:t>
            </a:fld>
            <a:endParaRPr lang="en-US"/>
          </a:p>
        </p:txBody>
      </p:sp>
      <p:sp>
        <p:nvSpPr>
          <p:cNvPr id="5" name="Footer Placeholder 4">
            <a:extLst>
              <a:ext uri="{FF2B5EF4-FFF2-40B4-BE49-F238E27FC236}">
                <a16:creationId xmlns:a16="http://schemas.microsoft.com/office/drawing/2014/main" id="{0FDAB289-9591-51C9-9E3C-B6F2ACC6A62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7FE037C-790D-7442-8E43-D2740B3952B1}"/>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1633035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2635151-A38B-3766-6A32-FF1DF7687D9F}"/>
              </a:ext>
            </a:extLst>
          </p:cNvPr>
          <p:cNvSpPr>
            <a:spLocks noGrp="1"/>
          </p:cNvSpPr>
          <p:nvPr>
            <p:ph type="title" orient="vert"/>
          </p:nvPr>
        </p:nvSpPr>
        <p:spPr>
          <a:xfrm>
            <a:off x="8659368" y="978408"/>
            <a:ext cx="2551176" cy="5367528"/>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33D132D1-640C-FB9A-AD6F-D845738349F6}"/>
              </a:ext>
            </a:extLst>
          </p:cNvPr>
          <p:cNvSpPr>
            <a:spLocks noGrp="1"/>
          </p:cNvSpPr>
          <p:nvPr>
            <p:ph type="body" orient="vert" idx="1"/>
          </p:nvPr>
        </p:nvSpPr>
        <p:spPr>
          <a:xfrm>
            <a:off x="521208" y="978408"/>
            <a:ext cx="8010144" cy="5367528"/>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6955F80A-4BA7-8ED8-9A62-B92194272620}"/>
              </a:ext>
            </a:extLst>
          </p:cNvPr>
          <p:cNvSpPr>
            <a:spLocks noGrp="1"/>
          </p:cNvSpPr>
          <p:nvPr>
            <p:ph type="dt" sz="half" idx="10"/>
          </p:nvPr>
        </p:nvSpPr>
        <p:spPr/>
        <p:txBody>
          <a:bodyPr/>
          <a:lstStyle/>
          <a:p>
            <a:fld id="{E80C50CD-E178-4744-9B35-B2F624D6C5E9}" type="datetimeFigureOut">
              <a:rPr lang="en-US" smtClean="0"/>
              <a:t>5/10/2026</a:t>
            </a:fld>
            <a:endParaRPr lang="en-US"/>
          </a:p>
        </p:txBody>
      </p:sp>
      <p:sp>
        <p:nvSpPr>
          <p:cNvPr id="5" name="Footer Placeholder 4">
            <a:extLst>
              <a:ext uri="{FF2B5EF4-FFF2-40B4-BE49-F238E27FC236}">
                <a16:creationId xmlns:a16="http://schemas.microsoft.com/office/drawing/2014/main" id="{85E38113-D55A-A1A0-D1FE-53C95860FB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8919DDB-F89D-4B2D-21A2-82AF1D1023E4}"/>
              </a:ext>
            </a:extLst>
          </p:cNvPr>
          <p:cNvSpPr>
            <a:spLocks noGrp="1"/>
          </p:cNvSpPr>
          <p:nvPr>
            <p:ph type="sldNum" sz="quarter" idx="12"/>
          </p:nvPr>
        </p:nvSpPr>
        <p:spPr/>
        <p:txBody>
          <a:bodyPr/>
          <a:lstStyle/>
          <a:p>
            <a:fld id="{148CC95F-0247-41B6-91CF-DC97C76A7088}" type="slidenum">
              <a:rPr lang="en-US" smtClean="0"/>
              <a:t>‹#›</a:t>
            </a:fld>
            <a:endParaRPr lang="en-US"/>
          </a:p>
        </p:txBody>
      </p:sp>
      <p:sp>
        <p:nvSpPr>
          <p:cNvPr id="7" name="Rectangle 6">
            <a:extLst>
              <a:ext uri="{FF2B5EF4-FFF2-40B4-BE49-F238E27FC236}">
                <a16:creationId xmlns:a16="http://schemas.microsoft.com/office/drawing/2014/main" id="{262572D8-D485-1DB1-34B1-C35C61C89940}"/>
              </a:ext>
            </a:extLst>
          </p:cNvPr>
          <p:cNvSpPr/>
          <p:nvPr/>
        </p:nvSpPr>
        <p:spPr>
          <a:xfrm rot="5400000">
            <a:off x="8936623" y="3585018"/>
            <a:ext cx="5325734" cy="1492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004296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A26D03-149A-DAB3-4B2A-E9B74F2E251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3C1E73D-41A7-9934-0990-9208B952329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8BB2A3F-E719-673C-5D56-F663712D0E7F}"/>
              </a:ext>
            </a:extLst>
          </p:cNvPr>
          <p:cNvSpPr>
            <a:spLocks noGrp="1"/>
          </p:cNvSpPr>
          <p:nvPr>
            <p:ph type="dt" sz="half" idx="10"/>
          </p:nvPr>
        </p:nvSpPr>
        <p:spPr/>
        <p:txBody>
          <a:bodyPr/>
          <a:lstStyle/>
          <a:p>
            <a:fld id="{E80C50CD-E178-4744-9B35-B2F624D6C5E9}" type="datetimeFigureOut">
              <a:rPr lang="en-US" smtClean="0"/>
              <a:t>5/10/2026</a:t>
            </a:fld>
            <a:endParaRPr lang="en-US"/>
          </a:p>
        </p:txBody>
      </p:sp>
      <p:sp>
        <p:nvSpPr>
          <p:cNvPr id="5" name="Footer Placeholder 4">
            <a:extLst>
              <a:ext uri="{FF2B5EF4-FFF2-40B4-BE49-F238E27FC236}">
                <a16:creationId xmlns:a16="http://schemas.microsoft.com/office/drawing/2014/main" id="{04AE594A-52F5-D85E-343C-ADFEE3C72E0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7D5C9C-B2E2-FC26-E459-9E880EF975BA}"/>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20508444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29D51F-B2D5-2804-4F7C-C99850FBD05B}"/>
              </a:ext>
            </a:extLst>
          </p:cNvPr>
          <p:cNvSpPr>
            <a:spLocks noGrp="1"/>
          </p:cNvSpPr>
          <p:nvPr>
            <p:ph type="title"/>
          </p:nvPr>
        </p:nvSpPr>
        <p:spPr>
          <a:xfrm>
            <a:off x="521208" y="978408"/>
            <a:ext cx="5020056" cy="4288536"/>
          </a:xfrm>
        </p:spPr>
        <p:txBody>
          <a:bodyPr anchor="t">
            <a:normAutofit/>
          </a:bodyPr>
          <a:lstStyle>
            <a:lvl1pPr>
              <a:defRPr sz="5400"/>
            </a:lvl1pPr>
          </a:lstStyle>
          <a:p>
            <a:r>
              <a:rPr lang="en-US" dirty="0"/>
              <a:t>Click to edit Master title style</a:t>
            </a:r>
          </a:p>
        </p:txBody>
      </p:sp>
      <p:sp>
        <p:nvSpPr>
          <p:cNvPr id="3" name="Text Placeholder 2">
            <a:extLst>
              <a:ext uri="{FF2B5EF4-FFF2-40B4-BE49-F238E27FC236}">
                <a16:creationId xmlns:a16="http://schemas.microsoft.com/office/drawing/2014/main" id="{15FE5516-03B6-C488-EB4A-68AE681EDFB8}"/>
              </a:ext>
            </a:extLst>
          </p:cNvPr>
          <p:cNvSpPr>
            <a:spLocks noGrp="1"/>
          </p:cNvSpPr>
          <p:nvPr>
            <p:ph type="body" idx="1"/>
          </p:nvPr>
        </p:nvSpPr>
        <p:spPr>
          <a:xfrm>
            <a:off x="521208" y="5266944"/>
            <a:ext cx="5020056" cy="1088136"/>
          </a:xfrm>
        </p:spPr>
        <p:txBody>
          <a:bodyPr anchor="b">
            <a:normAutofit/>
          </a:bodyPr>
          <a:lstStyle>
            <a:lvl1pPr marL="0" indent="0">
              <a:buNone/>
              <a:defRPr sz="2200" i="1">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50ECB4D7-49A7-D050-70B9-11A1E2D445D8}"/>
              </a:ext>
            </a:extLst>
          </p:cNvPr>
          <p:cNvSpPr>
            <a:spLocks noGrp="1"/>
          </p:cNvSpPr>
          <p:nvPr>
            <p:ph type="dt" sz="half" idx="10"/>
          </p:nvPr>
        </p:nvSpPr>
        <p:spPr/>
        <p:txBody>
          <a:bodyPr/>
          <a:lstStyle/>
          <a:p>
            <a:fld id="{E80C50CD-E178-4744-9B35-B2F624D6C5E9}" type="datetimeFigureOut">
              <a:rPr lang="en-US" smtClean="0"/>
              <a:t>5/10/2026</a:t>
            </a:fld>
            <a:endParaRPr lang="en-US"/>
          </a:p>
        </p:txBody>
      </p:sp>
      <p:sp>
        <p:nvSpPr>
          <p:cNvPr id="5" name="Footer Placeholder 4">
            <a:extLst>
              <a:ext uri="{FF2B5EF4-FFF2-40B4-BE49-F238E27FC236}">
                <a16:creationId xmlns:a16="http://schemas.microsoft.com/office/drawing/2014/main" id="{8A9A913F-AD00-C1EE-B01A-8590671C014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4FC386-B2AF-6FAD-D053-E22D48CD7285}"/>
              </a:ext>
            </a:extLst>
          </p:cNvPr>
          <p:cNvSpPr>
            <a:spLocks noGrp="1"/>
          </p:cNvSpPr>
          <p:nvPr>
            <p:ph type="sldNum" sz="quarter" idx="12"/>
          </p:nvPr>
        </p:nvSpPr>
        <p:spPr/>
        <p:txBody>
          <a:bodyPr/>
          <a:lstStyle/>
          <a:p>
            <a:fld id="{148CC95F-0247-41B6-91CF-DC97C76A7088}" type="slidenum">
              <a:rPr lang="en-US" smtClean="0"/>
              <a:t>‹#›</a:t>
            </a:fld>
            <a:endParaRPr lang="en-US"/>
          </a:p>
        </p:txBody>
      </p:sp>
      <p:sp>
        <p:nvSpPr>
          <p:cNvPr id="7" name="Rectangle 6">
            <a:extLst>
              <a:ext uri="{FF2B5EF4-FFF2-40B4-BE49-F238E27FC236}">
                <a16:creationId xmlns:a16="http://schemas.microsoft.com/office/drawing/2014/main" id="{4E1E1B67-3BFF-F04B-52F4-7E724FB3B24D}"/>
              </a:ext>
            </a:extLst>
          </p:cNvPr>
          <p:cNvSpPr/>
          <p:nvPr/>
        </p:nvSpPr>
        <p:spPr>
          <a:xfrm>
            <a:off x="517870" y="508090"/>
            <a:ext cx="5021183" cy="14927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63052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CE3B21-CF4D-1B01-0F4E-D32C1B218B63}"/>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1FB39FF2-6858-B514-B695-58442557D0C1}"/>
              </a:ext>
            </a:extLst>
          </p:cNvPr>
          <p:cNvSpPr>
            <a:spLocks noGrp="1"/>
          </p:cNvSpPr>
          <p:nvPr>
            <p:ph sz="half" idx="1"/>
          </p:nvPr>
        </p:nvSpPr>
        <p:spPr>
          <a:xfrm>
            <a:off x="521208" y="2578608"/>
            <a:ext cx="5166360" cy="376732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FA30130-974D-B91D-5B93-EC52AABDB5B0}"/>
              </a:ext>
            </a:extLst>
          </p:cNvPr>
          <p:cNvSpPr>
            <a:spLocks noGrp="1"/>
          </p:cNvSpPr>
          <p:nvPr>
            <p:ph sz="half" idx="2"/>
          </p:nvPr>
        </p:nvSpPr>
        <p:spPr>
          <a:xfrm>
            <a:off x="6519672" y="2578608"/>
            <a:ext cx="5166360" cy="376732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15BED99-6FD7-9C6B-1152-A6E42715BB79}"/>
              </a:ext>
            </a:extLst>
          </p:cNvPr>
          <p:cNvSpPr>
            <a:spLocks noGrp="1"/>
          </p:cNvSpPr>
          <p:nvPr>
            <p:ph type="dt" sz="half" idx="10"/>
          </p:nvPr>
        </p:nvSpPr>
        <p:spPr/>
        <p:txBody>
          <a:bodyPr/>
          <a:lstStyle/>
          <a:p>
            <a:fld id="{E80C50CD-E178-4744-9B35-B2F624D6C5E9}" type="datetimeFigureOut">
              <a:rPr lang="en-US" smtClean="0"/>
              <a:t>5/10/2026</a:t>
            </a:fld>
            <a:endParaRPr lang="en-US"/>
          </a:p>
        </p:txBody>
      </p:sp>
      <p:sp>
        <p:nvSpPr>
          <p:cNvPr id="6" name="Footer Placeholder 5">
            <a:extLst>
              <a:ext uri="{FF2B5EF4-FFF2-40B4-BE49-F238E27FC236}">
                <a16:creationId xmlns:a16="http://schemas.microsoft.com/office/drawing/2014/main" id="{BA253AAC-5967-2565-A715-82D3505ABF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4B51313-69FB-E016-3CC1-62CA476ED214}"/>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14886543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B3DF9D-B849-CE37-97E4-AD37F880677F}"/>
              </a:ext>
            </a:extLst>
          </p:cNvPr>
          <p:cNvSpPr>
            <a:spLocks noGrp="1"/>
          </p:cNvSpPr>
          <p:nvPr>
            <p:ph type="title"/>
          </p:nvPr>
        </p:nvSpPr>
        <p:spPr>
          <a:xfrm>
            <a:off x="521208" y="978408"/>
            <a:ext cx="11164824" cy="1216152"/>
          </a:xfrm>
        </p:spPr>
        <p:txBody>
          <a:bodyPr/>
          <a:lstStyle/>
          <a:p>
            <a:r>
              <a:rPr lang="en-US"/>
              <a:t>Click to edit Master title style</a:t>
            </a:r>
          </a:p>
        </p:txBody>
      </p:sp>
      <p:sp>
        <p:nvSpPr>
          <p:cNvPr id="3" name="Text Placeholder 2">
            <a:extLst>
              <a:ext uri="{FF2B5EF4-FFF2-40B4-BE49-F238E27FC236}">
                <a16:creationId xmlns:a16="http://schemas.microsoft.com/office/drawing/2014/main" id="{79D4C626-4008-960A-E601-6AA9F4BB8D8B}"/>
              </a:ext>
            </a:extLst>
          </p:cNvPr>
          <p:cNvSpPr>
            <a:spLocks noGrp="1"/>
          </p:cNvSpPr>
          <p:nvPr>
            <p:ph type="body" idx="1"/>
          </p:nvPr>
        </p:nvSpPr>
        <p:spPr>
          <a:xfrm>
            <a:off x="521208" y="2340864"/>
            <a:ext cx="5166360" cy="658368"/>
          </a:xfrm>
        </p:spPr>
        <p:txBody>
          <a:bodyPr anchor="b">
            <a:normAutofit/>
          </a:bodyPr>
          <a:lstStyle>
            <a:lvl1pPr marL="0" indent="0">
              <a:buNone/>
              <a:defRPr sz="22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806E8D6C-AC07-ED6B-2EA8-9C40A5AEA748}"/>
              </a:ext>
            </a:extLst>
          </p:cNvPr>
          <p:cNvSpPr>
            <a:spLocks noGrp="1"/>
          </p:cNvSpPr>
          <p:nvPr>
            <p:ph sz="half" idx="2"/>
          </p:nvPr>
        </p:nvSpPr>
        <p:spPr>
          <a:xfrm>
            <a:off x="521208" y="3035808"/>
            <a:ext cx="5166360" cy="331012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3C52617E-C6D9-246B-E7B7-8159DF17C0A3}"/>
              </a:ext>
            </a:extLst>
          </p:cNvPr>
          <p:cNvSpPr>
            <a:spLocks noGrp="1"/>
          </p:cNvSpPr>
          <p:nvPr>
            <p:ph type="body" sz="quarter" idx="3"/>
          </p:nvPr>
        </p:nvSpPr>
        <p:spPr>
          <a:xfrm>
            <a:off x="6519672" y="2340864"/>
            <a:ext cx="5166360" cy="658368"/>
          </a:xfrm>
        </p:spPr>
        <p:txBody>
          <a:bodyPr anchor="b">
            <a:normAutofit/>
          </a:bodyPr>
          <a:lstStyle>
            <a:lvl1pPr marL="0" indent="0">
              <a:buNone/>
              <a:defRPr sz="22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3DBC2094-7EBC-02C5-5AB5-233E63080A9C}"/>
              </a:ext>
            </a:extLst>
          </p:cNvPr>
          <p:cNvSpPr>
            <a:spLocks noGrp="1"/>
          </p:cNvSpPr>
          <p:nvPr>
            <p:ph sz="quarter" idx="4"/>
          </p:nvPr>
        </p:nvSpPr>
        <p:spPr>
          <a:xfrm>
            <a:off x="6519672" y="3035808"/>
            <a:ext cx="5166360" cy="331012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23010BD2-59B4-FD2E-3C5E-C83AE6003985}"/>
              </a:ext>
            </a:extLst>
          </p:cNvPr>
          <p:cNvSpPr>
            <a:spLocks noGrp="1"/>
          </p:cNvSpPr>
          <p:nvPr>
            <p:ph type="dt" sz="half" idx="10"/>
          </p:nvPr>
        </p:nvSpPr>
        <p:spPr/>
        <p:txBody>
          <a:bodyPr/>
          <a:lstStyle/>
          <a:p>
            <a:fld id="{E80C50CD-E178-4744-9B35-B2F624D6C5E9}" type="datetimeFigureOut">
              <a:rPr lang="en-US" smtClean="0"/>
              <a:t>5/10/2026</a:t>
            </a:fld>
            <a:endParaRPr lang="en-US"/>
          </a:p>
        </p:txBody>
      </p:sp>
      <p:sp>
        <p:nvSpPr>
          <p:cNvPr id="8" name="Footer Placeholder 7">
            <a:extLst>
              <a:ext uri="{FF2B5EF4-FFF2-40B4-BE49-F238E27FC236}">
                <a16:creationId xmlns:a16="http://schemas.microsoft.com/office/drawing/2014/main" id="{E72B35C4-A654-7759-BDA0-94D9D1A2166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55F4347-2EC0-CA6E-2637-8048456D7ECB}"/>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12058093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34716D-52F2-C7FB-83B1-2DA1AD375EAE}"/>
              </a:ext>
            </a:extLst>
          </p:cNvPr>
          <p:cNvSpPr>
            <a:spLocks noGrp="1"/>
          </p:cNvSpPr>
          <p:nvPr>
            <p:ph type="title"/>
          </p:nvPr>
        </p:nvSpPr>
        <p:spPr/>
        <p:txBody>
          <a:bodyPr/>
          <a:lstStyle/>
          <a:p>
            <a:r>
              <a:rPr lang="en-US" dirty="0"/>
              <a:t>Click to edit Master title style</a:t>
            </a:r>
          </a:p>
        </p:txBody>
      </p:sp>
      <p:sp>
        <p:nvSpPr>
          <p:cNvPr id="3" name="Date Placeholder 2">
            <a:extLst>
              <a:ext uri="{FF2B5EF4-FFF2-40B4-BE49-F238E27FC236}">
                <a16:creationId xmlns:a16="http://schemas.microsoft.com/office/drawing/2014/main" id="{56F4A371-AC27-6A28-32E6-74A28371BF55}"/>
              </a:ext>
            </a:extLst>
          </p:cNvPr>
          <p:cNvSpPr>
            <a:spLocks noGrp="1"/>
          </p:cNvSpPr>
          <p:nvPr>
            <p:ph type="dt" sz="half" idx="10"/>
          </p:nvPr>
        </p:nvSpPr>
        <p:spPr/>
        <p:txBody>
          <a:bodyPr/>
          <a:lstStyle/>
          <a:p>
            <a:fld id="{E80C50CD-E178-4744-9B35-B2F624D6C5E9}" type="datetimeFigureOut">
              <a:rPr lang="en-US" smtClean="0"/>
              <a:t>5/10/2026</a:t>
            </a:fld>
            <a:endParaRPr lang="en-US"/>
          </a:p>
        </p:txBody>
      </p:sp>
      <p:sp>
        <p:nvSpPr>
          <p:cNvPr id="4" name="Footer Placeholder 3">
            <a:extLst>
              <a:ext uri="{FF2B5EF4-FFF2-40B4-BE49-F238E27FC236}">
                <a16:creationId xmlns:a16="http://schemas.microsoft.com/office/drawing/2014/main" id="{D155941A-A24E-885D-E894-0326F4C4004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9D5E5B4-971F-FF6A-1B07-A5C85370552D}"/>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440902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99F431F-E6DC-4137-3092-A30A0A3628EC}"/>
              </a:ext>
            </a:extLst>
          </p:cNvPr>
          <p:cNvSpPr>
            <a:spLocks noGrp="1"/>
          </p:cNvSpPr>
          <p:nvPr>
            <p:ph type="dt" sz="half" idx="10"/>
          </p:nvPr>
        </p:nvSpPr>
        <p:spPr/>
        <p:txBody>
          <a:bodyPr/>
          <a:lstStyle/>
          <a:p>
            <a:fld id="{E80C50CD-E178-4744-9B35-B2F624D6C5E9}" type="datetimeFigureOut">
              <a:rPr lang="en-US" smtClean="0"/>
              <a:t>5/10/2026</a:t>
            </a:fld>
            <a:endParaRPr lang="en-US"/>
          </a:p>
        </p:txBody>
      </p:sp>
      <p:sp>
        <p:nvSpPr>
          <p:cNvPr id="3" name="Footer Placeholder 2">
            <a:extLst>
              <a:ext uri="{FF2B5EF4-FFF2-40B4-BE49-F238E27FC236}">
                <a16:creationId xmlns:a16="http://schemas.microsoft.com/office/drawing/2014/main" id="{06AC814B-67B4-C70F-FA51-6205D5E2CB8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1EAA9C9-D895-DD20-1089-EA75EA428951}"/>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24352423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B50562-884C-9053-70C1-3B72A0B45EA6}"/>
              </a:ext>
            </a:extLst>
          </p:cNvPr>
          <p:cNvSpPr>
            <a:spLocks noGrp="1"/>
          </p:cNvSpPr>
          <p:nvPr>
            <p:ph type="title"/>
          </p:nvPr>
        </p:nvSpPr>
        <p:spPr>
          <a:xfrm>
            <a:off x="521208" y="978408"/>
            <a:ext cx="5020056" cy="2459736"/>
          </a:xfrm>
        </p:spPr>
        <p:txBody>
          <a:bodyPr anchor="t">
            <a:noAutofit/>
          </a:bodyPr>
          <a:lstStyle>
            <a:lvl1pPr>
              <a:defRPr sz="4400"/>
            </a:lvl1pPr>
          </a:lstStyle>
          <a:p>
            <a:r>
              <a:rPr lang="en-US" dirty="0"/>
              <a:t>Click to edit Master title style</a:t>
            </a:r>
          </a:p>
        </p:txBody>
      </p:sp>
      <p:sp>
        <p:nvSpPr>
          <p:cNvPr id="3" name="Content Placeholder 2">
            <a:extLst>
              <a:ext uri="{FF2B5EF4-FFF2-40B4-BE49-F238E27FC236}">
                <a16:creationId xmlns:a16="http://schemas.microsoft.com/office/drawing/2014/main" id="{0318F509-68F0-39D5-1A8B-CE246715AE46}"/>
              </a:ext>
            </a:extLst>
          </p:cNvPr>
          <p:cNvSpPr>
            <a:spLocks noGrp="1"/>
          </p:cNvSpPr>
          <p:nvPr>
            <p:ph idx="1"/>
          </p:nvPr>
        </p:nvSpPr>
        <p:spPr>
          <a:xfrm>
            <a:off x="6519672" y="987424"/>
            <a:ext cx="5166360" cy="5358384"/>
          </a:xfrm>
        </p:spPr>
        <p:txBody>
          <a:bodyPr>
            <a:normAutofit/>
          </a:bodyP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F158E37C-27CE-3A84-FC74-BDCCD8A9A3EC}"/>
              </a:ext>
            </a:extLst>
          </p:cNvPr>
          <p:cNvSpPr>
            <a:spLocks noGrp="1"/>
          </p:cNvSpPr>
          <p:nvPr>
            <p:ph type="body" sz="half" idx="2"/>
          </p:nvPr>
        </p:nvSpPr>
        <p:spPr>
          <a:xfrm>
            <a:off x="521208" y="3575304"/>
            <a:ext cx="5020056" cy="2770632"/>
          </a:xfrm>
        </p:spPr>
        <p:txBody>
          <a:bodyPr>
            <a:normAutofit/>
          </a:bodyPr>
          <a:lstStyle>
            <a:lvl1pPr marL="0" indent="0">
              <a:buNone/>
              <a:defRPr sz="2200" i="1"/>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2A95F79-E23E-11D2-40BF-66ED340195DB}"/>
              </a:ext>
            </a:extLst>
          </p:cNvPr>
          <p:cNvSpPr>
            <a:spLocks noGrp="1"/>
          </p:cNvSpPr>
          <p:nvPr>
            <p:ph type="dt" sz="half" idx="10"/>
          </p:nvPr>
        </p:nvSpPr>
        <p:spPr/>
        <p:txBody>
          <a:bodyPr/>
          <a:lstStyle/>
          <a:p>
            <a:fld id="{E80C50CD-E178-4744-9B35-B2F624D6C5E9}" type="datetimeFigureOut">
              <a:rPr lang="en-US" smtClean="0"/>
              <a:t>5/10/2026</a:t>
            </a:fld>
            <a:endParaRPr lang="en-US"/>
          </a:p>
        </p:txBody>
      </p:sp>
      <p:sp>
        <p:nvSpPr>
          <p:cNvPr id="6" name="Footer Placeholder 5">
            <a:extLst>
              <a:ext uri="{FF2B5EF4-FFF2-40B4-BE49-F238E27FC236}">
                <a16:creationId xmlns:a16="http://schemas.microsoft.com/office/drawing/2014/main" id="{4457F7FC-06F3-3D89-5D1A-4EC4B1D7355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554ACD5-6E0B-5713-DC9A-41E9D62AB12D}"/>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38805514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5B2D45-7CDB-D38C-2AAE-273F797674E1}"/>
              </a:ext>
            </a:extLst>
          </p:cNvPr>
          <p:cNvSpPr>
            <a:spLocks noGrp="1"/>
          </p:cNvSpPr>
          <p:nvPr>
            <p:ph type="title"/>
          </p:nvPr>
        </p:nvSpPr>
        <p:spPr>
          <a:xfrm>
            <a:off x="521208" y="978408"/>
            <a:ext cx="5020056" cy="2459736"/>
          </a:xfrm>
        </p:spPr>
        <p:txBody>
          <a:bodyPr anchor="t">
            <a:noAutofit/>
          </a:bodyPr>
          <a:lstStyle>
            <a:lvl1pPr>
              <a:defRPr sz="4400"/>
            </a:lvl1pPr>
          </a:lstStyle>
          <a:p>
            <a:r>
              <a:rPr lang="en-US" dirty="0"/>
              <a:t>Click to edit Master title style</a:t>
            </a:r>
          </a:p>
        </p:txBody>
      </p:sp>
      <p:sp>
        <p:nvSpPr>
          <p:cNvPr id="3" name="Picture Placeholder 2">
            <a:extLst>
              <a:ext uri="{FF2B5EF4-FFF2-40B4-BE49-F238E27FC236}">
                <a16:creationId xmlns:a16="http://schemas.microsoft.com/office/drawing/2014/main" id="{CCBF0855-1744-56E4-B115-3A3C5EA7834B}"/>
              </a:ext>
            </a:extLst>
          </p:cNvPr>
          <p:cNvSpPr>
            <a:spLocks noGrp="1"/>
          </p:cNvSpPr>
          <p:nvPr>
            <p:ph type="pic" idx="1"/>
          </p:nvPr>
        </p:nvSpPr>
        <p:spPr>
          <a:xfrm>
            <a:off x="6519672" y="987424"/>
            <a:ext cx="5166360" cy="5358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85E8A1D-28AE-4A19-BD96-401D4822A53D}"/>
              </a:ext>
            </a:extLst>
          </p:cNvPr>
          <p:cNvSpPr>
            <a:spLocks noGrp="1"/>
          </p:cNvSpPr>
          <p:nvPr>
            <p:ph type="body" sz="half" idx="2"/>
          </p:nvPr>
        </p:nvSpPr>
        <p:spPr>
          <a:xfrm>
            <a:off x="521208" y="3575304"/>
            <a:ext cx="5020056" cy="2770632"/>
          </a:xfrm>
        </p:spPr>
        <p:txBody>
          <a:bodyPr>
            <a:normAutofit/>
          </a:bodyPr>
          <a:lstStyle>
            <a:lvl1pPr marL="0" indent="0">
              <a:buNone/>
              <a:defRPr sz="2200" i="1"/>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7327DDB-CE95-4C89-DFC5-7DDBFC24E89C}"/>
              </a:ext>
            </a:extLst>
          </p:cNvPr>
          <p:cNvSpPr>
            <a:spLocks noGrp="1"/>
          </p:cNvSpPr>
          <p:nvPr>
            <p:ph type="dt" sz="half" idx="10"/>
          </p:nvPr>
        </p:nvSpPr>
        <p:spPr/>
        <p:txBody>
          <a:bodyPr/>
          <a:lstStyle/>
          <a:p>
            <a:fld id="{E80C50CD-E178-4744-9B35-B2F624D6C5E9}" type="datetimeFigureOut">
              <a:rPr lang="en-US" smtClean="0"/>
              <a:t>5/10/2026</a:t>
            </a:fld>
            <a:endParaRPr lang="en-US"/>
          </a:p>
        </p:txBody>
      </p:sp>
      <p:sp>
        <p:nvSpPr>
          <p:cNvPr id="6" name="Footer Placeholder 5">
            <a:extLst>
              <a:ext uri="{FF2B5EF4-FFF2-40B4-BE49-F238E27FC236}">
                <a16:creationId xmlns:a16="http://schemas.microsoft.com/office/drawing/2014/main" id="{0522C835-F3B5-943C-FFC4-D5BA9666AF3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8709891-6E3C-ADED-01DD-15FCED37AF4A}"/>
              </a:ext>
            </a:extLst>
          </p:cNvPr>
          <p:cNvSpPr>
            <a:spLocks noGrp="1"/>
          </p:cNvSpPr>
          <p:nvPr>
            <p:ph type="sldNum" sz="quarter" idx="12"/>
          </p:nvPr>
        </p:nvSpPr>
        <p:spPr/>
        <p:txBody>
          <a:bodyPr/>
          <a:lstStyle/>
          <a:p>
            <a:fld id="{148CC95F-0247-41B6-91CF-DC97C76A7088}" type="slidenum">
              <a:rPr lang="en-US" smtClean="0"/>
              <a:t>‹#›</a:t>
            </a:fld>
            <a:endParaRPr lang="en-US"/>
          </a:p>
        </p:txBody>
      </p:sp>
    </p:spTree>
    <p:extLst>
      <p:ext uri="{BB962C8B-B14F-4D97-AF65-F5344CB8AC3E}">
        <p14:creationId xmlns:p14="http://schemas.microsoft.com/office/powerpoint/2010/main" val="18381244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31A28D7-6581-4956-AAE3-9104804DF55B}"/>
              </a:ext>
            </a:extLst>
          </p:cNvPr>
          <p:cNvSpPr>
            <a:spLocks noGrp="1"/>
          </p:cNvSpPr>
          <p:nvPr>
            <p:ph type="title"/>
          </p:nvPr>
        </p:nvSpPr>
        <p:spPr>
          <a:xfrm>
            <a:off x="521208" y="978408"/>
            <a:ext cx="11155680" cy="1463040"/>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a:extLst>
              <a:ext uri="{FF2B5EF4-FFF2-40B4-BE49-F238E27FC236}">
                <a16:creationId xmlns:a16="http://schemas.microsoft.com/office/drawing/2014/main" id="{F3CFCCA4-57A4-08A1-FC45-D2BBA66FABFA}"/>
              </a:ext>
            </a:extLst>
          </p:cNvPr>
          <p:cNvSpPr>
            <a:spLocks noGrp="1"/>
          </p:cNvSpPr>
          <p:nvPr>
            <p:ph type="body" idx="1"/>
          </p:nvPr>
        </p:nvSpPr>
        <p:spPr>
          <a:xfrm>
            <a:off x="521208" y="2578608"/>
            <a:ext cx="11155680" cy="376732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B0FAA0F4-2442-8D45-3C3D-1B8F55C8683A}"/>
              </a:ext>
            </a:extLst>
          </p:cNvPr>
          <p:cNvSpPr>
            <a:spLocks noGrp="1"/>
          </p:cNvSpPr>
          <p:nvPr>
            <p:ph type="dt" sz="half" idx="2"/>
          </p:nvPr>
        </p:nvSpPr>
        <p:spPr>
          <a:xfrm>
            <a:off x="521208" y="6419088"/>
            <a:ext cx="2743200" cy="365125"/>
          </a:xfrm>
          <a:prstGeom prst="rect">
            <a:avLst/>
          </a:prstGeom>
        </p:spPr>
        <p:txBody>
          <a:bodyPr vert="horz" lIns="91440" tIns="45720" rIns="91440" bIns="45720" rtlCol="0" anchor="ctr"/>
          <a:lstStyle>
            <a:lvl1pPr algn="l">
              <a:defRPr sz="900">
                <a:solidFill>
                  <a:schemeClr val="tx1"/>
                </a:solidFill>
              </a:defRPr>
            </a:lvl1pPr>
          </a:lstStyle>
          <a:p>
            <a:fld id="{E80C50CD-E178-4744-9B35-B2F624D6C5E9}" type="datetimeFigureOut">
              <a:rPr lang="en-US" smtClean="0"/>
              <a:pPr/>
              <a:t>5/10/2026</a:t>
            </a:fld>
            <a:endParaRPr lang="en-US"/>
          </a:p>
        </p:txBody>
      </p:sp>
      <p:sp>
        <p:nvSpPr>
          <p:cNvPr id="5" name="Footer Placeholder 4">
            <a:extLst>
              <a:ext uri="{FF2B5EF4-FFF2-40B4-BE49-F238E27FC236}">
                <a16:creationId xmlns:a16="http://schemas.microsoft.com/office/drawing/2014/main" id="{9E03785E-FB42-1D54-92AC-D0A61A8FABD4}"/>
              </a:ext>
            </a:extLst>
          </p:cNvPr>
          <p:cNvSpPr>
            <a:spLocks noGrp="1"/>
          </p:cNvSpPr>
          <p:nvPr>
            <p:ph type="ftr" sz="quarter" idx="3"/>
          </p:nvPr>
        </p:nvSpPr>
        <p:spPr>
          <a:xfrm>
            <a:off x="521208" y="100584"/>
            <a:ext cx="4114800" cy="365125"/>
          </a:xfrm>
          <a:prstGeom prst="rect">
            <a:avLst/>
          </a:prstGeom>
        </p:spPr>
        <p:txBody>
          <a:bodyPr vert="horz" lIns="91440" tIns="45720" rIns="91440" bIns="45720" rtlCol="0" anchor="ctr"/>
          <a:lstStyle>
            <a:lvl1pPr algn="l">
              <a:defRPr sz="9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BCC9CF34-1274-DB45-4809-90E5D244A9AE}"/>
              </a:ext>
            </a:extLst>
          </p:cNvPr>
          <p:cNvSpPr>
            <a:spLocks noGrp="1"/>
          </p:cNvSpPr>
          <p:nvPr>
            <p:ph type="sldNum" sz="quarter" idx="4"/>
          </p:nvPr>
        </p:nvSpPr>
        <p:spPr>
          <a:xfrm>
            <a:off x="11457432" y="6419088"/>
            <a:ext cx="640080" cy="365125"/>
          </a:xfrm>
          <a:prstGeom prst="rect">
            <a:avLst/>
          </a:prstGeom>
        </p:spPr>
        <p:txBody>
          <a:bodyPr vert="horz" lIns="91440" tIns="45720" rIns="91440" bIns="45720" rtlCol="0" anchor="ctr"/>
          <a:lstStyle>
            <a:lvl1pPr algn="r">
              <a:defRPr sz="900">
                <a:solidFill>
                  <a:schemeClr val="tx1"/>
                </a:solidFill>
              </a:defRPr>
            </a:lvl1pPr>
          </a:lstStyle>
          <a:p>
            <a:fld id="{148CC95F-0247-41B6-91CF-DC97C76A7088}" type="slidenum">
              <a:rPr lang="en-US" smtClean="0"/>
              <a:pPr/>
              <a:t>‹#›</a:t>
            </a:fld>
            <a:endParaRPr lang="en-US"/>
          </a:p>
        </p:txBody>
      </p:sp>
      <p:sp>
        <p:nvSpPr>
          <p:cNvPr id="7" name="Freeform: Shape 6">
            <a:extLst>
              <a:ext uri="{FF2B5EF4-FFF2-40B4-BE49-F238E27FC236}">
                <a16:creationId xmlns:a16="http://schemas.microsoft.com/office/drawing/2014/main" id="{774A975B-A886-5202-0489-6965514A0D14}"/>
              </a:ext>
              <a:ext uri="{C183D7F6-B498-43B3-948B-1728B52AA6E4}">
                <adec:decorative xmlns:adec="http://schemas.microsoft.com/office/drawing/2017/decorative" val="1"/>
              </a:ext>
            </a:extLst>
          </p:cNvPr>
          <p:cNvSpPr/>
          <p:nvPr/>
        </p:nvSpPr>
        <p:spPr>
          <a:xfrm>
            <a:off x="517869" y="508090"/>
            <a:ext cx="11153214" cy="149279"/>
          </a:xfrm>
          <a:custGeom>
            <a:avLst/>
            <a:gdLst>
              <a:gd name="connsiteX0" fmla="*/ 0 w 8085002"/>
              <a:gd name="connsiteY0" fmla="*/ 0 h 149279"/>
              <a:gd name="connsiteX1" fmla="*/ 8085002 w 8085002"/>
              <a:gd name="connsiteY1" fmla="*/ 0 h 149279"/>
              <a:gd name="connsiteX2" fmla="*/ 8085002 w 8085002"/>
              <a:gd name="connsiteY2" fmla="*/ 149279 h 149279"/>
              <a:gd name="connsiteX3" fmla="*/ 0 w 8085002"/>
              <a:gd name="connsiteY3" fmla="*/ 149279 h 149279"/>
            </a:gdLst>
            <a:ahLst/>
            <a:cxnLst>
              <a:cxn ang="0">
                <a:pos x="connsiteX0" y="connsiteY0"/>
              </a:cxn>
              <a:cxn ang="0">
                <a:pos x="connsiteX1" y="connsiteY1"/>
              </a:cxn>
              <a:cxn ang="0">
                <a:pos x="connsiteX2" y="connsiteY2"/>
              </a:cxn>
              <a:cxn ang="0">
                <a:pos x="connsiteX3" y="connsiteY3"/>
              </a:cxn>
            </a:cxnLst>
            <a:rect l="l" t="t" r="r" b="b"/>
            <a:pathLst>
              <a:path w="8085002" h="149279">
                <a:moveTo>
                  <a:pt x="0" y="0"/>
                </a:moveTo>
                <a:lnTo>
                  <a:pt x="8085002" y="0"/>
                </a:lnTo>
                <a:lnTo>
                  <a:pt x="8085002" y="149279"/>
                </a:lnTo>
                <a:lnTo>
                  <a:pt x="0" y="149279"/>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2864196557"/>
      </p:ext>
    </p:extLst>
  </p:cSld>
  <p:clrMap bg1="lt1" tx1="dk1" bg2="lt2" tx2="dk2" accent1="accent1" accent2="accent2" accent3="accent3" accent4="accent4" accent5="accent5" accent6="accent6" hlink="hlink" folHlink="folHlink"/>
  <p:sldLayoutIdLst>
    <p:sldLayoutId id="2147483767" r:id="rId1"/>
    <p:sldLayoutId id="2147483768" r:id="rId2"/>
    <p:sldLayoutId id="2147483769" r:id="rId3"/>
    <p:sldLayoutId id="2147483770" r:id="rId4"/>
    <p:sldLayoutId id="2147483771" r:id="rId5"/>
    <p:sldLayoutId id="2147483772" r:id="rId6"/>
    <p:sldLayoutId id="2147483773" r:id="rId7"/>
    <p:sldLayoutId id="2147483774" r:id="rId8"/>
    <p:sldLayoutId id="2147483775" r:id="rId9"/>
    <p:sldLayoutId id="2147483776" r:id="rId10"/>
    <p:sldLayoutId id="2147483777" r:id="rId11"/>
  </p:sldLayoutIdLst>
  <p:txStyles>
    <p:titleStyle>
      <a:lvl1pPr algn="l" defTabSz="914400" rtl="0" eaLnBrk="1" latinLnBrk="0" hangingPunct="1">
        <a:lnSpc>
          <a:spcPct val="10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1" name="Rectangle 80">
            <a:extLst>
              <a:ext uri="{FF2B5EF4-FFF2-40B4-BE49-F238E27FC236}">
                <a16:creationId xmlns:a16="http://schemas.microsoft.com/office/drawing/2014/main" id="{8BEC44CD-E290-4D60-A056-5BA05B182A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a:extLst>
              <a:ext uri="{FF2B5EF4-FFF2-40B4-BE49-F238E27FC236}">
                <a16:creationId xmlns:a16="http://schemas.microsoft.com/office/drawing/2014/main" id="{0665316E-3E8A-6339-265A-61818C725CB0}"/>
              </a:ext>
            </a:extLst>
          </p:cNvPr>
          <p:cNvPicPr>
            <a:picLocks noChangeAspect="1"/>
          </p:cNvPicPr>
          <p:nvPr/>
        </p:nvPicPr>
        <p:blipFill>
          <a:blip r:embed="rId2">
            <a:alphaModFix amt="40000"/>
            <a:extLst>
              <a:ext uri="{28A0092B-C50C-407E-A947-70E740481C1C}">
                <a14:useLocalDpi xmlns:a14="http://schemas.microsoft.com/office/drawing/2010/main" val="0"/>
              </a:ext>
            </a:extLst>
          </a:blip>
          <a:srcRect t="21875" b="21875"/>
          <a:stretch/>
        </p:blipFill>
        <p:spPr>
          <a:xfrm>
            <a:off x="-2" y="-4"/>
            <a:ext cx="12192001" cy="6858001"/>
          </a:xfrm>
          <a:prstGeom prst="rect">
            <a:avLst/>
          </a:prstGeom>
        </p:spPr>
      </p:pic>
      <p:sp>
        <p:nvSpPr>
          <p:cNvPr id="2" name="Title 1">
            <a:extLst>
              <a:ext uri="{FF2B5EF4-FFF2-40B4-BE49-F238E27FC236}">
                <a16:creationId xmlns:a16="http://schemas.microsoft.com/office/drawing/2014/main" id="{83C51DDE-F7E3-A030-EEBD-F7308927FF00}"/>
              </a:ext>
            </a:extLst>
          </p:cNvPr>
          <p:cNvSpPr>
            <a:spLocks noGrp="1"/>
          </p:cNvSpPr>
          <p:nvPr>
            <p:ph type="ctrTitle"/>
          </p:nvPr>
        </p:nvSpPr>
        <p:spPr>
          <a:xfrm>
            <a:off x="517870" y="978408"/>
            <a:ext cx="5021182" cy="2450592"/>
          </a:xfrm>
        </p:spPr>
        <p:txBody>
          <a:bodyPr anchor="t">
            <a:normAutofit fontScale="90000"/>
          </a:bodyPr>
          <a:lstStyle/>
          <a:p>
            <a:r>
              <a:rPr lang="en-US" sz="6000" dirty="0">
                <a:solidFill>
                  <a:srgbClr val="FFFFFF"/>
                </a:solidFill>
              </a:rPr>
              <a:t>The Adversary of YHVH</a:t>
            </a:r>
          </a:p>
        </p:txBody>
      </p:sp>
      <p:sp>
        <p:nvSpPr>
          <p:cNvPr id="83" name="Rectangle 82">
            <a:extLst>
              <a:ext uri="{FF2B5EF4-FFF2-40B4-BE49-F238E27FC236}">
                <a16:creationId xmlns:a16="http://schemas.microsoft.com/office/drawing/2014/main" id="{B2C335F7-F61C-4EB4-80F2-4B1438FE66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7870" y="508090"/>
            <a:ext cx="5021183" cy="149279"/>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a:extLst>
              <a:ext uri="{FF2B5EF4-FFF2-40B4-BE49-F238E27FC236}">
                <a16:creationId xmlns:a16="http://schemas.microsoft.com/office/drawing/2014/main" id="{F1189494-2B67-46D2-93D6-A122A09BF6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62168" y="6209925"/>
            <a:ext cx="5021183" cy="45719"/>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80824275"/>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FD47B54-F32C-C7EF-F36C-92D31C1D2D6F}"/>
              </a:ext>
            </a:extLst>
          </p:cNvPr>
          <p:cNvSpPr txBox="1"/>
          <p:nvPr/>
        </p:nvSpPr>
        <p:spPr>
          <a:xfrm>
            <a:off x="127000" y="127000"/>
            <a:ext cx="7315200" cy="276999"/>
          </a:xfrm>
          <a:prstGeom prst="rect">
            <a:avLst/>
          </a:prstGeom>
          <a:noFill/>
        </p:spPr>
        <p:txBody>
          <a:bodyPr vert="horz" lIns="0" tIns="0" rIns="0" bIns="0" rtlCol="0">
            <a:spAutoFit/>
          </a:bodyPr>
          <a:lstStyle/>
          <a:p>
            <a:r>
              <a:rPr lang="en-US"/>
              <a:t>The Devil</a:t>
            </a:r>
          </a:p>
        </p:txBody>
      </p:sp>
      <p:sp>
        <p:nvSpPr>
          <p:cNvPr id="3" name="TextBox 2">
            <a:extLst>
              <a:ext uri="{FF2B5EF4-FFF2-40B4-BE49-F238E27FC236}">
                <a16:creationId xmlns:a16="http://schemas.microsoft.com/office/drawing/2014/main" id="{FF2BA3D6-EA60-82F4-A283-CC89F24D7637}"/>
              </a:ext>
            </a:extLst>
          </p:cNvPr>
          <p:cNvSpPr txBox="1"/>
          <p:nvPr/>
        </p:nvSpPr>
        <p:spPr>
          <a:xfrm>
            <a:off x="1016000" y="635000"/>
            <a:ext cx="10160000" cy="4385816"/>
          </a:xfrm>
          <a:prstGeom prst="rect">
            <a:avLst/>
          </a:prstGeom>
          <a:noFill/>
        </p:spPr>
        <p:txBody>
          <a:bodyPr vert="horz" rtlCol="0">
            <a:spAutoFit/>
          </a:bodyPr>
          <a:lstStyle/>
          <a:p>
            <a:pPr algn="ctr"/>
            <a:r>
              <a:rPr lang="en-US" sz="3100"/>
              <a:t>'" Then the devil took Him into the holy city and had Him stand on the pinnacle of the temple, and said to Him, "If You are the Son of God, throw Yourself down; for it is written, 'HE WILL COMMAND HIS ANGELS CONCERNING YOU'; and 'ON their HANDS THEY WILL BEAR YOU UP, SO THAT YOU WILL NOT STRIKE YOUR FOOT AGAINST A STONE.'" Jesus said to him, "On the other hand, it is written, 'YOU SHALL NOT PUT THE LORD YOUR GOD TO THE TEST. (Continued...)</a:t>
            </a:r>
          </a:p>
        </p:txBody>
      </p:sp>
    </p:spTree>
    <p:extLst>
      <p:ext uri="{BB962C8B-B14F-4D97-AF65-F5344CB8AC3E}">
        <p14:creationId xmlns:p14="http://schemas.microsoft.com/office/powerpoint/2010/main" val="3429727573"/>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687CC42-F884-D38C-57F6-A06C2339128E}"/>
              </a:ext>
            </a:extLst>
          </p:cNvPr>
          <p:cNvSpPr txBox="1"/>
          <p:nvPr/>
        </p:nvSpPr>
        <p:spPr>
          <a:xfrm>
            <a:off x="127000" y="127000"/>
            <a:ext cx="7315200" cy="276999"/>
          </a:xfrm>
          <a:prstGeom prst="rect">
            <a:avLst/>
          </a:prstGeom>
          <a:noFill/>
        </p:spPr>
        <p:txBody>
          <a:bodyPr vert="horz" lIns="0" tIns="0" rIns="0" bIns="0" rtlCol="0">
            <a:spAutoFit/>
          </a:bodyPr>
          <a:lstStyle/>
          <a:p>
            <a:r>
              <a:rPr lang="en-US"/>
              <a:t>THE ADVERSARY HAS SUBJECTS</a:t>
            </a:r>
          </a:p>
        </p:txBody>
      </p:sp>
      <p:sp>
        <p:nvSpPr>
          <p:cNvPr id="3" name="TextBox 2">
            <a:extLst>
              <a:ext uri="{FF2B5EF4-FFF2-40B4-BE49-F238E27FC236}">
                <a16:creationId xmlns:a16="http://schemas.microsoft.com/office/drawing/2014/main" id="{F6818566-7A32-783A-F014-54AEE0CB4FAC}"/>
              </a:ext>
            </a:extLst>
          </p:cNvPr>
          <p:cNvSpPr txBox="1"/>
          <p:nvPr/>
        </p:nvSpPr>
        <p:spPr>
          <a:xfrm>
            <a:off x="0" y="762000"/>
            <a:ext cx="12192000" cy="646331"/>
          </a:xfrm>
          <a:prstGeom prst="rect">
            <a:avLst/>
          </a:prstGeom>
          <a:noFill/>
        </p:spPr>
        <p:txBody>
          <a:bodyPr vert="horz" rtlCol="0">
            <a:spAutoFit/>
          </a:bodyPr>
          <a:lstStyle/>
          <a:p>
            <a:pPr algn="ctr"/>
            <a:r>
              <a:rPr lang="en-US" sz="3600"/>
              <a:t>Second Corinthians 11:14-15</a:t>
            </a:r>
          </a:p>
        </p:txBody>
      </p:sp>
      <p:sp>
        <p:nvSpPr>
          <p:cNvPr id="4" name="TextBox 3">
            <a:extLst>
              <a:ext uri="{FF2B5EF4-FFF2-40B4-BE49-F238E27FC236}">
                <a16:creationId xmlns:a16="http://schemas.microsoft.com/office/drawing/2014/main" id="{FB1A0359-9C0F-F679-A932-C06BA28333B7}"/>
              </a:ext>
            </a:extLst>
          </p:cNvPr>
          <p:cNvSpPr txBox="1"/>
          <p:nvPr/>
        </p:nvSpPr>
        <p:spPr>
          <a:xfrm>
            <a:off x="0" y="1270000"/>
            <a:ext cx="12192000" cy="400110"/>
          </a:xfrm>
          <a:prstGeom prst="rect">
            <a:avLst/>
          </a:prstGeom>
          <a:noFill/>
        </p:spPr>
        <p:txBody>
          <a:bodyPr vert="horz" rtlCol="0">
            <a:spAutoFit/>
          </a:bodyPr>
          <a:lstStyle/>
          <a:p>
            <a:pPr algn="ctr"/>
            <a:r>
              <a:rPr lang="en-US" sz="2000"/>
              <a:t>(ASV, American Standard Version)</a:t>
            </a:r>
          </a:p>
        </p:txBody>
      </p:sp>
      <p:sp>
        <p:nvSpPr>
          <p:cNvPr id="5" name="TextBox 4">
            <a:extLst>
              <a:ext uri="{FF2B5EF4-FFF2-40B4-BE49-F238E27FC236}">
                <a16:creationId xmlns:a16="http://schemas.microsoft.com/office/drawing/2014/main" id="{7611E785-725A-8278-F15B-2EEC4E5E18D8}"/>
              </a:ext>
            </a:extLst>
          </p:cNvPr>
          <p:cNvSpPr txBox="1"/>
          <p:nvPr/>
        </p:nvSpPr>
        <p:spPr>
          <a:xfrm>
            <a:off x="1016000" y="1905000"/>
            <a:ext cx="10160000" cy="2477601"/>
          </a:xfrm>
          <a:prstGeom prst="rect">
            <a:avLst/>
          </a:prstGeom>
          <a:noFill/>
        </p:spPr>
        <p:txBody>
          <a:bodyPr vert="horz" rtlCol="0">
            <a:spAutoFit/>
          </a:bodyPr>
          <a:lstStyle/>
          <a:p>
            <a:pPr algn="ctr"/>
            <a:r>
              <a:rPr lang="en-US" sz="3100"/>
              <a:t>And no marvel; for even Satan fashioneth himself into an angel of light. </a:t>
            </a:r>
            <a:r>
              <a:rPr lang="en-US" sz="3100" b="1">
                <a:solidFill>
                  <a:srgbClr val="FF0000"/>
                </a:solidFill>
              </a:rPr>
              <a:t>It is no great thing therefore if his ministers also fashion themselves as ministers of righteousness</a:t>
            </a:r>
            <a:r>
              <a:rPr lang="en-US" sz="3100"/>
              <a:t>, whose end shall be according to their works.</a:t>
            </a:r>
          </a:p>
        </p:txBody>
      </p:sp>
    </p:spTree>
    <p:extLst>
      <p:ext uri="{BB962C8B-B14F-4D97-AF65-F5344CB8AC3E}">
        <p14:creationId xmlns:p14="http://schemas.microsoft.com/office/powerpoint/2010/main" val="2588985687"/>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F8009B6-4795-89CE-4095-2204A147C763}"/>
              </a:ext>
            </a:extLst>
          </p:cNvPr>
          <p:cNvSpPr txBox="1"/>
          <p:nvPr/>
        </p:nvSpPr>
        <p:spPr>
          <a:xfrm>
            <a:off x="127000" y="127000"/>
            <a:ext cx="7315200" cy="276999"/>
          </a:xfrm>
          <a:prstGeom prst="rect">
            <a:avLst/>
          </a:prstGeom>
          <a:noFill/>
        </p:spPr>
        <p:txBody>
          <a:bodyPr vert="horz" lIns="0" tIns="0" rIns="0" bIns="0" rtlCol="0">
            <a:spAutoFit/>
          </a:bodyPr>
          <a:lstStyle/>
          <a:p>
            <a:r>
              <a:rPr lang="en-US"/>
              <a:t>THE ADVERSARY HAS SUBJECTS</a:t>
            </a:r>
          </a:p>
        </p:txBody>
      </p:sp>
      <p:sp>
        <p:nvSpPr>
          <p:cNvPr id="3" name="TextBox 2">
            <a:extLst>
              <a:ext uri="{FF2B5EF4-FFF2-40B4-BE49-F238E27FC236}">
                <a16:creationId xmlns:a16="http://schemas.microsoft.com/office/drawing/2014/main" id="{90CF088E-18C9-F32E-1747-07257BA58E32}"/>
              </a:ext>
            </a:extLst>
          </p:cNvPr>
          <p:cNvSpPr txBox="1"/>
          <p:nvPr/>
        </p:nvSpPr>
        <p:spPr>
          <a:xfrm>
            <a:off x="0" y="762000"/>
            <a:ext cx="12192000" cy="646331"/>
          </a:xfrm>
          <a:prstGeom prst="rect">
            <a:avLst/>
          </a:prstGeom>
          <a:noFill/>
        </p:spPr>
        <p:txBody>
          <a:bodyPr vert="horz" rtlCol="0">
            <a:spAutoFit/>
          </a:bodyPr>
          <a:lstStyle/>
          <a:p>
            <a:pPr algn="ctr"/>
            <a:r>
              <a:rPr lang="en-US" sz="3600"/>
              <a:t>Testament of Dan 1:7</a:t>
            </a:r>
          </a:p>
        </p:txBody>
      </p:sp>
      <p:sp>
        <p:nvSpPr>
          <p:cNvPr id="4" name="TextBox 3">
            <a:extLst>
              <a:ext uri="{FF2B5EF4-FFF2-40B4-BE49-F238E27FC236}">
                <a16:creationId xmlns:a16="http://schemas.microsoft.com/office/drawing/2014/main" id="{72DF92E0-AADF-6459-4CEE-6F8D1C2570D2}"/>
              </a:ext>
            </a:extLst>
          </p:cNvPr>
          <p:cNvSpPr txBox="1"/>
          <p:nvPr/>
        </p:nvSpPr>
        <p:spPr>
          <a:xfrm>
            <a:off x="0" y="1270000"/>
            <a:ext cx="12192000" cy="400110"/>
          </a:xfrm>
          <a:prstGeom prst="rect">
            <a:avLst/>
          </a:prstGeom>
          <a:noFill/>
        </p:spPr>
        <p:txBody>
          <a:bodyPr vert="horz" rtlCol="0">
            <a:spAutoFit/>
          </a:bodyPr>
          <a:lstStyle/>
          <a:p>
            <a:pPr algn="ctr"/>
            <a:r>
              <a:rPr lang="en-US" sz="2000"/>
              <a:t>(RHCVKJ, R.H. Charles Translation, Edited by Ken Johnson, Th.D.)</a:t>
            </a:r>
          </a:p>
        </p:txBody>
      </p:sp>
      <p:sp>
        <p:nvSpPr>
          <p:cNvPr id="5" name="TextBox 4">
            <a:extLst>
              <a:ext uri="{FF2B5EF4-FFF2-40B4-BE49-F238E27FC236}">
                <a16:creationId xmlns:a16="http://schemas.microsoft.com/office/drawing/2014/main" id="{18F6CA94-FD09-3276-8655-0C5173B03477}"/>
              </a:ext>
            </a:extLst>
          </p:cNvPr>
          <p:cNvSpPr txBox="1"/>
          <p:nvPr/>
        </p:nvSpPr>
        <p:spPr>
          <a:xfrm>
            <a:off x="1016000" y="1905000"/>
            <a:ext cx="10160000" cy="1523494"/>
          </a:xfrm>
          <a:prstGeom prst="rect">
            <a:avLst/>
          </a:prstGeom>
          <a:noFill/>
        </p:spPr>
        <p:txBody>
          <a:bodyPr vert="horz" rtlCol="0">
            <a:spAutoFit/>
          </a:bodyPr>
          <a:lstStyle/>
          <a:p>
            <a:pPr algn="ctr"/>
            <a:r>
              <a:rPr lang="en-US" sz="3100"/>
              <a:t>"And </a:t>
            </a:r>
            <a:r>
              <a:rPr lang="en-US" sz="3100" b="1">
                <a:solidFill>
                  <a:srgbClr val="FF0000"/>
                </a:solidFill>
              </a:rPr>
              <a:t>one of the spirits of Beliar stirred me up</a:t>
            </a:r>
            <a:r>
              <a:rPr lang="en-US" sz="3100"/>
              <a:t>, saying, "Take this sword, and slay Joseph with it, and your father will love you when she is dead."</a:t>
            </a:r>
          </a:p>
        </p:txBody>
      </p:sp>
    </p:spTree>
    <p:extLst>
      <p:ext uri="{BB962C8B-B14F-4D97-AF65-F5344CB8AC3E}">
        <p14:creationId xmlns:p14="http://schemas.microsoft.com/office/powerpoint/2010/main" val="828683135"/>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7E53C24-CC32-858C-3B5B-55B9D7D72801}"/>
              </a:ext>
            </a:extLst>
          </p:cNvPr>
          <p:cNvSpPr txBox="1"/>
          <p:nvPr/>
        </p:nvSpPr>
        <p:spPr>
          <a:xfrm>
            <a:off x="127000" y="127000"/>
            <a:ext cx="7315200" cy="276999"/>
          </a:xfrm>
          <a:prstGeom prst="rect">
            <a:avLst/>
          </a:prstGeom>
          <a:noFill/>
        </p:spPr>
        <p:txBody>
          <a:bodyPr vert="horz" lIns="0" tIns="0" rIns="0" bIns="0" rtlCol="0">
            <a:spAutoFit/>
          </a:bodyPr>
          <a:lstStyle/>
          <a:p>
            <a:r>
              <a:rPr lang="en-US"/>
              <a:t>THE ADVERSARY HAS SUBJECTS</a:t>
            </a:r>
          </a:p>
        </p:txBody>
      </p:sp>
      <p:sp>
        <p:nvSpPr>
          <p:cNvPr id="3" name="TextBox 2">
            <a:extLst>
              <a:ext uri="{FF2B5EF4-FFF2-40B4-BE49-F238E27FC236}">
                <a16:creationId xmlns:a16="http://schemas.microsoft.com/office/drawing/2014/main" id="{5BC0B13A-9025-89D4-CDC5-3FF9CB1578F9}"/>
              </a:ext>
            </a:extLst>
          </p:cNvPr>
          <p:cNvSpPr txBox="1"/>
          <p:nvPr/>
        </p:nvSpPr>
        <p:spPr>
          <a:xfrm>
            <a:off x="0" y="762000"/>
            <a:ext cx="12192000" cy="646331"/>
          </a:xfrm>
          <a:prstGeom prst="rect">
            <a:avLst/>
          </a:prstGeom>
          <a:noFill/>
        </p:spPr>
        <p:txBody>
          <a:bodyPr vert="horz" rtlCol="0">
            <a:spAutoFit/>
          </a:bodyPr>
          <a:lstStyle/>
          <a:p>
            <a:pPr algn="ctr"/>
            <a:r>
              <a:rPr lang="en-US" sz="3600"/>
              <a:t>Testament of Dan 6:3</a:t>
            </a:r>
          </a:p>
        </p:txBody>
      </p:sp>
      <p:sp>
        <p:nvSpPr>
          <p:cNvPr id="4" name="TextBox 3">
            <a:extLst>
              <a:ext uri="{FF2B5EF4-FFF2-40B4-BE49-F238E27FC236}">
                <a16:creationId xmlns:a16="http://schemas.microsoft.com/office/drawing/2014/main" id="{9B413004-F9F9-9DC9-51F0-9111E7BEFD18}"/>
              </a:ext>
            </a:extLst>
          </p:cNvPr>
          <p:cNvSpPr txBox="1"/>
          <p:nvPr/>
        </p:nvSpPr>
        <p:spPr>
          <a:xfrm>
            <a:off x="0" y="1270000"/>
            <a:ext cx="12192000" cy="400110"/>
          </a:xfrm>
          <a:prstGeom prst="rect">
            <a:avLst/>
          </a:prstGeom>
          <a:noFill/>
        </p:spPr>
        <p:txBody>
          <a:bodyPr vert="horz" rtlCol="0">
            <a:spAutoFit/>
          </a:bodyPr>
          <a:lstStyle/>
          <a:p>
            <a:pPr algn="ctr"/>
            <a:r>
              <a:rPr lang="en-US" sz="2000"/>
              <a:t>(RHCVKJ, R.H. Charles Translation, Edited by Ken Johnson, Th.D.)</a:t>
            </a:r>
          </a:p>
        </p:txBody>
      </p:sp>
      <p:sp>
        <p:nvSpPr>
          <p:cNvPr id="5" name="TextBox 4">
            <a:extLst>
              <a:ext uri="{FF2B5EF4-FFF2-40B4-BE49-F238E27FC236}">
                <a16:creationId xmlns:a16="http://schemas.microsoft.com/office/drawing/2014/main" id="{0BC0DBA2-F5F2-AF31-44A3-68542ACB9294}"/>
              </a:ext>
            </a:extLst>
          </p:cNvPr>
          <p:cNvSpPr txBox="1"/>
          <p:nvPr/>
        </p:nvSpPr>
        <p:spPr>
          <a:xfrm>
            <a:off x="1016000" y="1905000"/>
            <a:ext cx="10160000" cy="1046440"/>
          </a:xfrm>
          <a:prstGeom prst="rect">
            <a:avLst/>
          </a:prstGeom>
          <a:noFill/>
        </p:spPr>
        <p:txBody>
          <a:bodyPr vert="horz" rtlCol="0">
            <a:spAutoFit/>
          </a:bodyPr>
          <a:lstStyle/>
          <a:p>
            <a:pPr algn="ctr"/>
            <a:r>
              <a:rPr lang="en-US" sz="3100"/>
              <a:t>My children fear the Lord and guard against Satan </a:t>
            </a:r>
            <a:r>
              <a:rPr lang="en-US" sz="3100" b="1">
                <a:solidFill>
                  <a:srgbClr val="FF0000"/>
                </a:solidFill>
              </a:rPr>
              <a:t>and his spirits.</a:t>
            </a:r>
          </a:p>
        </p:txBody>
      </p:sp>
    </p:spTree>
    <p:extLst>
      <p:ext uri="{BB962C8B-B14F-4D97-AF65-F5344CB8AC3E}">
        <p14:creationId xmlns:p14="http://schemas.microsoft.com/office/powerpoint/2010/main" val="2655339567"/>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C8C5CB-A564-C999-54B8-6B656CB4688C}"/>
              </a:ext>
            </a:extLst>
          </p:cNvPr>
          <p:cNvSpPr>
            <a:spLocks noGrp="1"/>
          </p:cNvSpPr>
          <p:nvPr>
            <p:ph type="ctrTitle"/>
          </p:nvPr>
        </p:nvSpPr>
        <p:spPr>
          <a:xfrm>
            <a:off x="518160" y="762000"/>
            <a:ext cx="11155680" cy="3429000"/>
          </a:xfrm>
        </p:spPr>
        <p:txBody>
          <a:bodyPr>
            <a:normAutofit/>
          </a:bodyPr>
          <a:lstStyle/>
          <a:p>
            <a:pPr algn="ctr"/>
            <a:r>
              <a:rPr lang="en-US" sz="4800">
                <a:solidFill>
                  <a:srgbClr val="000000"/>
                </a:solidFill>
              </a:rPr>
              <a:t>The Adversary has a plan</a:t>
            </a:r>
          </a:p>
        </p:txBody>
      </p:sp>
      <p:sp>
        <p:nvSpPr>
          <p:cNvPr id="3" name="Subtitle 2">
            <a:extLst>
              <a:ext uri="{FF2B5EF4-FFF2-40B4-BE49-F238E27FC236}">
                <a16:creationId xmlns:a16="http://schemas.microsoft.com/office/drawing/2014/main" id="{D98A3EDD-BA1D-DBD4-F6BF-57D55040ADC7}"/>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4232914891"/>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A6A88A-2893-DDEF-23C4-F97C01D17694}"/>
              </a:ext>
            </a:extLst>
          </p:cNvPr>
          <p:cNvSpPr>
            <a:spLocks noGrp="1"/>
          </p:cNvSpPr>
          <p:nvPr>
            <p:ph type="ctrTitle"/>
          </p:nvPr>
        </p:nvSpPr>
        <p:spPr>
          <a:xfrm>
            <a:off x="518160" y="762000"/>
            <a:ext cx="11155680" cy="3429000"/>
          </a:xfrm>
        </p:spPr>
        <p:txBody>
          <a:bodyPr>
            <a:normAutofit/>
          </a:bodyPr>
          <a:lstStyle/>
          <a:p>
            <a:pPr algn="ctr"/>
            <a:r>
              <a:rPr lang="en-US" sz="4800">
                <a:solidFill>
                  <a:srgbClr val="000000"/>
                </a:solidFill>
              </a:rPr>
              <a:t>Purpose</a:t>
            </a:r>
          </a:p>
        </p:txBody>
      </p:sp>
      <p:sp>
        <p:nvSpPr>
          <p:cNvPr id="3" name="Subtitle 2">
            <a:extLst>
              <a:ext uri="{FF2B5EF4-FFF2-40B4-BE49-F238E27FC236}">
                <a16:creationId xmlns:a16="http://schemas.microsoft.com/office/drawing/2014/main" id="{07165C89-56B7-7671-14AB-BC6F7795122E}"/>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4255949849"/>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AEB4ED1-1321-40CD-542C-1B502EB8F8A9}"/>
              </a:ext>
            </a:extLst>
          </p:cNvPr>
          <p:cNvSpPr txBox="1"/>
          <p:nvPr/>
        </p:nvSpPr>
        <p:spPr>
          <a:xfrm>
            <a:off x="127000" y="127000"/>
            <a:ext cx="7315200" cy="276999"/>
          </a:xfrm>
          <a:prstGeom prst="rect">
            <a:avLst/>
          </a:prstGeom>
          <a:noFill/>
        </p:spPr>
        <p:txBody>
          <a:bodyPr vert="horz" lIns="0" tIns="0" rIns="0" bIns="0" rtlCol="0">
            <a:spAutoFit/>
          </a:bodyPr>
          <a:lstStyle/>
          <a:p>
            <a:r>
              <a:rPr lang="en-US"/>
              <a:t>Purpose</a:t>
            </a:r>
          </a:p>
        </p:txBody>
      </p:sp>
      <p:sp>
        <p:nvSpPr>
          <p:cNvPr id="3" name="TextBox 2">
            <a:extLst>
              <a:ext uri="{FF2B5EF4-FFF2-40B4-BE49-F238E27FC236}">
                <a16:creationId xmlns:a16="http://schemas.microsoft.com/office/drawing/2014/main" id="{C069C0A7-F1F6-DCBD-3990-E416D7FD7C23}"/>
              </a:ext>
            </a:extLst>
          </p:cNvPr>
          <p:cNvSpPr txBox="1"/>
          <p:nvPr/>
        </p:nvSpPr>
        <p:spPr>
          <a:xfrm>
            <a:off x="0" y="762000"/>
            <a:ext cx="12192000" cy="646331"/>
          </a:xfrm>
          <a:prstGeom prst="rect">
            <a:avLst/>
          </a:prstGeom>
          <a:noFill/>
        </p:spPr>
        <p:txBody>
          <a:bodyPr vert="horz" rtlCol="0">
            <a:spAutoFit/>
          </a:bodyPr>
          <a:lstStyle/>
          <a:p>
            <a:pPr algn="ctr"/>
            <a:r>
              <a:rPr lang="en-US" sz="3600"/>
              <a:t>John 10:10</a:t>
            </a:r>
          </a:p>
        </p:txBody>
      </p:sp>
      <p:sp>
        <p:nvSpPr>
          <p:cNvPr id="4" name="TextBox 3">
            <a:extLst>
              <a:ext uri="{FF2B5EF4-FFF2-40B4-BE49-F238E27FC236}">
                <a16:creationId xmlns:a16="http://schemas.microsoft.com/office/drawing/2014/main" id="{37665AE1-2A67-1631-2454-6D94CFF67B7D}"/>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442B5D4E-DE4F-F575-C232-38763928DE11}"/>
              </a:ext>
            </a:extLst>
          </p:cNvPr>
          <p:cNvSpPr txBox="1"/>
          <p:nvPr/>
        </p:nvSpPr>
        <p:spPr>
          <a:xfrm>
            <a:off x="1016000" y="1905000"/>
            <a:ext cx="10160000" cy="1046440"/>
          </a:xfrm>
          <a:prstGeom prst="rect">
            <a:avLst/>
          </a:prstGeom>
          <a:noFill/>
        </p:spPr>
        <p:txBody>
          <a:bodyPr vert="horz" rtlCol="0">
            <a:spAutoFit/>
          </a:bodyPr>
          <a:lstStyle/>
          <a:p>
            <a:pPr algn="ctr"/>
            <a:r>
              <a:rPr lang="en-US" sz="3100"/>
              <a:t>"The thief comes only </a:t>
            </a:r>
            <a:r>
              <a:rPr lang="en-US" sz="3100" b="1">
                <a:solidFill>
                  <a:srgbClr val="FF0000"/>
                </a:solidFill>
              </a:rPr>
              <a:t>to steal and kill and destroy</a:t>
            </a:r>
            <a:r>
              <a:rPr lang="en-US" sz="3100"/>
              <a:t>; I came that they may have life, and have it abundantly.</a:t>
            </a:r>
          </a:p>
        </p:txBody>
      </p:sp>
    </p:spTree>
    <p:extLst>
      <p:ext uri="{BB962C8B-B14F-4D97-AF65-F5344CB8AC3E}">
        <p14:creationId xmlns:p14="http://schemas.microsoft.com/office/powerpoint/2010/main" val="1612246547"/>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BE93BB3-585C-C1A0-42F0-F6009C43AEC6}"/>
              </a:ext>
            </a:extLst>
          </p:cNvPr>
          <p:cNvSpPr txBox="1"/>
          <p:nvPr/>
        </p:nvSpPr>
        <p:spPr>
          <a:xfrm>
            <a:off x="127000" y="127000"/>
            <a:ext cx="7315200" cy="276999"/>
          </a:xfrm>
          <a:prstGeom prst="rect">
            <a:avLst/>
          </a:prstGeom>
          <a:noFill/>
        </p:spPr>
        <p:txBody>
          <a:bodyPr vert="horz" lIns="0" tIns="0" rIns="0" bIns="0" rtlCol="0">
            <a:spAutoFit/>
          </a:bodyPr>
          <a:lstStyle/>
          <a:p>
            <a:r>
              <a:rPr lang="en-US"/>
              <a:t>Purpose</a:t>
            </a:r>
          </a:p>
        </p:txBody>
      </p:sp>
      <p:sp>
        <p:nvSpPr>
          <p:cNvPr id="3" name="TextBox 2">
            <a:extLst>
              <a:ext uri="{FF2B5EF4-FFF2-40B4-BE49-F238E27FC236}">
                <a16:creationId xmlns:a16="http://schemas.microsoft.com/office/drawing/2014/main" id="{1648767F-B71C-21E9-6D38-586EFF10886D}"/>
              </a:ext>
            </a:extLst>
          </p:cNvPr>
          <p:cNvSpPr txBox="1"/>
          <p:nvPr/>
        </p:nvSpPr>
        <p:spPr>
          <a:xfrm>
            <a:off x="0" y="762000"/>
            <a:ext cx="12192000" cy="646331"/>
          </a:xfrm>
          <a:prstGeom prst="rect">
            <a:avLst/>
          </a:prstGeom>
          <a:noFill/>
        </p:spPr>
        <p:txBody>
          <a:bodyPr vert="horz" rtlCol="0">
            <a:spAutoFit/>
          </a:bodyPr>
          <a:lstStyle/>
          <a:p>
            <a:pPr algn="ctr"/>
            <a:r>
              <a:rPr lang="en-US" sz="3600"/>
              <a:t>Luke 13:16</a:t>
            </a:r>
          </a:p>
        </p:txBody>
      </p:sp>
      <p:sp>
        <p:nvSpPr>
          <p:cNvPr id="4" name="TextBox 3">
            <a:extLst>
              <a:ext uri="{FF2B5EF4-FFF2-40B4-BE49-F238E27FC236}">
                <a16:creationId xmlns:a16="http://schemas.microsoft.com/office/drawing/2014/main" id="{96C80E7C-A289-68DD-7DE5-876CEA3ECA1E}"/>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A04069CB-DBC7-2E2B-A470-10AA9A404B8D}"/>
              </a:ext>
            </a:extLst>
          </p:cNvPr>
          <p:cNvSpPr txBox="1"/>
          <p:nvPr/>
        </p:nvSpPr>
        <p:spPr>
          <a:xfrm>
            <a:off x="1016000" y="1905000"/>
            <a:ext cx="10160000" cy="1523494"/>
          </a:xfrm>
          <a:prstGeom prst="rect">
            <a:avLst/>
          </a:prstGeom>
          <a:noFill/>
        </p:spPr>
        <p:txBody>
          <a:bodyPr vert="horz" rtlCol="0">
            <a:spAutoFit/>
          </a:bodyPr>
          <a:lstStyle/>
          <a:p>
            <a:pPr algn="ctr"/>
            <a:r>
              <a:rPr lang="en-US" sz="3100"/>
              <a:t>"And this woman, a daughter of Abraham as she is, </a:t>
            </a:r>
            <a:r>
              <a:rPr lang="en-US" sz="3100" b="1">
                <a:solidFill>
                  <a:srgbClr val="FF0000"/>
                </a:solidFill>
              </a:rPr>
              <a:t>whom Satan has bound for eighteen long years</a:t>
            </a:r>
            <a:r>
              <a:rPr lang="en-US" sz="3100"/>
              <a:t>, should she not have been released from this bond on the Sabbath day?"</a:t>
            </a:r>
          </a:p>
        </p:txBody>
      </p:sp>
    </p:spTree>
    <p:extLst>
      <p:ext uri="{BB962C8B-B14F-4D97-AF65-F5344CB8AC3E}">
        <p14:creationId xmlns:p14="http://schemas.microsoft.com/office/powerpoint/2010/main" val="1087820706"/>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EA7CDDF-B3A1-E4CA-D911-7620CCA6C811}"/>
              </a:ext>
            </a:extLst>
          </p:cNvPr>
          <p:cNvSpPr txBox="1"/>
          <p:nvPr/>
        </p:nvSpPr>
        <p:spPr>
          <a:xfrm>
            <a:off x="127000" y="127000"/>
            <a:ext cx="7315200" cy="276999"/>
          </a:xfrm>
          <a:prstGeom prst="rect">
            <a:avLst/>
          </a:prstGeom>
          <a:noFill/>
        </p:spPr>
        <p:txBody>
          <a:bodyPr vert="horz" lIns="0" tIns="0" rIns="0" bIns="0" rtlCol="0">
            <a:spAutoFit/>
          </a:bodyPr>
          <a:lstStyle/>
          <a:p>
            <a:r>
              <a:rPr lang="en-US"/>
              <a:t>Purpose</a:t>
            </a:r>
          </a:p>
        </p:txBody>
      </p:sp>
      <p:sp>
        <p:nvSpPr>
          <p:cNvPr id="3" name="TextBox 2">
            <a:extLst>
              <a:ext uri="{FF2B5EF4-FFF2-40B4-BE49-F238E27FC236}">
                <a16:creationId xmlns:a16="http://schemas.microsoft.com/office/drawing/2014/main" id="{7DDE2D78-E63B-D1E3-6486-7C6A3BE29483}"/>
              </a:ext>
            </a:extLst>
          </p:cNvPr>
          <p:cNvSpPr txBox="1"/>
          <p:nvPr/>
        </p:nvSpPr>
        <p:spPr>
          <a:xfrm>
            <a:off x="0" y="762000"/>
            <a:ext cx="12192000" cy="646331"/>
          </a:xfrm>
          <a:prstGeom prst="rect">
            <a:avLst/>
          </a:prstGeom>
          <a:noFill/>
        </p:spPr>
        <p:txBody>
          <a:bodyPr vert="horz" rtlCol="0">
            <a:spAutoFit/>
          </a:bodyPr>
          <a:lstStyle/>
          <a:p>
            <a:pPr algn="ctr"/>
            <a:r>
              <a:rPr lang="en-US" sz="3600"/>
              <a:t>Luke 22:31</a:t>
            </a:r>
          </a:p>
        </p:txBody>
      </p:sp>
      <p:sp>
        <p:nvSpPr>
          <p:cNvPr id="4" name="TextBox 3">
            <a:extLst>
              <a:ext uri="{FF2B5EF4-FFF2-40B4-BE49-F238E27FC236}">
                <a16:creationId xmlns:a16="http://schemas.microsoft.com/office/drawing/2014/main" id="{091BF630-34DE-986D-4EAC-EB07D8D38601}"/>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E5999E64-9C5E-7F96-CA0F-EA829CCAF6D8}"/>
              </a:ext>
            </a:extLst>
          </p:cNvPr>
          <p:cNvSpPr txBox="1"/>
          <p:nvPr/>
        </p:nvSpPr>
        <p:spPr>
          <a:xfrm>
            <a:off x="1016000" y="1905000"/>
            <a:ext cx="10160000" cy="1046440"/>
          </a:xfrm>
          <a:prstGeom prst="rect">
            <a:avLst/>
          </a:prstGeom>
          <a:noFill/>
        </p:spPr>
        <p:txBody>
          <a:bodyPr vert="horz" rtlCol="0">
            <a:spAutoFit/>
          </a:bodyPr>
          <a:lstStyle/>
          <a:p>
            <a:pPr algn="ctr"/>
            <a:r>
              <a:rPr lang="en-US" sz="3100"/>
              <a:t>"Simon, Simon, behold, </a:t>
            </a:r>
            <a:r>
              <a:rPr lang="en-US" sz="3100" b="1">
                <a:solidFill>
                  <a:srgbClr val="FF0000"/>
                </a:solidFill>
              </a:rPr>
              <a:t>Satan has demanded permission to sift you</a:t>
            </a:r>
            <a:r>
              <a:rPr lang="en-US" sz="3100"/>
              <a:t> like wheat;</a:t>
            </a:r>
          </a:p>
        </p:txBody>
      </p:sp>
    </p:spTree>
    <p:extLst>
      <p:ext uri="{BB962C8B-B14F-4D97-AF65-F5344CB8AC3E}">
        <p14:creationId xmlns:p14="http://schemas.microsoft.com/office/powerpoint/2010/main" val="3373829200"/>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70C6DED-B770-A224-C6D0-4AC49F6A4606}"/>
              </a:ext>
            </a:extLst>
          </p:cNvPr>
          <p:cNvSpPr txBox="1"/>
          <p:nvPr/>
        </p:nvSpPr>
        <p:spPr>
          <a:xfrm>
            <a:off x="127000" y="127000"/>
            <a:ext cx="7315200" cy="276999"/>
          </a:xfrm>
          <a:prstGeom prst="rect">
            <a:avLst/>
          </a:prstGeom>
          <a:noFill/>
        </p:spPr>
        <p:txBody>
          <a:bodyPr vert="horz" lIns="0" tIns="0" rIns="0" bIns="0" rtlCol="0">
            <a:spAutoFit/>
          </a:bodyPr>
          <a:lstStyle/>
          <a:p>
            <a:r>
              <a:rPr lang="en-US"/>
              <a:t>Purpose</a:t>
            </a:r>
          </a:p>
        </p:txBody>
      </p:sp>
      <p:sp>
        <p:nvSpPr>
          <p:cNvPr id="3" name="TextBox 2">
            <a:extLst>
              <a:ext uri="{FF2B5EF4-FFF2-40B4-BE49-F238E27FC236}">
                <a16:creationId xmlns:a16="http://schemas.microsoft.com/office/drawing/2014/main" id="{6ECDACA9-008C-AF1B-5937-DA5A4939B7E0}"/>
              </a:ext>
            </a:extLst>
          </p:cNvPr>
          <p:cNvSpPr txBox="1"/>
          <p:nvPr/>
        </p:nvSpPr>
        <p:spPr>
          <a:xfrm>
            <a:off x="0" y="762000"/>
            <a:ext cx="12192000" cy="646331"/>
          </a:xfrm>
          <a:prstGeom prst="rect">
            <a:avLst/>
          </a:prstGeom>
          <a:noFill/>
        </p:spPr>
        <p:txBody>
          <a:bodyPr vert="horz" rtlCol="0">
            <a:spAutoFit/>
          </a:bodyPr>
          <a:lstStyle/>
          <a:p>
            <a:pPr algn="ctr"/>
            <a:r>
              <a:rPr lang="en-US" sz="3600"/>
              <a:t>Matthew 13:19</a:t>
            </a:r>
          </a:p>
        </p:txBody>
      </p:sp>
      <p:sp>
        <p:nvSpPr>
          <p:cNvPr id="4" name="TextBox 3">
            <a:extLst>
              <a:ext uri="{FF2B5EF4-FFF2-40B4-BE49-F238E27FC236}">
                <a16:creationId xmlns:a16="http://schemas.microsoft.com/office/drawing/2014/main" id="{70FBC358-F1F5-2A9F-B63A-D9354056EB79}"/>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12343F3D-A80F-D012-BF76-754BED89E0B0}"/>
              </a:ext>
            </a:extLst>
          </p:cNvPr>
          <p:cNvSpPr txBox="1"/>
          <p:nvPr/>
        </p:nvSpPr>
        <p:spPr>
          <a:xfrm>
            <a:off x="1016000" y="1905000"/>
            <a:ext cx="10160000" cy="2000548"/>
          </a:xfrm>
          <a:prstGeom prst="rect">
            <a:avLst/>
          </a:prstGeom>
          <a:noFill/>
        </p:spPr>
        <p:txBody>
          <a:bodyPr vert="horz" rtlCol="0">
            <a:spAutoFit/>
          </a:bodyPr>
          <a:lstStyle/>
          <a:p>
            <a:pPr algn="ctr"/>
            <a:r>
              <a:rPr lang="en-US" sz="3100"/>
              <a:t>"When anyone hears the word of the kingdom and does not understand it, </a:t>
            </a:r>
            <a:r>
              <a:rPr lang="en-US" sz="3100" b="1">
                <a:solidFill>
                  <a:srgbClr val="FF0000"/>
                </a:solidFill>
              </a:rPr>
              <a:t>the evil one comes and snatches away</a:t>
            </a:r>
            <a:r>
              <a:rPr lang="en-US" sz="3100"/>
              <a:t> what has been sown in his heart. This is the one on whom seed was sown beside the road.</a:t>
            </a:r>
          </a:p>
        </p:txBody>
      </p:sp>
    </p:spTree>
    <p:extLst>
      <p:ext uri="{BB962C8B-B14F-4D97-AF65-F5344CB8AC3E}">
        <p14:creationId xmlns:p14="http://schemas.microsoft.com/office/powerpoint/2010/main" val="183882641"/>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25DFFC6-139C-7DA9-E144-3962F19B313A}"/>
              </a:ext>
            </a:extLst>
          </p:cNvPr>
          <p:cNvSpPr txBox="1"/>
          <p:nvPr/>
        </p:nvSpPr>
        <p:spPr>
          <a:xfrm>
            <a:off x="127000" y="127000"/>
            <a:ext cx="7315200" cy="276999"/>
          </a:xfrm>
          <a:prstGeom prst="rect">
            <a:avLst/>
          </a:prstGeom>
          <a:noFill/>
        </p:spPr>
        <p:txBody>
          <a:bodyPr vert="horz" lIns="0" tIns="0" rIns="0" bIns="0" rtlCol="0">
            <a:spAutoFit/>
          </a:bodyPr>
          <a:lstStyle/>
          <a:p>
            <a:r>
              <a:rPr lang="en-US"/>
              <a:t>Purpose</a:t>
            </a:r>
          </a:p>
        </p:txBody>
      </p:sp>
      <p:sp>
        <p:nvSpPr>
          <p:cNvPr id="3" name="TextBox 2">
            <a:extLst>
              <a:ext uri="{FF2B5EF4-FFF2-40B4-BE49-F238E27FC236}">
                <a16:creationId xmlns:a16="http://schemas.microsoft.com/office/drawing/2014/main" id="{B39F3CAD-2C48-B756-DF16-33D490DDAC22}"/>
              </a:ext>
            </a:extLst>
          </p:cNvPr>
          <p:cNvSpPr txBox="1"/>
          <p:nvPr/>
        </p:nvSpPr>
        <p:spPr>
          <a:xfrm>
            <a:off x="0" y="762000"/>
            <a:ext cx="12192000" cy="646331"/>
          </a:xfrm>
          <a:prstGeom prst="rect">
            <a:avLst/>
          </a:prstGeom>
          <a:noFill/>
        </p:spPr>
        <p:txBody>
          <a:bodyPr vert="horz" rtlCol="0">
            <a:spAutoFit/>
          </a:bodyPr>
          <a:lstStyle/>
          <a:p>
            <a:pPr algn="ctr"/>
            <a:r>
              <a:rPr lang="en-US" sz="3600"/>
              <a:t>Ephesians 6:11</a:t>
            </a:r>
          </a:p>
        </p:txBody>
      </p:sp>
      <p:sp>
        <p:nvSpPr>
          <p:cNvPr id="4" name="TextBox 3">
            <a:extLst>
              <a:ext uri="{FF2B5EF4-FFF2-40B4-BE49-F238E27FC236}">
                <a16:creationId xmlns:a16="http://schemas.microsoft.com/office/drawing/2014/main" id="{AF2118BC-A569-4274-0A20-85B90E283465}"/>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0817023F-D916-A904-4622-733740CAE59C}"/>
              </a:ext>
            </a:extLst>
          </p:cNvPr>
          <p:cNvSpPr txBox="1"/>
          <p:nvPr/>
        </p:nvSpPr>
        <p:spPr>
          <a:xfrm>
            <a:off x="1016000" y="1905000"/>
            <a:ext cx="10160000" cy="1046440"/>
          </a:xfrm>
          <a:prstGeom prst="rect">
            <a:avLst/>
          </a:prstGeom>
          <a:noFill/>
        </p:spPr>
        <p:txBody>
          <a:bodyPr vert="horz" rtlCol="0">
            <a:spAutoFit/>
          </a:bodyPr>
          <a:lstStyle/>
          <a:p>
            <a:pPr algn="ctr"/>
            <a:r>
              <a:rPr lang="en-US" sz="3100"/>
              <a:t>Put on the full armor of God, so that you will be able to stand firm against </a:t>
            </a:r>
            <a:r>
              <a:rPr lang="en-US" sz="3100" b="1">
                <a:solidFill>
                  <a:srgbClr val="FF0000"/>
                </a:solidFill>
              </a:rPr>
              <a:t>the schemes of the devil.</a:t>
            </a:r>
          </a:p>
        </p:txBody>
      </p:sp>
    </p:spTree>
    <p:extLst>
      <p:ext uri="{BB962C8B-B14F-4D97-AF65-F5344CB8AC3E}">
        <p14:creationId xmlns:p14="http://schemas.microsoft.com/office/powerpoint/2010/main" val="20459953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F37BD4E-34D9-6459-FBF8-E0E2DCE7662D}"/>
              </a:ext>
            </a:extLst>
          </p:cNvPr>
          <p:cNvSpPr txBox="1"/>
          <p:nvPr/>
        </p:nvSpPr>
        <p:spPr>
          <a:xfrm>
            <a:off x="127000" y="127000"/>
            <a:ext cx="7315200" cy="276999"/>
          </a:xfrm>
          <a:prstGeom prst="rect">
            <a:avLst/>
          </a:prstGeom>
          <a:noFill/>
        </p:spPr>
        <p:txBody>
          <a:bodyPr vert="horz" lIns="0" tIns="0" rIns="0" bIns="0" rtlCol="0">
            <a:spAutoFit/>
          </a:bodyPr>
          <a:lstStyle/>
          <a:p>
            <a:r>
              <a:rPr lang="en-US"/>
              <a:t>The Devil</a:t>
            </a:r>
          </a:p>
        </p:txBody>
      </p:sp>
      <p:sp>
        <p:nvSpPr>
          <p:cNvPr id="3" name="TextBox 2">
            <a:extLst>
              <a:ext uri="{FF2B5EF4-FFF2-40B4-BE49-F238E27FC236}">
                <a16:creationId xmlns:a16="http://schemas.microsoft.com/office/drawing/2014/main" id="{8B2F283E-B841-28A6-C59F-7267D61FEEA8}"/>
              </a:ext>
            </a:extLst>
          </p:cNvPr>
          <p:cNvSpPr txBox="1"/>
          <p:nvPr/>
        </p:nvSpPr>
        <p:spPr>
          <a:xfrm>
            <a:off x="1016000" y="635000"/>
            <a:ext cx="10160000" cy="3908762"/>
          </a:xfrm>
          <a:prstGeom prst="rect">
            <a:avLst/>
          </a:prstGeom>
          <a:noFill/>
        </p:spPr>
        <p:txBody>
          <a:bodyPr vert="horz" rtlCol="0">
            <a:spAutoFit/>
          </a:bodyPr>
          <a:lstStyle/>
          <a:p>
            <a:pPr algn="ctr"/>
            <a:r>
              <a:rPr lang="en-US" sz="3100"/>
              <a:t>'" Again, the devil took Him to a very high mountain and showed Him all the kingdoms of the world and their glory; and he said to Him, "All these things I will give You, if You fall down and worship me." Then Jesus said to him, "Go, Satan! For it is written, 'YOU SHALL WORSHIP THE LORD YOUR GOD, AND SERVE HIM ONLY.'" Then the devil left Him; and behold, angels came and began to minister to Him.</a:t>
            </a:r>
          </a:p>
        </p:txBody>
      </p:sp>
    </p:spTree>
    <p:extLst>
      <p:ext uri="{BB962C8B-B14F-4D97-AF65-F5344CB8AC3E}">
        <p14:creationId xmlns:p14="http://schemas.microsoft.com/office/powerpoint/2010/main" val="2216224982"/>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66D49F6-468E-A5F3-DBA8-E7140B3D7722}"/>
              </a:ext>
            </a:extLst>
          </p:cNvPr>
          <p:cNvSpPr txBox="1"/>
          <p:nvPr/>
        </p:nvSpPr>
        <p:spPr>
          <a:xfrm>
            <a:off x="127000" y="127000"/>
            <a:ext cx="7315200" cy="276999"/>
          </a:xfrm>
          <a:prstGeom prst="rect">
            <a:avLst/>
          </a:prstGeom>
          <a:noFill/>
        </p:spPr>
        <p:txBody>
          <a:bodyPr vert="horz" lIns="0" tIns="0" rIns="0" bIns="0" rtlCol="0">
            <a:spAutoFit/>
          </a:bodyPr>
          <a:lstStyle/>
          <a:p>
            <a:r>
              <a:rPr lang="en-US"/>
              <a:t>Purpose</a:t>
            </a:r>
          </a:p>
        </p:txBody>
      </p:sp>
      <p:sp>
        <p:nvSpPr>
          <p:cNvPr id="3" name="TextBox 2">
            <a:extLst>
              <a:ext uri="{FF2B5EF4-FFF2-40B4-BE49-F238E27FC236}">
                <a16:creationId xmlns:a16="http://schemas.microsoft.com/office/drawing/2014/main" id="{3D2FEFB1-1BA6-171B-A354-5EB78B96EB62}"/>
              </a:ext>
            </a:extLst>
          </p:cNvPr>
          <p:cNvSpPr txBox="1"/>
          <p:nvPr/>
        </p:nvSpPr>
        <p:spPr>
          <a:xfrm>
            <a:off x="0" y="762000"/>
            <a:ext cx="12192000" cy="646331"/>
          </a:xfrm>
          <a:prstGeom prst="rect">
            <a:avLst/>
          </a:prstGeom>
          <a:noFill/>
        </p:spPr>
        <p:txBody>
          <a:bodyPr vert="horz" rtlCol="0">
            <a:spAutoFit/>
          </a:bodyPr>
          <a:lstStyle/>
          <a:p>
            <a:pPr algn="ctr"/>
            <a:r>
              <a:rPr lang="en-US" sz="3600"/>
              <a:t>Second Corinthians 11:3</a:t>
            </a:r>
          </a:p>
        </p:txBody>
      </p:sp>
      <p:sp>
        <p:nvSpPr>
          <p:cNvPr id="4" name="TextBox 3">
            <a:extLst>
              <a:ext uri="{FF2B5EF4-FFF2-40B4-BE49-F238E27FC236}">
                <a16:creationId xmlns:a16="http://schemas.microsoft.com/office/drawing/2014/main" id="{6AABAAF9-B7A1-B680-3B94-7D93FBB91A34}"/>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A71016C6-8A38-92F0-E1D7-AB91A9105164}"/>
              </a:ext>
            </a:extLst>
          </p:cNvPr>
          <p:cNvSpPr txBox="1"/>
          <p:nvPr/>
        </p:nvSpPr>
        <p:spPr>
          <a:xfrm>
            <a:off x="1016000" y="1905000"/>
            <a:ext cx="10160000" cy="1523494"/>
          </a:xfrm>
          <a:prstGeom prst="rect">
            <a:avLst/>
          </a:prstGeom>
          <a:noFill/>
        </p:spPr>
        <p:txBody>
          <a:bodyPr vert="horz" rtlCol="0">
            <a:spAutoFit/>
          </a:bodyPr>
          <a:lstStyle/>
          <a:p>
            <a:pPr algn="ctr"/>
            <a:r>
              <a:rPr lang="en-US" sz="3100"/>
              <a:t>But I am afraid that, as the serpent deceived Eve by his craftiness, </a:t>
            </a:r>
            <a:r>
              <a:rPr lang="en-US" sz="3100" b="1">
                <a:solidFill>
                  <a:srgbClr val="FF0000"/>
                </a:solidFill>
              </a:rPr>
              <a:t>your minds will be led astray from the simplicity and purity of devotion to Christ</a:t>
            </a:r>
            <a:r>
              <a:rPr lang="en-US" sz="3100"/>
              <a:t>.</a:t>
            </a:r>
          </a:p>
        </p:txBody>
      </p:sp>
    </p:spTree>
    <p:extLst>
      <p:ext uri="{BB962C8B-B14F-4D97-AF65-F5344CB8AC3E}">
        <p14:creationId xmlns:p14="http://schemas.microsoft.com/office/powerpoint/2010/main" val="165894143"/>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02CE3FC-1A58-23CC-613A-D71FBA576024}"/>
              </a:ext>
            </a:extLst>
          </p:cNvPr>
          <p:cNvSpPr txBox="1"/>
          <p:nvPr/>
        </p:nvSpPr>
        <p:spPr>
          <a:xfrm>
            <a:off x="127000" y="127000"/>
            <a:ext cx="7315200" cy="276999"/>
          </a:xfrm>
          <a:prstGeom prst="rect">
            <a:avLst/>
          </a:prstGeom>
          <a:noFill/>
        </p:spPr>
        <p:txBody>
          <a:bodyPr vert="horz" lIns="0" tIns="0" rIns="0" bIns="0" rtlCol="0">
            <a:spAutoFit/>
          </a:bodyPr>
          <a:lstStyle/>
          <a:p>
            <a:r>
              <a:rPr lang="en-US"/>
              <a:t>Purpose</a:t>
            </a:r>
          </a:p>
        </p:txBody>
      </p:sp>
      <p:sp>
        <p:nvSpPr>
          <p:cNvPr id="3" name="TextBox 2">
            <a:extLst>
              <a:ext uri="{FF2B5EF4-FFF2-40B4-BE49-F238E27FC236}">
                <a16:creationId xmlns:a16="http://schemas.microsoft.com/office/drawing/2014/main" id="{E4EF8FD5-9D4E-871E-B44C-5646377F3433}"/>
              </a:ext>
            </a:extLst>
          </p:cNvPr>
          <p:cNvSpPr txBox="1"/>
          <p:nvPr/>
        </p:nvSpPr>
        <p:spPr>
          <a:xfrm>
            <a:off x="0" y="762000"/>
            <a:ext cx="12192000" cy="646331"/>
          </a:xfrm>
          <a:prstGeom prst="rect">
            <a:avLst/>
          </a:prstGeom>
          <a:noFill/>
        </p:spPr>
        <p:txBody>
          <a:bodyPr vert="horz" rtlCol="0">
            <a:spAutoFit/>
          </a:bodyPr>
          <a:lstStyle/>
          <a:p>
            <a:pPr algn="ctr"/>
            <a:r>
              <a:rPr lang="en-US" sz="3600"/>
              <a:t>Second Timothy 2:26</a:t>
            </a:r>
          </a:p>
        </p:txBody>
      </p:sp>
      <p:sp>
        <p:nvSpPr>
          <p:cNvPr id="4" name="TextBox 3">
            <a:extLst>
              <a:ext uri="{FF2B5EF4-FFF2-40B4-BE49-F238E27FC236}">
                <a16:creationId xmlns:a16="http://schemas.microsoft.com/office/drawing/2014/main" id="{E56BC0BD-C927-81D3-412F-BD8A60AC7235}"/>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1DE58630-D44C-5A05-3AD6-0BC214C83EC0}"/>
              </a:ext>
            </a:extLst>
          </p:cNvPr>
          <p:cNvSpPr txBox="1"/>
          <p:nvPr/>
        </p:nvSpPr>
        <p:spPr>
          <a:xfrm>
            <a:off x="1016000" y="1905000"/>
            <a:ext cx="10160000" cy="1523494"/>
          </a:xfrm>
          <a:prstGeom prst="rect">
            <a:avLst/>
          </a:prstGeom>
          <a:noFill/>
        </p:spPr>
        <p:txBody>
          <a:bodyPr vert="horz" rtlCol="0">
            <a:spAutoFit/>
          </a:bodyPr>
          <a:lstStyle/>
          <a:p>
            <a:pPr algn="ctr"/>
            <a:r>
              <a:rPr lang="en-US" sz="3100"/>
              <a:t>and they may come to their senses and escape from the snare of the devil, having been held captive by him </a:t>
            </a:r>
            <a:r>
              <a:rPr lang="en-US" sz="3100" b="1">
                <a:solidFill>
                  <a:srgbClr val="FF0000"/>
                </a:solidFill>
              </a:rPr>
              <a:t>to do his will.</a:t>
            </a:r>
          </a:p>
        </p:txBody>
      </p:sp>
    </p:spTree>
    <p:extLst>
      <p:ext uri="{BB962C8B-B14F-4D97-AF65-F5344CB8AC3E}">
        <p14:creationId xmlns:p14="http://schemas.microsoft.com/office/powerpoint/2010/main" val="541635785"/>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F275CBE-D484-4E87-0BE5-9874F28EEE4C}"/>
              </a:ext>
            </a:extLst>
          </p:cNvPr>
          <p:cNvSpPr txBox="1"/>
          <p:nvPr/>
        </p:nvSpPr>
        <p:spPr>
          <a:xfrm>
            <a:off x="127000" y="127000"/>
            <a:ext cx="7315200" cy="276999"/>
          </a:xfrm>
          <a:prstGeom prst="rect">
            <a:avLst/>
          </a:prstGeom>
          <a:noFill/>
        </p:spPr>
        <p:txBody>
          <a:bodyPr vert="horz" lIns="0" tIns="0" rIns="0" bIns="0" rtlCol="0">
            <a:spAutoFit/>
          </a:bodyPr>
          <a:lstStyle/>
          <a:p>
            <a:r>
              <a:rPr lang="en-US"/>
              <a:t>Purpose</a:t>
            </a:r>
          </a:p>
        </p:txBody>
      </p:sp>
      <p:sp>
        <p:nvSpPr>
          <p:cNvPr id="3" name="TextBox 2">
            <a:extLst>
              <a:ext uri="{FF2B5EF4-FFF2-40B4-BE49-F238E27FC236}">
                <a16:creationId xmlns:a16="http://schemas.microsoft.com/office/drawing/2014/main" id="{4713FD33-DF4D-0729-1DD2-E725E031709A}"/>
              </a:ext>
            </a:extLst>
          </p:cNvPr>
          <p:cNvSpPr txBox="1"/>
          <p:nvPr/>
        </p:nvSpPr>
        <p:spPr>
          <a:xfrm>
            <a:off x="0" y="762000"/>
            <a:ext cx="12192000" cy="646331"/>
          </a:xfrm>
          <a:prstGeom prst="rect">
            <a:avLst/>
          </a:prstGeom>
          <a:noFill/>
        </p:spPr>
        <p:txBody>
          <a:bodyPr vert="horz" rtlCol="0">
            <a:spAutoFit/>
          </a:bodyPr>
          <a:lstStyle/>
          <a:p>
            <a:pPr algn="ctr"/>
            <a:r>
              <a:rPr lang="en-US" sz="3600"/>
              <a:t>Revelation 2:24-25</a:t>
            </a:r>
          </a:p>
        </p:txBody>
      </p:sp>
      <p:sp>
        <p:nvSpPr>
          <p:cNvPr id="4" name="TextBox 3">
            <a:extLst>
              <a:ext uri="{FF2B5EF4-FFF2-40B4-BE49-F238E27FC236}">
                <a16:creationId xmlns:a16="http://schemas.microsoft.com/office/drawing/2014/main" id="{BD5A359F-955A-3A51-EA03-CC64D03B7005}"/>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15D01556-F3FA-79BA-92E3-4076E2E4DBEB}"/>
              </a:ext>
            </a:extLst>
          </p:cNvPr>
          <p:cNvSpPr txBox="1"/>
          <p:nvPr/>
        </p:nvSpPr>
        <p:spPr>
          <a:xfrm>
            <a:off x="1016000" y="1905000"/>
            <a:ext cx="10160000" cy="2000548"/>
          </a:xfrm>
          <a:prstGeom prst="rect">
            <a:avLst/>
          </a:prstGeom>
          <a:noFill/>
        </p:spPr>
        <p:txBody>
          <a:bodyPr vert="horz" rtlCol="0">
            <a:spAutoFit/>
          </a:bodyPr>
          <a:lstStyle/>
          <a:p>
            <a:pPr algn="ctr"/>
            <a:r>
              <a:rPr lang="en-US" sz="3100"/>
              <a:t>But I say to you, the rest who are in Thyatira, who do not hold this teaching, who have not known </a:t>
            </a:r>
            <a:r>
              <a:rPr lang="en-US" sz="3100" b="1">
                <a:solidFill>
                  <a:srgbClr val="FF0000"/>
                </a:solidFill>
              </a:rPr>
              <a:t>the deep things of Satan</a:t>
            </a:r>
            <a:r>
              <a:rPr lang="en-US" sz="3100"/>
              <a:t>, as they call them--I place no other burden on you. Nevertheless what you have, hold fast until I come.</a:t>
            </a:r>
          </a:p>
        </p:txBody>
      </p:sp>
    </p:spTree>
    <p:extLst>
      <p:ext uri="{BB962C8B-B14F-4D97-AF65-F5344CB8AC3E}">
        <p14:creationId xmlns:p14="http://schemas.microsoft.com/office/powerpoint/2010/main" val="2093823775"/>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6D51DE-BEFE-B8FF-0F97-BDA843DB4106}"/>
              </a:ext>
            </a:extLst>
          </p:cNvPr>
          <p:cNvSpPr>
            <a:spLocks noGrp="1"/>
          </p:cNvSpPr>
          <p:nvPr>
            <p:ph type="ctrTitle"/>
          </p:nvPr>
        </p:nvSpPr>
        <p:spPr>
          <a:xfrm>
            <a:off x="518160" y="762000"/>
            <a:ext cx="11155680" cy="3429000"/>
          </a:xfrm>
        </p:spPr>
        <p:txBody>
          <a:bodyPr>
            <a:normAutofit/>
          </a:bodyPr>
          <a:lstStyle/>
          <a:p>
            <a:pPr algn="ctr"/>
            <a:r>
              <a:rPr lang="en-US" sz="4800">
                <a:solidFill>
                  <a:srgbClr val="000000"/>
                </a:solidFill>
              </a:rPr>
              <a:t>People Follow The Adversary</a:t>
            </a:r>
          </a:p>
        </p:txBody>
      </p:sp>
      <p:sp>
        <p:nvSpPr>
          <p:cNvPr id="3" name="Subtitle 2">
            <a:extLst>
              <a:ext uri="{FF2B5EF4-FFF2-40B4-BE49-F238E27FC236}">
                <a16:creationId xmlns:a16="http://schemas.microsoft.com/office/drawing/2014/main" id="{0ABAB1E7-60F5-8420-8152-0A8648A6FD42}"/>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4237713944"/>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5F2830E-D696-C937-DB5B-2A24B9EBA923}"/>
              </a:ext>
            </a:extLst>
          </p:cNvPr>
          <p:cNvSpPr txBox="1"/>
          <p:nvPr/>
        </p:nvSpPr>
        <p:spPr>
          <a:xfrm>
            <a:off x="127000" y="127000"/>
            <a:ext cx="7315200" cy="276999"/>
          </a:xfrm>
          <a:prstGeom prst="rect">
            <a:avLst/>
          </a:prstGeom>
          <a:noFill/>
        </p:spPr>
        <p:txBody>
          <a:bodyPr vert="horz" lIns="0" tIns="0" rIns="0" bIns="0" rtlCol="0">
            <a:spAutoFit/>
          </a:bodyPr>
          <a:lstStyle/>
          <a:p>
            <a:r>
              <a:rPr lang="en-US"/>
              <a:t>PEOPLE FOLLOW THE ADVERSARY</a:t>
            </a:r>
          </a:p>
        </p:txBody>
      </p:sp>
      <p:sp>
        <p:nvSpPr>
          <p:cNvPr id="3" name="TextBox 2">
            <a:extLst>
              <a:ext uri="{FF2B5EF4-FFF2-40B4-BE49-F238E27FC236}">
                <a16:creationId xmlns:a16="http://schemas.microsoft.com/office/drawing/2014/main" id="{474FD21E-C933-DAF0-B9D0-27ECDFF4629B}"/>
              </a:ext>
            </a:extLst>
          </p:cNvPr>
          <p:cNvSpPr txBox="1"/>
          <p:nvPr/>
        </p:nvSpPr>
        <p:spPr>
          <a:xfrm>
            <a:off x="0" y="762000"/>
            <a:ext cx="12192000" cy="646331"/>
          </a:xfrm>
          <a:prstGeom prst="rect">
            <a:avLst/>
          </a:prstGeom>
          <a:noFill/>
        </p:spPr>
        <p:txBody>
          <a:bodyPr vert="horz" rtlCol="0">
            <a:spAutoFit/>
          </a:bodyPr>
          <a:lstStyle/>
          <a:p>
            <a:pPr algn="ctr"/>
            <a:r>
              <a:rPr lang="en-US" sz="3600"/>
              <a:t>Acts 26:18</a:t>
            </a:r>
          </a:p>
        </p:txBody>
      </p:sp>
      <p:sp>
        <p:nvSpPr>
          <p:cNvPr id="4" name="TextBox 3">
            <a:extLst>
              <a:ext uri="{FF2B5EF4-FFF2-40B4-BE49-F238E27FC236}">
                <a16:creationId xmlns:a16="http://schemas.microsoft.com/office/drawing/2014/main" id="{485B2F97-4956-3D71-A0B8-CC258BAE6334}"/>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ACE3419D-CA2F-A9CA-90E2-41F0973281BA}"/>
              </a:ext>
            </a:extLst>
          </p:cNvPr>
          <p:cNvSpPr txBox="1"/>
          <p:nvPr/>
        </p:nvSpPr>
        <p:spPr>
          <a:xfrm>
            <a:off x="1016000" y="1905000"/>
            <a:ext cx="10160000" cy="2000548"/>
          </a:xfrm>
          <a:prstGeom prst="rect">
            <a:avLst/>
          </a:prstGeom>
          <a:noFill/>
        </p:spPr>
        <p:txBody>
          <a:bodyPr vert="horz" rtlCol="0">
            <a:spAutoFit/>
          </a:bodyPr>
          <a:lstStyle/>
          <a:p>
            <a:pPr algn="ctr"/>
            <a:r>
              <a:rPr lang="en-US" sz="3100"/>
              <a:t>to open their eyes so </a:t>
            </a:r>
            <a:r>
              <a:rPr lang="en-US" sz="3100" b="1">
                <a:solidFill>
                  <a:srgbClr val="FF0000"/>
                </a:solidFill>
              </a:rPr>
              <a:t>that they may turn from darkness to light and from the dominion of Satan to God</a:t>
            </a:r>
            <a:r>
              <a:rPr lang="en-US" sz="3100"/>
              <a:t>, that they may receive forgiveness of sins and an inheritance among those who have been sanctified by faith in Me.'</a:t>
            </a:r>
          </a:p>
        </p:txBody>
      </p:sp>
    </p:spTree>
    <p:extLst>
      <p:ext uri="{BB962C8B-B14F-4D97-AF65-F5344CB8AC3E}">
        <p14:creationId xmlns:p14="http://schemas.microsoft.com/office/powerpoint/2010/main" val="2261536105"/>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3FC79FA-B3D0-47CF-E276-A52BCA0CF5EE}"/>
              </a:ext>
            </a:extLst>
          </p:cNvPr>
          <p:cNvSpPr txBox="1"/>
          <p:nvPr/>
        </p:nvSpPr>
        <p:spPr>
          <a:xfrm>
            <a:off x="127000" y="127000"/>
            <a:ext cx="7315200" cy="276999"/>
          </a:xfrm>
          <a:prstGeom prst="rect">
            <a:avLst/>
          </a:prstGeom>
          <a:noFill/>
        </p:spPr>
        <p:txBody>
          <a:bodyPr vert="horz" lIns="0" tIns="0" rIns="0" bIns="0" rtlCol="0">
            <a:spAutoFit/>
          </a:bodyPr>
          <a:lstStyle/>
          <a:p>
            <a:r>
              <a:rPr lang="en-US"/>
              <a:t>PEOPLE FOLLOW THE ADVERSARY</a:t>
            </a:r>
          </a:p>
        </p:txBody>
      </p:sp>
      <p:sp>
        <p:nvSpPr>
          <p:cNvPr id="3" name="TextBox 2">
            <a:extLst>
              <a:ext uri="{FF2B5EF4-FFF2-40B4-BE49-F238E27FC236}">
                <a16:creationId xmlns:a16="http://schemas.microsoft.com/office/drawing/2014/main" id="{D0151BD1-7E2B-59CC-2E73-66E2A96FD7F5}"/>
              </a:ext>
            </a:extLst>
          </p:cNvPr>
          <p:cNvSpPr txBox="1"/>
          <p:nvPr/>
        </p:nvSpPr>
        <p:spPr>
          <a:xfrm>
            <a:off x="0" y="762000"/>
            <a:ext cx="12192000" cy="646331"/>
          </a:xfrm>
          <a:prstGeom prst="rect">
            <a:avLst/>
          </a:prstGeom>
          <a:noFill/>
        </p:spPr>
        <p:txBody>
          <a:bodyPr vert="horz" rtlCol="0">
            <a:spAutoFit/>
          </a:bodyPr>
          <a:lstStyle/>
          <a:p>
            <a:pPr algn="ctr"/>
            <a:r>
              <a:rPr lang="en-US" sz="3600"/>
              <a:t>First John 3:10</a:t>
            </a:r>
          </a:p>
        </p:txBody>
      </p:sp>
      <p:sp>
        <p:nvSpPr>
          <p:cNvPr id="4" name="TextBox 3">
            <a:extLst>
              <a:ext uri="{FF2B5EF4-FFF2-40B4-BE49-F238E27FC236}">
                <a16:creationId xmlns:a16="http://schemas.microsoft.com/office/drawing/2014/main" id="{C93D4A35-EDB8-D973-2621-92C9998C2078}"/>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A37A6C87-CBE0-1BB4-6780-F463BCDF49B9}"/>
              </a:ext>
            </a:extLst>
          </p:cNvPr>
          <p:cNvSpPr txBox="1"/>
          <p:nvPr/>
        </p:nvSpPr>
        <p:spPr>
          <a:xfrm>
            <a:off x="1016000" y="1905000"/>
            <a:ext cx="10160000" cy="2000548"/>
          </a:xfrm>
          <a:prstGeom prst="rect">
            <a:avLst/>
          </a:prstGeom>
          <a:noFill/>
        </p:spPr>
        <p:txBody>
          <a:bodyPr vert="horz" rtlCol="0">
            <a:spAutoFit/>
          </a:bodyPr>
          <a:lstStyle/>
          <a:p>
            <a:pPr algn="ctr"/>
            <a:r>
              <a:rPr lang="en-US" sz="3100"/>
              <a:t>By this the children of God </a:t>
            </a:r>
            <a:r>
              <a:rPr lang="en-US" sz="3100" b="1">
                <a:solidFill>
                  <a:srgbClr val="FF0000"/>
                </a:solidFill>
              </a:rPr>
              <a:t>and the children of the devil are obvious: anyone who does not practice righteousness is not of God</a:t>
            </a:r>
            <a:r>
              <a:rPr lang="en-US" sz="3100"/>
              <a:t>, nor the one who does not love his brother.</a:t>
            </a:r>
          </a:p>
        </p:txBody>
      </p:sp>
    </p:spTree>
    <p:extLst>
      <p:ext uri="{BB962C8B-B14F-4D97-AF65-F5344CB8AC3E}">
        <p14:creationId xmlns:p14="http://schemas.microsoft.com/office/powerpoint/2010/main" val="804522594"/>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C22FAA5-F0A9-17F9-6037-4714C37F60AF}"/>
              </a:ext>
            </a:extLst>
          </p:cNvPr>
          <p:cNvSpPr txBox="1"/>
          <p:nvPr/>
        </p:nvSpPr>
        <p:spPr>
          <a:xfrm>
            <a:off x="127000" y="127000"/>
            <a:ext cx="7315200" cy="276999"/>
          </a:xfrm>
          <a:prstGeom prst="rect">
            <a:avLst/>
          </a:prstGeom>
          <a:noFill/>
        </p:spPr>
        <p:txBody>
          <a:bodyPr vert="horz" lIns="0" tIns="0" rIns="0" bIns="0" rtlCol="0">
            <a:spAutoFit/>
          </a:bodyPr>
          <a:lstStyle/>
          <a:p>
            <a:r>
              <a:rPr lang="en-US"/>
              <a:t>PEOPLE FOLLOW THE ADVERSARY</a:t>
            </a:r>
          </a:p>
        </p:txBody>
      </p:sp>
      <p:sp>
        <p:nvSpPr>
          <p:cNvPr id="3" name="TextBox 2">
            <a:extLst>
              <a:ext uri="{FF2B5EF4-FFF2-40B4-BE49-F238E27FC236}">
                <a16:creationId xmlns:a16="http://schemas.microsoft.com/office/drawing/2014/main" id="{E47B60E6-B8E3-1349-144A-A81827718B4E}"/>
              </a:ext>
            </a:extLst>
          </p:cNvPr>
          <p:cNvSpPr txBox="1"/>
          <p:nvPr/>
        </p:nvSpPr>
        <p:spPr>
          <a:xfrm>
            <a:off x="0" y="762000"/>
            <a:ext cx="12192000" cy="646331"/>
          </a:xfrm>
          <a:prstGeom prst="rect">
            <a:avLst/>
          </a:prstGeom>
          <a:noFill/>
        </p:spPr>
        <p:txBody>
          <a:bodyPr vert="horz" rtlCol="0">
            <a:spAutoFit/>
          </a:bodyPr>
          <a:lstStyle/>
          <a:p>
            <a:pPr algn="ctr"/>
            <a:r>
              <a:rPr lang="en-US" sz="3600"/>
              <a:t>First John 3:8</a:t>
            </a:r>
          </a:p>
        </p:txBody>
      </p:sp>
      <p:sp>
        <p:nvSpPr>
          <p:cNvPr id="4" name="TextBox 3">
            <a:extLst>
              <a:ext uri="{FF2B5EF4-FFF2-40B4-BE49-F238E27FC236}">
                <a16:creationId xmlns:a16="http://schemas.microsoft.com/office/drawing/2014/main" id="{1920F26A-8D90-CBCC-C718-4A1694D46FB7}"/>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95B1A79C-70D4-AC58-271E-439F5A82F7DA}"/>
              </a:ext>
            </a:extLst>
          </p:cNvPr>
          <p:cNvSpPr txBox="1"/>
          <p:nvPr/>
        </p:nvSpPr>
        <p:spPr>
          <a:xfrm>
            <a:off x="1016000" y="1905000"/>
            <a:ext cx="10160000" cy="1523494"/>
          </a:xfrm>
          <a:prstGeom prst="rect">
            <a:avLst/>
          </a:prstGeom>
          <a:noFill/>
        </p:spPr>
        <p:txBody>
          <a:bodyPr vert="horz" rtlCol="0">
            <a:spAutoFit/>
          </a:bodyPr>
          <a:lstStyle/>
          <a:p>
            <a:pPr algn="ctr"/>
            <a:r>
              <a:rPr lang="en-US" sz="3100" b="1">
                <a:solidFill>
                  <a:srgbClr val="FF0000"/>
                </a:solidFill>
              </a:rPr>
              <a:t>the one who practices sin is of the devil</a:t>
            </a:r>
            <a:r>
              <a:rPr lang="en-US" sz="3100"/>
              <a:t>; for the devil has sinned from the beginning. The Son of God appeared for this purpose, to destroy the works of the devil.</a:t>
            </a:r>
          </a:p>
        </p:txBody>
      </p:sp>
    </p:spTree>
    <p:extLst>
      <p:ext uri="{BB962C8B-B14F-4D97-AF65-F5344CB8AC3E}">
        <p14:creationId xmlns:p14="http://schemas.microsoft.com/office/powerpoint/2010/main" val="2439614621"/>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D0D74AB-6696-7E4F-5C6A-9E7228DE3193}"/>
              </a:ext>
            </a:extLst>
          </p:cNvPr>
          <p:cNvSpPr txBox="1"/>
          <p:nvPr/>
        </p:nvSpPr>
        <p:spPr>
          <a:xfrm>
            <a:off x="127000" y="127000"/>
            <a:ext cx="7315200" cy="276999"/>
          </a:xfrm>
          <a:prstGeom prst="rect">
            <a:avLst/>
          </a:prstGeom>
          <a:noFill/>
        </p:spPr>
        <p:txBody>
          <a:bodyPr vert="horz" lIns="0" tIns="0" rIns="0" bIns="0" rtlCol="0">
            <a:spAutoFit/>
          </a:bodyPr>
          <a:lstStyle/>
          <a:p>
            <a:r>
              <a:rPr lang="en-US"/>
              <a:t>PEOPLE FOLLOW THE ADVERSARY</a:t>
            </a:r>
          </a:p>
        </p:txBody>
      </p:sp>
      <p:sp>
        <p:nvSpPr>
          <p:cNvPr id="3" name="TextBox 2">
            <a:extLst>
              <a:ext uri="{FF2B5EF4-FFF2-40B4-BE49-F238E27FC236}">
                <a16:creationId xmlns:a16="http://schemas.microsoft.com/office/drawing/2014/main" id="{0225FFF4-ACC7-1F84-9E27-C8922CE5BD47}"/>
              </a:ext>
            </a:extLst>
          </p:cNvPr>
          <p:cNvSpPr txBox="1"/>
          <p:nvPr/>
        </p:nvSpPr>
        <p:spPr>
          <a:xfrm>
            <a:off x="0" y="762000"/>
            <a:ext cx="12192000" cy="646331"/>
          </a:xfrm>
          <a:prstGeom prst="rect">
            <a:avLst/>
          </a:prstGeom>
          <a:noFill/>
        </p:spPr>
        <p:txBody>
          <a:bodyPr vert="horz" rtlCol="0">
            <a:spAutoFit/>
          </a:bodyPr>
          <a:lstStyle/>
          <a:p>
            <a:pPr algn="ctr"/>
            <a:r>
              <a:rPr lang="en-US" sz="3600"/>
              <a:t>First Thessalonians 3:5</a:t>
            </a:r>
          </a:p>
        </p:txBody>
      </p:sp>
      <p:sp>
        <p:nvSpPr>
          <p:cNvPr id="4" name="TextBox 3">
            <a:extLst>
              <a:ext uri="{FF2B5EF4-FFF2-40B4-BE49-F238E27FC236}">
                <a16:creationId xmlns:a16="http://schemas.microsoft.com/office/drawing/2014/main" id="{9C8FD5A8-C3B4-CE71-15A2-EA8346527429}"/>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F0A931D8-6722-11B7-2D86-4C96C6864F44}"/>
              </a:ext>
            </a:extLst>
          </p:cNvPr>
          <p:cNvSpPr txBox="1"/>
          <p:nvPr/>
        </p:nvSpPr>
        <p:spPr>
          <a:xfrm>
            <a:off x="1016000" y="1905000"/>
            <a:ext cx="10160000" cy="1523494"/>
          </a:xfrm>
          <a:prstGeom prst="rect">
            <a:avLst/>
          </a:prstGeom>
          <a:noFill/>
        </p:spPr>
        <p:txBody>
          <a:bodyPr vert="horz" rtlCol="0">
            <a:spAutoFit/>
          </a:bodyPr>
          <a:lstStyle/>
          <a:p>
            <a:pPr algn="ctr"/>
            <a:r>
              <a:rPr lang="en-US" sz="3100"/>
              <a:t>For this reason, when I could endure it no longer, I also sent to find out about your faith, for fear that </a:t>
            </a:r>
            <a:r>
              <a:rPr lang="en-US" sz="3100" b="1">
                <a:solidFill>
                  <a:srgbClr val="FF0000"/>
                </a:solidFill>
              </a:rPr>
              <a:t>the tempter might have tempted you</a:t>
            </a:r>
            <a:r>
              <a:rPr lang="en-US" sz="3100"/>
              <a:t>, and our labor would be in vain.</a:t>
            </a:r>
          </a:p>
        </p:txBody>
      </p:sp>
    </p:spTree>
    <p:extLst>
      <p:ext uri="{BB962C8B-B14F-4D97-AF65-F5344CB8AC3E}">
        <p14:creationId xmlns:p14="http://schemas.microsoft.com/office/powerpoint/2010/main" val="2317275168"/>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F32C4FA-7ACC-CFAE-25CD-B0536D07B27D}"/>
              </a:ext>
            </a:extLst>
          </p:cNvPr>
          <p:cNvSpPr txBox="1"/>
          <p:nvPr/>
        </p:nvSpPr>
        <p:spPr>
          <a:xfrm>
            <a:off x="127000" y="127000"/>
            <a:ext cx="7315200" cy="276999"/>
          </a:xfrm>
          <a:prstGeom prst="rect">
            <a:avLst/>
          </a:prstGeom>
          <a:noFill/>
        </p:spPr>
        <p:txBody>
          <a:bodyPr vert="horz" lIns="0" tIns="0" rIns="0" bIns="0" rtlCol="0">
            <a:spAutoFit/>
          </a:bodyPr>
          <a:lstStyle/>
          <a:p>
            <a:r>
              <a:rPr lang="en-US"/>
              <a:t>PEOPLE FOLLOW THE ADVERSARY</a:t>
            </a:r>
          </a:p>
        </p:txBody>
      </p:sp>
      <p:sp>
        <p:nvSpPr>
          <p:cNvPr id="3" name="TextBox 2">
            <a:extLst>
              <a:ext uri="{FF2B5EF4-FFF2-40B4-BE49-F238E27FC236}">
                <a16:creationId xmlns:a16="http://schemas.microsoft.com/office/drawing/2014/main" id="{083A3F4C-A084-B8EA-FFA0-68EEC1847080}"/>
              </a:ext>
            </a:extLst>
          </p:cNvPr>
          <p:cNvSpPr txBox="1"/>
          <p:nvPr/>
        </p:nvSpPr>
        <p:spPr>
          <a:xfrm>
            <a:off x="0" y="762000"/>
            <a:ext cx="12192000" cy="646331"/>
          </a:xfrm>
          <a:prstGeom prst="rect">
            <a:avLst/>
          </a:prstGeom>
          <a:noFill/>
        </p:spPr>
        <p:txBody>
          <a:bodyPr vert="horz" rtlCol="0">
            <a:spAutoFit/>
          </a:bodyPr>
          <a:lstStyle/>
          <a:p>
            <a:pPr algn="ctr"/>
            <a:r>
              <a:rPr lang="en-US" sz="3600"/>
              <a:t>First Timothy 5:14-15</a:t>
            </a:r>
          </a:p>
        </p:txBody>
      </p:sp>
      <p:sp>
        <p:nvSpPr>
          <p:cNvPr id="4" name="TextBox 3">
            <a:extLst>
              <a:ext uri="{FF2B5EF4-FFF2-40B4-BE49-F238E27FC236}">
                <a16:creationId xmlns:a16="http://schemas.microsoft.com/office/drawing/2014/main" id="{125DA71A-8B99-CA8E-E7BD-144C1BB8BE4A}"/>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7C4EBDC0-8063-E253-EF0D-368A6F034B90}"/>
              </a:ext>
            </a:extLst>
          </p:cNvPr>
          <p:cNvSpPr txBox="1"/>
          <p:nvPr/>
        </p:nvSpPr>
        <p:spPr>
          <a:xfrm>
            <a:off x="1016000" y="1905000"/>
            <a:ext cx="10160000" cy="2000548"/>
          </a:xfrm>
          <a:prstGeom prst="rect">
            <a:avLst/>
          </a:prstGeom>
          <a:noFill/>
        </p:spPr>
        <p:txBody>
          <a:bodyPr vert="horz" rtlCol="0">
            <a:spAutoFit/>
          </a:bodyPr>
          <a:lstStyle/>
          <a:p>
            <a:pPr algn="ctr"/>
            <a:r>
              <a:rPr lang="en-US" sz="3100"/>
              <a:t>Therefore, I want younger widows to get married, bear children, keep house, and give the enemy no occasion for reproach; </a:t>
            </a:r>
            <a:r>
              <a:rPr lang="en-US" sz="3100" b="1">
                <a:solidFill>
                  <a:srgbClr val="FF0000"/>
                </a:solidFill>
              </a:rPr>
              <a:t>for some have already turned aside to follow Satan</a:t>
            </a:r>
            <a:r>
              <a:rPr lang="en-US" sz="3100"/>
              <a:t>.</a:t>
            </a:r>
          </a:p>
        </p:txBody>
      </p:sp>
    </p:spTree>
    <p:extLst>
      <p:ext uri="{BB962C8B-B14F-4D97-AF65-F5344CB8AC3E}">
        <p14:creationId xmlns:p14="http://schemas.microsoft.com/office/powerpoint/2010/main" val="3228180106"/>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9187607-14FE-1113-58C6-513BEB9A3632}"/>
              </a:ext>
            </a:extLst>
          </p:cNvPr>
          <p:cNvSpPr txBox="1"/>
          <p:nvPr/>
        </p:nvSpPr>
        <p:spPr>
          <a:xfrm>
            <a:off x="127000" y="127000"/>
            <a:ext cx="7315200" cy="276999"/>
          </a:xfrm>
          <a:prstGeom prst="rect">
            <a:avLst/>
          </a:prstGeom>
          <a:noFill/>
        </p:spPr>
        <p:txBody>
          <a:bodyPr vert="horz" lIns="0" tIns="0" rIns="0" bIns="0" rtlCol="0">
            <a:spAutoFit/>
          </a:bodyPr>
          <a:lstStyle/>
          <a:p>
            <a:r>
              <a:rPr lang="en-US"/>
              <a:t>PEOPLE FOLLOW THE ADVERSARY</a:t>
            </a:r>
          </a:p>
        </p:txBody>
      </p:sp>
      <p:sp>
        <p:nvSpPr>
          <p:cNvPr id="3" name="TextBox 2">
            <a:extLst>
              <a:ext uri="{FF2B5EF4-FFF2-40B4-BE49-F238E27FC236}">
                <a16:creationId xmlns:a16="http://schemas.microsoft.com/office/drawing/2014/main" id="{0B99E499-AEA6-9123-C833-DC6A84762BD9}"/>
              </a:ext>
            </a:extLst>
          </p:cNvPr>
          <p:cNvSpPr txBox="1"/>
          <p:nvPr/>
        </p:nvSpPr>
        <p:spPr>
          <a:xfrm>
            <a:off x="0" y="762000"/>
            <a:ext cx="12192000" cy="646331"/>
          </a:xfrm>
          <a:prstGeom prst="rect">
            <a:avLst/>
          </a:prstGeom>
          <a:noFill/>
        </p:spPr>
        <p:txBody>
          <a:bodyPr vert="horz" rtlCol="0">
            <a:spAutoFit/>
          </a:bodyPr>
          <a:lstStyle/>
          <a:p>
            <a:pPr algn="ctr"/>
            <a:r>
              <a:rPr lang="en-US" sz="3600"/>
              <a:t>John 8:44</a:t>
            </a:r>
          </a:p>
        </p:txBody>
      </p:sp>
      <p:sp>
        <p:nvSpPr>
          <p:cNvPr id="4" name="TextBox 3">
            <a:extLst>
              <a:ext uri="{FF2B5EF4-FFF2-40B4-BE49-F238E27FC236}">
                <a16:creationId xmlns:a16="http://schemas.microsoft.com/office/drawing/2014/main" id="{2194C91B-B276-7B27-515C-69012F2980A2}"/>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650826A1-19C6-2A82-D5CD-7347F4699924}"/>
              </a:ext>
            </a:extLst>
          </p:cNvPr>
          <p:cNvSpPr txBox="1"/>
          <p:nvPr/>
        </p:nvSpPr>
        <p:spPr>
          <a:xfrm>
            <a:off x="1016000" y="1905000"/>
            <a:ext cx="10160000" cy="2477601"/>
          </a:xfrm>
          <a:prstGeom prst="rect">
            <a:avLst/>
          </a:prstGeom>
          <a:noFill/>
        </p:spPr>
        <p:txBody>
          <a:bodyPr vert="horz" rtlCol="0">
            <a:spAutoFit/>
          </a:bodyPr>
          <a:lstStyle/>
          <a:p>
            <a:pPr algn="ctr"/>
            <a:r>
              <a:rPr lang="en-US" sz="3100"/>
              <a:t>"</a:t>
            </a:r>
            <a:r>
              <a:rPr lang="en-US" sz="3100" b="1">
                <a:solidFill>
                  <a:srgbClr val="FF0000"/>
                </a:solidFill>
              </a:rPr>
              <a:t>You are of your father the devil,</a:t>
            </a:r>
            <a:r>
              <a:rPr lang="en-US" sz="3100"/>
              <a:t> and you want to do the desires of your father. He was a murderer from the beginning, and does not stand in the truth because there is no truth in him. Whenever he speaks a lie, he speaks from his own nature, for he is a liar and the father of lies.</a:t>
            </a:r>
          </a:p>
        </p:txBody>
      </p:sp>
    </p:spTree>
    <p:extLst>
      <p:ext uri="{BB962C8B-B14F-4D97-AF65-F5344CB8AC3E}">
        <p14:creationId xmlns:p14="http://schemas.microsoft.com/office/powerpoint/2010/main" val="28049659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EE888D2-EB1C-809B-0A63-831E8A387386}"/>
              </a:ext>
            </a:extLst>
          </p:cNvPr>
          <p:cNvSpPr txBox="1"/>
          <p:nvPr/>
        </p:nvSpPr>
        <p:spPr>
          <a:xfrm>
            <a:off x="127000" y="127000"/>
            <a:ext cx="7315200" cy="276999"/>
          </a:xfrm>
          <a:prstGeom prst="rect">
            <a:avLst/>
          </a:prstGeom>
          <a:noFill/>
        </p:spPr>
        <p:txBody>
          <a:bodyPr vert="horz" lIns="0" tIns="0" rIns="0" bIns="0" rtlCol="0">
            <a:spAutoFit/>
          </a:bodyPr>
          <a:lstStyle/>
          <a:p>
            <a:r>
              <a:rPr lang="en-US"/>
              <a:t>The Devil</a:t>
            </a:r>
          </a:p>
        </p:txBody>
      </p:sp>
      <p:sp>
        <p:nvSpPr>
          <p:cNvPr id="3" name="TextBox 2">
            <a:extLst>
              <a:ext uri="{FF2B5EF4-FFF2-40B4-BE49-F238E27FC236}">
                <a16:creationId xmlns:a16="http://schemas.microsoft.com/office/drawing/2014/main" id="{BB275098-5A68-9A49-A72B-C7AA0DF5CE22}"/>
              </a:ext>
            </a:extLst>
          </p:cNvPr>
          <p:cNvSpPr txBox="1"/>
          <p:nvPr/>
        </p:nvSpPr>
        <p:spPr>
          <a:xfrm>
            <a:off x="0" y="762000"/>
            <a:ext cx="12192000" cy="646331"/>
          </a:xfrm>
          <a:prstGeom prst="rect">
            <a:avLst/>
          </a:prstGeom>
          <a:noFill/>
        </p:spPr>
        <p:txBody>
          <a:bodyPr vert="horz" rtlCol="0">
            <a:spAutoFit/>
          </a:bodyPr>
          <a:lstStyle/>
          <a:p>
            <a:pPr algn="ctr"/>
            <a:r>
              <a:rPr lang="en-US" sz="3600"/>
              <a:t>Revelation 20:1-3</a:t>
            </a:r>
          </a:p>
        </p:txBody>
      </p:sp>
      <p:sp>
        <p:nvSpPr>
          <p:cNvPr id="4" name="TextBox 3">
            <a:extLst>
              <a:ext uri="{FF2B5EF4-FFF2-40B4-BE49-F238E27FC236}">
                <a16:creationId xmlns:a16="http://schemas.microsoft.com/office/drawing/2014/main" id="{A0E51523-EC0C-1E69-14AE-1587C7C5EF53}"/>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949A944B-762E-B424-363B-A2E8DAB757AC}"/>
              </a:ext>
            </a:extLst>
          </p:cNvPr>
          <p:cNvSpPr txBox="1"/>
          <p:nvPr/>
        </p:nvSpPr>
        <p:spPr>
          <a:xfrm>
            <a:off x="1016000" y="1905000"/>
            <a:ext cx="10160000" cy="3908762"/>
          </a:xfrm>
          <a:prstGeom prst="rect">
            <a:avLst/>
          </a:prstGeom>
          <a:noFill/>
        </p:spPr>
        <p:txBody>
          <a:bodyPr vert="horz" rtlCol="0">
            <a:spAutoFit/>
          </a:bodyPr>
          <a:lstStyle/>
          <a:p>
            <a:pPr algn="ctr"/>
            <a:r>
              <a:rPr lang="en-US" sz="3100"/>
              <a:t>Then I saw an angel coming down from heaven, holding the key of the abyss and a great chain in his hand. </a:t>
            </a:r>
            <a:r>
              <a:rPr lang="en-US" sz="3100" b="1">
                <a:solidFill>
                  <a:srgbClr val="FF0000"/>
                </a:solidFill>
              </a:rPr>
              <a:t>And he laid hold of the dragon, the serpent of old, who is the devil and Satan</a:t>
            </a:r>
            <a:r>
              <a:rPr lang="en-US" sz="3100"/>
              <a:t>, and bound him for a thousand years; and he threw him into the abyss, and shut it and sealed it over him, so that he would not deceive the nations any longer, until the thousand years were completed; after these things he must be released for a short time.</a:t>
            </a:r>
          </a:p>
        </p:txBody>
      </p:sp>
    </p:spTree>
    <p:extLst>
      <p:ext uri="{BB962C8B-B14F-4D97-AF65-F5344CB8AC3E}">
        <p14:creationId xmlns:p14="http://schemas.microsoft.com/office/powerpoint/2010/main" val="1613115812"/>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0AD24F3-BB05-8DA5-C897-D43F683D9EF9}"/>
              </a:ext>
            </a:extLst>
          </p:cNvPr>
          <p:cNvSpPr txBox="1"/>
          <p:nvPr/>
        </p:nvSpPr>
        <p:spPr>
          <a:xfrm>
            <a:off x="127000" y="127000"/>
            <a:ext cx="7315200" cy="276999"/>
          </a:xfrm>
          <a:prstGeom prst="rect">
            <a:avLst/>
          </a:prstGeom>
          <a:noFill/>
        </p:spPr>
        <p:txBody>
          <a:bodyPr vert="horz" lIns="0" tIns="0" rIns="0" bIns="0" rtlCol="0">
            <a:spAutoFit/>
          </a:bodyPr>
          <a:lstStyle/>
          <a:p>
            <a:r>
              <a:rPr lang="en-US"/>
              <a:t>PEOPLE FOLLOW THE ADVERSARY</a:t>
            </a:r>
          </a:p>
        </p:txBody>
      </p:sp>
      <p:sp>
        <p:nvSpPr>
          <p:cNvPr id="3" name="TextBox 2">
            <a:extLst>
              <a:ext uri="{FF2B5EF4-FFF2-40B4-BE49-F238E27FC236}">
                <a16:creationId xmlns:a16="http://schemas.microsoft.com/office/drawing/2014/main" id="{311AF2DD-3188-F23F-0762-C2F98B290F3D}"/>
              </a:ext>
            </a:extLst>
          </p:cNvPr>
          <p:cNvSpPr txBox="1"/>
          <p:nvPr/>
        </p:nvSpPr>
        <p:spPr>
          <a:xfrm>
            <a:off x="0" y="762000"/>
            <a:ext cx="12192000" cy="646331"/>
          </a:xfrm>
          <a:prstGeom prst="rect">
            <a:avLst/>
          </a:prstGeom>
          <a:noFill/>
        </p:spPr>
        <p:txBody>
          <a:bodyPr vert="horz" rtlCol="0">
            <a:spAutoFit/>
          </a:bodyPr>
          <a:lstStyle/>
          <a:p>
            <a:pPr algn="ctr"/>
            <a:r>
              <a:rPr lang="en-US" sz="3600"/>
              <a:t>Matthew 13:38</a:t>
            </a:r>
          </a:p>
        </p:txBody>
      </p:sp>
      <p:sp>
        <p:nvSpPr>
          <p:cNvPr id="4" name="TextBox 3">
            <a:extLst>
              <a:ext uri="{FF2B5EF4-FFF2-40B4-BE49-F238E27FC236}">
                <a16:creationId xmlns:a16="http://schemas.microsoft.com/office/drawing/2014/main" id="{25DF1661-7892-E300-4C51-5F5836A367E8}"/>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876680E7-30F0-C9E1-0A44-C1EFBEE0D07E}"/>
              </a:ext>
            </a:extLst>
          </p:cNvPr>
          <p:cNvSpPr txBox="1"/>
          <p:nvPr/>
        </p:nvSpPr>
        <p:spPr>
          <a:xfrm>
            <a:off x="1016000" y="1905000"/>
            <a:ext cx="10160000" cy="1523494"/>
          </a:xfrm>
          <a:prstGeom prst="rect">
            <a:avLst/>
          </a:prstGeom>
          <a:noFill/>
        </p:spPr>
        <p:txBody>
          <a:bodyPr vert="horz" rtlCol="0">
            <a:spAutoFit/>
          </a:bodyPr>
          <a:lstStyle/>
          <a:p>
            <a:pPr algn="ctr"/>
            <a:r>
              <a:rPr lang="en-US" sz="3100"/>
              <a:t>and the field is the world; and as for the good seed, these are the sons of the kingdom; and </a:t>
            </a:r>
            <a:r>
              <a:rPr lang="en-US" sz="3100" b="1">
                <a:solidFill>
                  <a:srgbClr val="FF0000"/>
                </a:solidFill>
              </a:rPr>
              <a:t>the tares are the sons of the evil one</a:t>
            </a:r>
            <a:r>
              <a:rPr lang="en-US" sz="3100"/>
              <a:t>;</a:t>
            </a:r>
          </a:p>
        </p:txBody>
      </p:sp>
    </p:spTree>
    <p:extLst>
      <p:ext uri="{BB962C8B-B14F-4D97-AF65-F5344CB8AC3E}">
        <p14:creationId xmlns:p14="http://schemas.microsoft.com/office/powerpoint/2010/main" val="1362909794"/>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4B5B740-1379-5C0D-152C-72E594265019}"/>
              </a:ext>
            </a:extLst>
          </p:cNvPr>
          <p:cNvSpPr txBox="1"/>
          <p:nvPr/>
        </p:nvSpPr>
        <p:spPr>
          <a:xfrm>
            <a:off x="127000" y="127000"/>
            <a:ext cx="7315200" cy="276999"/>
          </a:xfrm>
          <a:prstGeom prst="rect">
            <a:avLst/>
          </a:prstGeom>
          <a:noFill/>
        </p:spPr>
        <p:txBody>
          <a:bodyPr vert="horz" lIns="0" tIns="0" rIns="0" bIns="0" rtlCol="0">
            <a:spAutoFit/>
          </a:bodyPr>
          <a:lstStyle/>
          <a:p>
            <a:r>
              <a:rPr lang="en-US"/>
              <a:t>PEOPLE FOLLOW THE ADVERSARY</a:t>
            </a:r>
          </a:p>
        </p:txBody>
      </p:sp>
      <p:sp>
        <p:nvSpPr>
          <p:cNvPr id="3" name="TextBox 2">
            <a:extLst>
              <a:ext uri="{FF2B5EF4-FFF2-40B4-BE49-F238E27FC236}">
                <a16:creationId xmlns:a16="http://schemas.microsoft.com/office/drawing/2014/main" id="{DCDE8C6C-6203-CD8B-D75C-6CA900CAEAA9}"/>
              </a:ext>
            </a:extLst>
          </p:cNvPr>
          <p:cNvSpPr txBox="1"/>
          <p:nvPr/>
        </p:nvSpPr>
        <p:spPr>
          <a:xfrm>
            <a:off x="0" y="762000"/>
            <a:ext cx="12192000" cy="646331"/>
          </a:xfrm>
          <a:prstGeom prst="rect">
            <a:avLst/>
          </a:prstGeom>
          <a:noFill/>
        </p:spPr>
        <p:txBody>
          <a:bodyPr vert="horz" rtlCol="0">
            <a:spAutoFit/>
          </a:bodyPr>
          <a:lstStyle/>
          <a:p>
            <a:pPr algn="ctr"/>
            <a:r>
              <a:rPr lang="en-US" sz="3600"/>
              <a:t>Matthew 16:22-23</a:t>
            </a:r>
          </a:p>
        </p:txBody>
      </p:sp>
      <p:sp>
        <p:nvSpPr>
          <p:cNvPr id="4" name="TextBox 3">
            <a:extLst>
              <a:ext uri="{FF2B5EF4-FFF2-40B4-BE49-F238E27FC236}">
                <a16:creationId xmlns:a16="http://schemas.microsoft.com/office/drawing/2014/main" id="{0B7BD795-0423-9FCB-36A3-2591B421C8DB}"/>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E164E20C-CF5B-0B0B-5522-9D60B09473E9}"/>
              </a:ext>
            </a:extLst>
          </p:cNvPr>
          <p:cNvSpPr txBox="1"/>
          <p:nvPr/>
        </p:nvSpPr>
        <p:spPr>
          <a:xfrm>
            <a:off x="1016000" y="1905000"/>
            <a:ext cx="10160000" cy="2477601"/>
          </a:xfrm>
          <a:prstGeom prst="rect">
            <a:avLst/>
          </a:prstGeom>
          <a:noFill/>
        </p:spPr>
        <p:txBody>
          <a:bodyPr vert="horz" rtlCol="0">
            <a:spAutoFit/>
          </a:bodyPr>
          <a:lstStyle/>
          <a:p>
            <a:pPr algn="ctr"/>
            <a:r>
              <a:rPr lang="en-US" sz="3100"/>
              <a:t>Peter took Him aside and began to rebuke Him, saying, "God forbid it, Lord! This shall never happen to You." But He turned </a:t>
            </a:r>
            <a:r>
              <a:rPr lang="en-US" sz="3100" b="1">
                <a:solidFill>
                  <a:srgbClr val="FF0000"/>
                </a:solidFill>
              </a:rPr>
              <a:t>and said to Peter, "Get behind Me, Satan!</a:t>
            </a:r>
            <a:r>
              <a:rPr lang="en-US" sz="3100"/>
              <a:t> You are a stumbling block to Me; for you are not setting your mind on God's interests, but man's."</a:t>
            </a:r>
          </a:p>
        </p:txBody>
      </p:sp>
    </p:spTree>
    <p:extLst>
      <p:ext uri="{BB962C8B-B14F-4D97-AF65-F5344CB8AC3E}">
        <p14:creationId xmlns:p14="http://schemas.microsoft.com/office/powerpoint/2010/main" val="2047778712"/>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F642EB4-D168-8C92-F90B-13D97AD67BF5}"/>
              </a:ext>
            </a:extLst>
          </p:cNvPr>
          <p:cNvSpPr txBox="1"/>
          <p:nvPr/>
        </p:nvSpPr>
        <p:spPr>
          <a:xfrm>
            <a:off x="127000" y="127000"/>
            <a:ext cx="7315200" cy="276999"/>
          </a:xfrm>
          <a:prstGeom prst="rect">
            <a:avLst/>
          </a:prstGeom>
          <a:noFill/>
        </p:spPr>
        <p:txBody>
          <a:bodyPr vert="horz" lIns="0" tIns="0" rIns="0" bIns="0" rtlCol="0">
            <a:spAutoFit/>
          </a:bodyPr>
          <a:lstStyle/>
          <a:p>
            <a:r>
              <a:rPr lang="en-US"/>
              <a:t>PEOPLE FOLLOW THE ADVERSARY</a:t>
            </a:r>
          </a:p>
        </p:txBody>
      </p:sp>
      <p:sp>
        <p:nvSpPr>
          <p:cNvPr id="3" name="TextBox 2">
            <a:extLst>
              <a:ext uri="{FF2B5EF4-FFF2-40B4-BE49-F238E27FC236}">
                <a16:creationId xmlns:a16="http://schemas.microsoft.com/office/drawing/2014/main" id="{EE4FF142-4BE1-F7E7-02EF-06F0B66E1430}"/>
              </a:ext>
            </a:extLst>
          </p:cNvPr>
          <p:cNvSpPr txBox="1"/>
          <p:nvPr/>
        </p:nvSpPr>
        <p:spPr>
          <a:xfrm>
            <a:off x="0" y="762000"/>
            <a:ext cx="12192000" cy="646331"/>
          </a:xfrm>
          <a:prstGeom prst="rect">
            <a:avLst/>
          </a:prstGeom>
          <a:noFill/>
        </p:spPr>
        <p:txBody>
          <a:bodyPr vert="horz" rtlCol="0">
            <a:spAutoFit/>
          </a:bodyPr>
          <a:lstStyle/>
          <a:p>
            <a:pPr algn="ctr"/>
            <a:r>
              <a:rPr lang="en-US" sz="3600"/>
              <a:t>Revelation 3:9</a:t>
            </a:r>
          </a:p>
        </p:txBody>
      </p:sp>
      <p:sp>
        <p:nvSpPr>
          <p:cNvPr id="4" name="TextBox 3">
            <a:extLst>
              <a:ext uri="{FF2B5EF4-FFF2-40B4-BE49-F238E27FC236}">
                <a16:creationId xmlns:a16="http://schemas.microsoft.com/office/drawing/2014/main" id="{EF712529-924B-4F47-40D5-A9852F92F503}"/>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EE0E6365-0A01-C5A2-B686-E10D7797D650}"/>
              </a:ext>
            </a:extLst>
          </p:cNvPr>
          <p:cNvSpPr txBox="1"/>
          <p:nvPr/>
        </p:nvSpPr>
        <p:spPr>
          <a:xfrm>
            <a:off x="1016000" y="1905000"/>
            <a:ext cx="10160000" cy="2000548"/>
          </a:xfrm>
          <a:prstGeom prst="rect">
            <a:avLst/>
          </a:prstGeom>
          <a:noFill/>
        </p:spPr>
        <p:txBody>
          <a:bodyPr vert="horz" rtlCol="0">
            <a:spAutoFit/>
          </a:bodyPr>
          <a:lstStyle/>
          <a:p>
            <a:pPr algn="ctr"/>
            <a:r>
              <a:rPr lang="en-US" sz="3100"/>
              <a:t>Behold, I will cause those of </a:t>
            </a:r>
            <a:r>
              <a:rPr lang="en-US" sz="3100" b="1">
                <a:solidFill>
                  <a:srgbClr val="FF0000"/>
                </a:solidFill>
              </a:rPr>
              <a:t>the synagogue of Satan, who say that they are Jews</a:t>
            </a:r>
            <a:r>
              <a:rPr lang="en-US" sz="3100"/>
              <a:t> and are not, but lie--I will make them come and bow down at your feet, and make them know that I have loved you.</a:t>
            </a:r>
          </a:p>
        </p:txBody>
      </p:sp>
    </p:spTree>
    <p:extLst>
      <p:ext uri="{BB962C8B-B14F-4D97-AF65-F5344CB8AC3E}">
        <p14:creationId xmlns:p14="http://schemas.microsoft.com/office/powerpoint/2010/main" val="4050732152"/>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8617DB0-5D01-37D4-5DF0-6350708A21AF}"/>
              </a:ext>
            </a:extLst>
          </p:cNvPr>
          <p:cNvSpPr txBox="1"/>
          <p:nvPr/>
        </p:nvSpPr>
        <p:spPr>
          <a:xfrm>
            <a:off x="127000" y="127000"/>
            <a:ext cx="7315200" cy="276999"/>
          </a:xfrm>
          <a:prstGeom prst="rect">
            <a:avLst/>
          </a:prstGeom>
          <a:noFill/>
        </p:spPr>
        <p:txBody>
          <a:bodyPr vert="horz" lIns="0" tIns="0" rIns="0" bIns="0" rtlCol="0">
            <a:spAutoFit/>
          </a:bodyPr>
          <a:lstStyle/>
          <a:p>
            <a:r>
              <a:rPr lang="en-US"/>
              <a:t>PEOPLE FOLLOW THE ADVERSARY</a:t>
            </a:r>
          </a:p>
        </p:txBody>
      </p:sp>
      <p:sp>
        <p:nvSpPr>
          <p:cNvPr id="3" name="TextBox 2">
            <a:extLst>
              <a:ext uri="{FF2B5EF4-FFF2-40B4-BE49-F238E27FC236}">
                <a16:creationId xmlns:a16="http://schemas.microsoft.com/office/drawing/2014/main" id="{AF652C18-62B5-D388-10DB-82F5CC69E9EC}"/>
              </a:ext>
            </a:extLst>
          </p:cNvPr>
          <p:cNvSpPr txBox="1"/>
          <p:nvPr/>
        </p:nvSpPr>
        <p:spPr>
          <a:xfrm>
            <a:off x="0" y="762000"/>
            <a:ext cx="12192000" cy="646331"/>
          </a:xfrm>
          <a:prstGeom prst="rect">
            <a:avLst/>
          </a:prstGeom>
          <a:noFill/>
        </p:spPr>
        <p:txBody>
          <a:bodyPr vert="horz" rtlCol="0">
            <a:spAutoFit/>
          </a:bodyPr>
          <a:lstStyle/>
          <a:p>
            <a:pPr algn="ctr"/>
            <a:r>
              <a:rPr lang="en-US" sz="3600"/>
              <a:t>First Timothy 1:18-20</a:t>
            </a:r>
          </a:p>
        </p:txBody>
      </p:sp>
      <p:sp>
        <p:nvSpPr>
          <p:cNvPr id="4" name="TextBox 3">
            <a:extLst>
              <a:ext uri="{FF2B5EF4-FFF2-40B4-BE49-F238E27FC236}">
                <a16:creationId xmlns:a16="http://schemas.microsoft.com/office/drawing/2014/main" id="{9D6F001A-3FDA-B54F-C94E-C1FD005EAEC5}"/>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EE2B8C99-E2F9-9EB1-BBFC-A053A6B2D9D7}"/>
              </a:ext>
            </a:extLst>
          </p:cNvPr>
          <p:cNvSpPr txBox="1"/>
          <p:nvPr/>
        </p:nvSpPr>
        <p:spPr>
          <a:xfrm>
            <a:off x="1016000" y="1905000"/>
            <a:ext cx="10160000" cy="3908762"/>
          </a:xfrm>
          <a:prstGeom prst="rect">
            <a:avLst/>
          </a:prstGeom>
          <a:noFill/>
        </p:spPr>
        <p:txBody>
          <a:bodyPr vert="horz" rtlCol="0">
            <a:spAutoFit/>
          </a:bodyPr>
          <a:lstStyle/>
          <a:p>
            <a:pPr algn="ctr"/>
            <a:r>
              <a:rPr lang="en-US" sz="3100"/>
              <a:t>This command I entrust to you, Timothy, my son, in accordance with the prophecies previously made concerning you, that by them you fight the good fight, keeping faith and a good conscience, which some have rejected and suffered shipwreck in regard to their faith. Among these are Hymenaeus and Alexander, </a:t>
            </a:r>
            <a:r>
              <a:rPr lang="en-US" sz="3100" b="1">
                <a:solidFill>
                  <a:srgbClr val="FF0000"/>
                </a:solidFill>
              </a:rPr>
              <a:t>whom I have handed over to Satan</a:t>
            </a:r>
            <a:r>
              <a:rPr lang="en-US" sz="3100"/>
              <a:t>, so that they will be taught not to blaspheme.</a:t>
            </a:r>
          </a:p>
        </p:txBody>
      </p:sp>
    </p:spTree>
    <p:extLst>
      <p:ext uri="{BB962C8B-B14F-4D97-AF65-F5344CB8AC3E}">
        <p14:creationId xmlns:p14="http://schemas.microsoft.com/office/powerpoint/2010/main" val="1752525299"/>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FEC06F-E966-2868-BE94-AE817456FA9B}"/>
              </a:ext>
            </a:extLst>
          </p:cNvPr>
          <p:cNvSpPr>
            <a:spLocks noGrp="1"/>
          </p:cNvSpPr>
          <p:nvPr>
            <p:ph type="ctrTitle"/>
          </p:nvPr>
        </p:nvSpPr>
        <p:spPr>
          <a:xfrm>
            <a:off x="518160" y="762000"/>
            <a:ext cx="11155680" cy="3429000"/>
          </a:xfrm>
        </p:spPr>
        <p:txBody>
          <a:bodyPr>
            <a:normAutofit/>
          </a:bodyPr>
          <a:lstStyle/>
          <a:p>
            <a:pPr algn="ctr"/>
            <a:r>
              <a:rPr lang="en-US" sz="4800">
                <a:solidFill>
                  <a:srgbClr val="000000"/>
                </a:solidFill>
              </a:rPr>
              <a:t>How do people follow the Adversary?</a:t>
            </a:r>
          </a:p>
        </p:txBody>
      </p:sp>
      <p:sp>
        <p:nvSpPr>
          <p:cNvPr id="3" name="Subtitle 2">
            <a:extLst>
              <a:ext uri="{FF2B5EF4-FFF2-40B4-BE49-F238E27FC236}">
                <a16:creationId xmlns:a16="http://schemas.microsoft.com/office/drawing/2014/main" id="{43C5BBD8-4B3B-344C-C222-021D7E6BFE12}"/>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337920005"/>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A192892-E8E6-D1F4-58C2-3317BC1FF3F6}"/>
              </a:ext>
            </a:extLst>
          </p:cNvPr>
          <p:cNvSpPr txBox="1"/>
          <p:nvPr/>
        </p:nvSpPr>
        <p:spPr>
          <a:xfrm>
            <a:off x="127000" y="127000"/>
            <a:ext cx="7315200" cy="276999"/>
          </a:xfrm>
          <a:prstGeom prst="rect">
            <a:avLst/>
          </a:prstGeom>
          <a:noFill/>
        </p:spPr>
        <p:txBody>
          <a:bodyPr vert="horz" lIns="0" tIns="0" rIns="0" bIns="0" rtlCol="0">
            <a:spAutoFit/>
          </a:bodyPr>
          <a:lstStyle/>
          <a:p>
            <a:r>
              <a:rPr lang="en-US"/>
              <a:t>HOW DO PEOPLE FOLLOW THE ADVERSARY?</a:t>
            </a:r>
          </a:p>
        </p:txBody>
      </p:sp>
      <p:sp>
        <p:nvSpPr>
          <p:cNvPr id="3" name="TextBox 2">
            <a:extLst>
              <a:ext uri="{FF2B5EF4-FFF2-40B4-BE49-F238E27FC236}">
                <a16:creationId xmlns:a16="http://schemas.microsoft.com/office/drawing/2014/main" id="{1CD2346F-8F56-897D-1018-B5BC37DCEC8E}"/>
              </a:ext>
            </a:extLst>
          </p:cNvPr>
          <p:cNvSpPr txBox="1"/>
          <p:nvPr/>
        </p:nvSpPr>
        <p:spPr>
          <a:xfrm>
            <a:off x="0" y="762000"/>
            <a:ext cx="12192000" cy="646331"/>
          </a:xfrm>
          <a:prstGeom prst="rect">
            <a:avLst/>
          </a:prstGeom>
          <a:noFill/>
        </p:spPr>
        <p:txBody>
          <a:bodyPr vert="horz" rtlCol="0">
            <a:spAutoFit/>
          </a:bodyPr>
          <a:lstStyle/>
          <a:p>
            <a:pPr algn="ctr"/>
            <a:r>
              <a:rPr lang="en-US" sz="3600"/>
              <a:t>Acts 5:3</a:t>
            </a:r>
          </a:p>
        </p:txBody>
      </p:sp>
      <p:sp>
        <p:nvSpPr>
          <p:cNvPr id="4" name="TextBox 3">
            <a:extLst>
              <a:ext uri="{FF2B5EF4-FFF2-40B4-BE49-F238E27FC236}">
                <a16:creationId xmlns:a16="http://schemas.microsoft.com/office/drawing/2014/main" id="{81DF7A44-EDC4-F999-4E46-E04F4BA41716}"/>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5B39BCA6-B35D-2EF1-9BFD-FA2136DE142C}"/>
              </a:ext>
            </a:extLst>
          </p:cNvPr>
          <p:cNvSpPr txBox="1"/>
          <p:nvPr/>
        </p:nvSpPr>
        <p:spPr>
          <a:xfrm>
            <a:off x="1016000" y="1905000"/>
            <a:ext cx="10160000" cy="1523494"/>
          </a:xfrm>
          <a:prstGeom prst="rect">
            <a:avLst/>
          </a:prstGeom>
          <a:noFill/>
        </p:spPr>
        <p:txBody>
          <a:bodyPr vert="horz" rtlCol="0">
            <a:spAutoFit/>
          </a:bodyPr>
          <a:lstStyle/>
          <a:p>
            <a:pPr algn="ctr"/>
            <a:r>
              <a:rPr lang="en-US" sz="3100"/>
              <a:t>But Peter said, "Ananias, why has </a:t>
            </a:r>
            <a:r>
              <a:rPr lang="en-US" sz="3100" b="1">
                <a:solidFill>
                  <a:srgbClr val="FF0000"/>
                </a:solidFill>
              </a:rPr>
              <a:t>Satan filled your heart to lie</a:t>
            </a:r>
            <a:r>
              <a:rPr lang="en-US" sz="3100"/>
              <a:t> to the Holy Spirit and to keep back some of the price of the land?</a:t>
            </a:r>
          </a:p>
        </p:txBody>
      </p:sp>
    </p:spTree>
    <p:extLst>
      <p:ext uri="{BB962C8B-B14F-4D97-AF65-F5344CB8AC3E}">
        <p14:creationId xmlns:p14="http://schemas.microsoft.com/office/powerpoint/2010/main" val="1127906132"/>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AE2EF91-797D-0CF4-27FA-11691A7AFFC4}"/>
              </a:ext>
            </a:extLst>
          </p:cNvPr>
          <p:cNvSpPr txBox="1"/>
          <p:nvPr/>
        </p:nvSpPr>
        <p:spPr>
          <a:xfrm>
            <a:off x="127000" y="127000"/>
            <a:ext cx="7315200" cy="276999"/>
          </a:xfrm>
          <a:prstGeom prst="rect">
            <a:avLst/>
          </a:prstGeom>
          <a:noFill/>
        </p:spPr>
        <p:txBody>
          <a:bodyPr vert="horz" lIns="0" tIns="0" rIns="0" bIns="0" rtlCol="0">
            <a:spAutoFit/>
          </a:bodyPr>
          <a:lstStyle/>
          <a:p>
            <a:r>
              <a:rPr lang="en-US"/>
              <a:t>HOW DO PEOPLE FOLLOW THE ADVERSARY?</a:t>
            </a:r>
          </a:p>
        </p:txBody>
      </p:sp>
      <p:sp>
        <p:nvSpPr>
          <p:cNvPr id="3" name="TextBox 2">
            <a:extLst>
              <a:ext uri="{FF2B5EF4-FFF2-40B4-BE49-F238E27FC236}">
                <a16:creationId xmlns:a16="http://schemas.microsoft.com/office/drawing/2014/main" id="{540E3A81-2296-E1C5-DBEF-CE9D1D77F83E}"/>
              </a:ext>
            </a:extLst>
          </p:cNvPr>
          <p:cNvSpPr txBox="1"/>
          <p:nvPr/>
        </p:nvSpPr>
        <p:spPr>
          <a:xfrm>
            <a:off x="0" y="762000"/>
            <a:ext cx="12192000" cy="646331"/>
          </a:xfrm>
          <a:prstGeom prst="rect">
            <a:avLst/>
          </a:prstGeom>
          <a:noFill/>
        </p:spPr>
        <p:txBody>
          <a:bodyPr vert="horz" rtlCol="0">
            <a:spAutoFit/>
          </a:bodyPr>
          <a:lstStyle/>
          <a:p>
            <a:pPr algn="ctr"/>
            <a:r>
              <a:rPr lang="en-US" sz="3600"/>
              <a:t>Ephesians 4:27</a:t>
            </a:r>
          </a:p>
        </p:txBody>
      </p:sp>
      <p:sp>
        <p:nvSpPr>
          <p:cNvPr id="4" name="TextBox 3">
            <a:extLst>
              <a:ext uri="{FF2B5EF4-FFF2-40B4-BE49-F238E27FC236}">
                <a16:creationId xmlns:a16="http://schemas.microsoft.com/office/drawing/2014/main" id="{8CCC4159-5E1A-B8B0-CEA8-24A361CDB76E}"/>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C4C36D5A-FE59-0E65-ADFB-68FDCFE48C99}"/>
              </a:ext>
            </a:extLst>
          </p:cNvPr>
          <p:cNvSpPr txBox="1"/>
          <p:nvPr/>
        </p:nvSpPr>
        <p:spPr>
          <a:xfrm>
            <a:off x="1016000" y="1905000"/>
            <a:ext cx="10160000" cy="569387"/>
          </a:xfrm>
          <a:prstGeom prst="rect">
            <a:avLst/>
          </a:prstGeom>
          <a:noFill/>
        </p:spPr>
        <p:txBody>
          <a:bodyPr vert="horz" rtlCol="0">
            <a:spAutoFit/>
          </a:bodyPr>
          <a:lstStyle/>
          <a:p>
            <a:pPr algn="ctr"/>
            <a:r>
              <a:rPr lang="en-US" sz="3100"/>
              <a:t>and do not give the devil an </a:t>
            </a:r>
            <a:r>
              <a:rPr lang="en-US" sz="3100" b="1">
                <a:solidFill>
                  <a:srgbClr val="FF0000"/>
                </a:solidFill>
              </a:rPr>
              <a:t>opportunity</a:t>
            </a:r>
            <a:r>
              <a:rPr lang="en-US" sz="3100"/>
              <a:t>.</a:t>
            </a:r>
          </a:p>
        </p:txBody>
      </p:sp>
    </p:spTree>
    <p:extLst>
      <p:ext uri="{BB962C8B-B14F-4D97-AF65-F5344CB8AC3E}">
        <p14:creationId xmlns:p14="http://schemas.microsoft.com/office/powerpoint/2010/main" val="2645161390"/>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4904778-497B-F2C8-20FB-401950761661}"/>
              </a:ext>
            </a:extLst>
          </p:cNvPr>
          <p:cNvSpPr txBox="1"/>
          <p:nvPr/>
        </p:nvSpPr>
        <p:spPr>
          <a:xfrm>
            <a:off x="127000" y="127000"/>
            <a:ext cx="7315200" cy="276999"/>
          </a:xfrm>
          <a:prstGeom prst="rect">
            <a:avLst/>
          </a:prstGeom>
          <a:noFill/>
        </p:spPr>
        <p:txBody>
          <a:bodyPr vert="horz" lIns="0" tIns="0" rIns="0" bIns="0" rtlCol="0">
            <a:spAutoFit/>
          </a:bodyPr>
          <a:lstStyle/>
          <a:p>
            <a:r>
              <a:rPr lang="en-US"/>
              <a:t>HOW DO PEOPLE FOLLOW THE ADVERSARY?</a:t>
            </a:r>
          </a:p>
        </p:txBody>
      </p:sp>
      <p:sp>
        <p:nvSpPr>
          <p:cNvPr id="3" name="TextBox 2">
            <a:extLst>
              <a:ext uri="{FF2B5EF4-FFF2-40B4-BE49-F238E27FC236}">
                <a16:creationId xmlns:a16="http://schemas.microsoft.com/office/drawing/2014/main" id="{4945A8A8-61E5-1067-6AFB-7C158E0F5ACC}"/>
              </a:ext>
            </a:extLst>
          </p:cNvPr>
          <p:cNvSpPr txBox="1"/>
          <p:nvPr/>
        </p:nvSpPr>
        <p:spPr>
          <a:xfrm>
            <a:off x="0" y="762000"/>
            <a:ext cx="12192000" cy="646331"/>
          </a:xfrm>
          <a:prstGeom prst="rect">
            <a:avLst/>
          </a:prstGeom>
          <a:noFill/>
        </p:spPr>
        <p:txBody>
          <a:bodyPr vert="horz" rtlCol="0">
            <a:spAutoFit/>
          </a:bodyPr>
          <a:lstStyle/>
          <a:p>
            <a:pPr algn="ctr"/>
            <a:r>
              <a:rPr lang="en-US" sz="3600"/>
              <a:t>First John 2:13</a:t>
            </a:r>
          </a:p>
        </p:txBody>
      </p:sp>
      <p:sp>
        <p:nvSpPr>
          <p:cNvPr id="4" name="TextBox 3">
            <a:extLst>
              <a:ext uri="{FF2B5EF4-FFF2-40B4-BE49-F238E27FC236}">
                <a16:creationId xmlns:a16="http://schemas.microsoft.com/office/drawing/2014/main" id="{881807CC-54E3-B805-BE55-BBBF5D669A10}"/>
              </a:ext>
            </a:extLst>
          </p:cNvPr>
          <p:cNvSpPr txBox="1"/>
          <p:nvPr/>
        </p:nvSpPr>
        <p:spPr>
          <a:xfrm>
            <a:off x="0" y="1270000"/>
            <a:ext cx="12192000" cy="400110"/>
          </a:xfrm>
          <a:prstGeom prst="rect">
            <a:avLst/>
          </a:prstGeom>
          <a:noFill/>
        </p:spPr>
        <p:txBody>
          <a:bodyPr vert="horz" rtlCol="0">
            <a:spAutoFit/>
          </a:bodyPr>
          <a:lstStyle/>
          <a:p>
            <a:pPr algn="ctr"/>
            <a:r>
              <a:rPr lang="en-US" sz="2000"/>
              <a:t>(ASV, American Standard Version)</a:t>
            </a:r>
          </a:p>
        </p:txBody>
      </p:sp>
      <p:sp>
        <p:nvSpPr>
          <p:cNvPr id="5" name="TextBox 4">
            <a:extLst>
              <a:ext uri="{FF2B5EF4-FFF2-40B4-BE49-F238E27FC236}">
                <a16:creationId xmlns:a16="http://schemas.microsoft.com/office/drawing/2014/main" id="{B61EB836-C51A-405B-03ED-33741145659A}"/>
              </a:ext>
            </a:extLst>
          </p:cNvPr>
          <p:cNvSpPr txBox="1"/>
          <p:nvPr/>
        </p:nvSpPr>
        <p:spPr>
          <a:xfrm>
            <a:off x="1016000" y="1905000"/>
            <a:ext cx="10160000" cy="2000548"/>
          </a:xfrm>
          <a:prstGeom prst="rect">
            <a:avLst/>
          </a:prstGeom>
          <a:noFill/>
        </p:spPr>
        <p:txBody>
          <a:bodyPr vert="horz" rtlCol="0">
            <a:spAutoFit/>
          </a:bodyPr>
          <a:lstStyle/>
          <a:p>
            <a:pPr algn="ctr"/>
            <a:r>
              <a:rPr lang="en-US" sz="3100"/>
              <a:t>I write unto you, fathers, because ye know him who is from the beginning. I write unto you, young men, </a:t>
            </a:r>
            <a:r>
              <a:rPr lang="en-US" sz="3100" b="1">
                <a:solidFill>
                  <a:srgbClr val="FF0000"/>
                </a:solidFill>
              </a:rPr>
              <a:t>because ye have overcome the evil one.</a:t>
            </a:r>
            <a:r>
              <a:rPr lang="en-US" sz="3100"/>
              <a:t> I have written unto you, little children, because ye know the Father.</a:t>
            </a:r>
          </a:p>
        </p:txBody>
      </p:sp>
    </p:spTree>
    <p:extLst>
      <p:ext uri="{BB962C8B-B14F-4D97-AF65-F5344CB8AC3E}">
        <p14:creationId xmlns:p14="http://schemas.microsoft.com/office/powerpoint/2010/main" val="1929801504"/>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E1854FE-35B5-35B4-CE43-9239C6720FB5}"/>
              </a:ext>
            </a:extLst>
          </p:cNvPr>
          <p:cNvSpPr txBox="1"/>
          <p:nvPr/>
        </p:nvSpPr>
        <p:spPr>
          <a:xfrm>
            <a:off x="127000" y="127000"/>
            <a:ext cx="7315200" cy="276999"/>
          </a:xfrm>
          <a:prstGeom prst="rect">
            <a:avLst/>
          </a:prstGeom>
          <a:noFill/>
        </p:spPr>
        <p:txBody>
          <a:bodyPr vert="horz" lIns="0" tIns="0" rIns="0" bIns="0" rtlCol="0">
            <a:spAutoFit/>
          </a:bodyPr>
          <a:lstStyle/>
          <a:p>
            <a:r>
              <a:rPr lang="en-US"/>
              <a:t>HOW DO PEOPLE FOLLOW THE ADVERSARY?</a:t>
            </a:r>
          </a:p>
        </p:txBody>
      </p:sp>
      <p:sp>
        <p:nvSpPr>
          <p:cNvPr id="3" name="TextBox 2">
            <a:extLst>
              <a:ext uri="{FF2B5EF4-FFF2-40B4-BE49-F238E27FC236}">
                <a16:creationId xmlns:a16="http://schemas.microsoft.com/office/drawing/2014/main" id="{DAD78B71-C45D-0752-67CE-E2D74614633E}"/>
              </a:ext>
            </a:extLst>
          </p:cNvPr>
          <p:cNvSpPr txBox="1"/>
          <p:nvPr/>
        </p:nvSpPr>
        <p:spPr>
          <a:xfrm>
            <a:off x="0" y="762000"/>
            <a:ext cx="12192000" cy="646331"/>
          </a:xfrm>
          <a:prstGeom prst="rect">
            <a:avLst/>
          </a:prstGeom>
          <a:noFill/>
        </p:spPr>
        <p:txBody>
          <a:bodyPr vert="horz" rtlCol="0">
            <a:spAutoFit/>
          </a:bodyPr>
          <a:lstStyle/>
          <a:p>
            <a:pPr algn="ctr"/>
            <a:r>
              <a:rPr lang="en-US" sz="3600"/>
              <a:t>James 1:13-15</a:t>
            </a:r>
          </a:p>
        </p:txBody>
      </p:sp>
      <p:sp>
        <p:nvSpPr>
          <p:cNvPr id="4" name="TextBox 3">
            <a:extLst>
              <a:ext uri="{FF2B5EF4-FFF2-40B4-BE49-F238E27FC236}">
                <a16:creationId xmlns:a16="http://schemas.microsoft.com/office/drawing/2014/main" id="{F9399256-8781-CEEB-4B4F-25A0B42254D8}"/>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9BB491CD-5140-60F1-B9EC-90673CAEE3F3}"/>
              </a:ext>
            </a:extLst>
          </p:cNvPr>
          <p:cNvSpPr txBox="1"/>
          <p:nvPr/>
        </p:nvSpPr>
        <p:spPr>
          <a:xfrm>
            <a:off x="1016000" y="1905000"/>
            <a:ext cx="10160000" cy="2954655"/>
          </a:xfrm>
          <a:prstGeom prst="rect">
            <a:avLst/>
          </a:prstGeom>
          <a:noFill/>
        </p:spPr>
        <p:txBody>
          <a:bodyPr vert="horz" rtlCol="0">
            <a:spAutoFit/>
          </a:bodyPr>
          <a:lstStyle/>
          <a:p>
            <a:pPr algn="ctr"/>
            <a:r>
              <a:rPr lang="en-US" sz="3100"/>
              <a:t>Let no one say when he is tempted, "I am being tempted by God"; for God cannot be tempted by evil, and He Himself does not tempt anyone. </a:t>
            </a:r>
            <a:r>
              <a:rPr lang="en-US" sz="3100" b="1">
                <a:solidFill>
                  <a:srgbClr val="FF0000"/>
                </a:solidFill>
              </a:rPr>
              <a:t>But each one is tempted when he is carried away and enticed by his own lust.</a:t>
            </a:r>
            <a:r>
              <a:rPr lang="en-US" sz="3100"/>
              <a:t> Then when lust has conceived, it gives birth to sin; and when sin is accomplished, it brings forth death.</a:t>
            </a:r>
          </a:p>
        </p:txBody>
      </p:sp>
    </p:spTree>
    <p:extLst>
      <p:ext uri="{BB962C8B-B14F-4D97-AF65-F5344CB8AC3E}">
        <p14:creationId xmlns:p14="http://schemas.microsoft.com/office/powerpoint/2010/main" val="2709796355"/>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DCEA787-83B5-F4FB-0548-D753CA3A5754}"/>
              </a:ext>
            </a:extLst>
          </p:cNvPr>
          <p:cNvSpPr txBox="1"/>
          <p:nvPr/>
        </p:nvSpPr>
        <p:spPr>
          <a:xfrm>
            <a:off x="127000" y="127000"/>
            <a:ext cx="7315200" cy="276999"/>
          </a:xfrm>
          <a:prstGeom prst="rect">
            <a:avLst/>
          </a:prstGeom>
          <a:noFill/>
        </p:spPr>
        <p:txBody>
          <a:bodyPr vert="horz" lIns="0" tIns="0" rIns="0" bIns="0" rtlCol="0">
            <a:spAutoFit/>
          </a:bodyPr>
          <a:lstStyle/>
          <a:p>
            <a:r>
              <a:rPr lang="en-US"/>
              <a:t>HOW DO PEOPLE FOLLOW THE ADVERSARY?</a:t>
            </a:r>
          </a:p>
        </p:txBody>
      </p:sp>
      <p:sp>
        <p:nvSpPr>
          <p:cNvPr id="3" name="TextBox 2">
            <a:extLst>
              <a:ext uri="{FF2B5EF4-FFF2-40B4-BE49-F238E27FC236}">
                <a16:creationId xmlns:a16="http://schemas.microsoft.com/office/drawing/2014/main" id="{62A3D33C-8F29-DB80-7289-35DEE3CE637C}"/>
              </a:ext>
            </a:extLst>
          </p:cNvPr>
          <p:cNvSpPr txBox="1"/>
          <p:nvPr/>
        </p:nvSpPr>
        <p:spPr>
          <a:xfrm>
            <a:off x="0" y="762000"/>
            <a:ext cx="12192000" cy="646331"/>
          </a:xfrm>
          <a:prstGeom prst="rect">
            <a:avLst/>
          </a:prstGeom>
          <a:noFill/>
        </p:spPr>
        <p:txBody>
          <a:bodyPr vert="horz" rtlCol="0">
            <a:spAutoFit/>
          </a:bodyPr>
          <a:lstStyle/>
          <a:p>
            <a:pPr algn="ctr"/>
            <a:r>
              <a:rPr lang="en-US" sz="3600"/>
              <a:t>John 13:2</a:t>
            </a:r>
          </a:p>
        </p:txBody>
      </p:sp>
      <p:sp>
        <p:nvSpPr>
          <p:cNvPr id="4" name="TextBox 3">
            <a:extLst>
              <a:ext uri="{FF2B5EF4-FFF2-40B4-BE49-F238E27FC236}">
                <a16:creationId xmlns:a16="http://schemas.microsoft.com/office/drawing/2014/main" id="{00985521-B1D0-6011-FC7A-737F4A39763C}"/>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4B5A1D23-B6E8-984E-3E9B-F860447416F5}"/>
              </a:ext>
            </a:extLst>
          </p:cNvPr>
          <p:cNvSpPr txBox="1"/>
          <p:nvPr/>
        </p:nvSpPr>
        <p:spPr>
          <a:xfrm>
            <a:off x="1016000" y="1905000"/>
            <a:ext cx="10160000" cy="1046440"/>
          </a:xfrm>
          <a:prstGeom prst="rect">
            <a:avLst/>
          </a:prstGeom>
          <a:noFill/>
        </p:spPr>
        <p:txBody>
          <a:bodyPr vert="horz" rtlCol="0">
            <a:spAutoFit/>
          </a:bodyPr>
          <a:lstStyle/>
          <a:p>
            <a:pPr algn="ctr"/>
            <a:r>
              <a:rPr lang="en-US" sz="3100"/>
              <a:t>During supper, </a:t>
            </a:r>
            <a:r>
              <a:rPr lang="en-US" sz="3100" b="1">
                <a:solidFill>
                  <a:srgbClr val="FF0000"/>
                </a:solidFill>
              </a:rPr>
              <a:t>the devil having already put into the heart of Judas Iscariot</a:t>
            </a:r>
            <a:r>
              <a:rPr lang="en-US" sz="3100"/>
              <a:t>, the son of Simon, to betray Him,</a:t>
            </a:r>
          </a:p>
        </p:txBody>
      </p:sp>
    </p:spTree>
    <p:extLst>
      <p:ext uri="{BB962C8B-B14F-4D97-AF65-F5344CB8AC3E}">
        <p14:creationId xmlns:p14="http://schemas.microsoft.com/office/powerpoint/2010/main" val="27227259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C877FE-8B79-6E72-8DE4-54C73805391D}"/>
              </a:ext>
            </a:extLst>
          </p:cNvPr>
          <p:cNvSpPr>
            <a:spLocks noGrp="1"/>
          </p:cNvSpPr>
          <p:nvPr>
            <p:ph type="ctrTitle"/>
          </p:nvPr>
        </p:nvSpPr>
        <p:spPr>
          <a:xfrm>
            <a:off x="518160" y="762000"/>
            <a:ext cx="11155680" cy="3429000"/>
          </a:xfrm>
        </p:spPr>
        <p:txBody>
          <a:bodyPr>
            <a:normAutofit/>
          </a:bodyPr>
          <a:lstStyle/>
          <a:p>
            <a:pPr algn="ctr"/>
            <a:r>
              <a:rPr lang="en-US" sz="4800">
                <a:solidFill>
                  <a:srgbClr val="000000"/>
                </a:solidFill>
              </a:rPr>
              <a:t>Satan</a:t>
            </a:r>
          </a:p>
        </p:txBody>
      </p:sp>
      <p:sp>
        <p:nvSpPr>
          <p:cNvPr id="3" name="Subtitle 2">
            <a:extLst>
              <a:ext uri="{FF2B5EF4-FFF2-40B4-BE49-F238E27FC236}">
                <a16:creationId xmlns:a16="http://schemas.microsoft.com/office/drawing/2014/main" id="{0D62EF4B-AE01-8CD8-5FD3-B06E740CB0B0}"/>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209011692"/>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411C7B2-4D82-A54E-CFEC-AB276A35A9F9}"/>
              </a:ext>
            </a:extLst>
          </p:cNvPr>
          <p:cNvSpPr txBox="1"/>
          <p:nvPr/>
        </p:nvSpPr>
        <p:spPr>
          <a:xfrm>
            <a:off x="127000" y="127000"/>
            <a:ext cx="7315200" cy="276999"/>
          </a:xfrm>
          <a:prstGeom prst="rect">
            <a:avLst/>
          </a:prstGeom>
          <a:noFill/>
        </p:spPr>
        <p:txBody>
          <a:bodyPr vert="horz" lIns="0" tIns="0" rIns="0" bIns="0" rtlCol="0">
            <a:spAutoFit/>
          </a:bodyPr>
          <a:lstStyle/>
          <a:p>
            <a:r>
              <a:rPr lang="en-US"/>
              <a:t>HOW DO PEOPLE FOLLOW THE ADVERSARY?</a:t>
            </a:r>
          </a:p>
        </p:txBody>
      </p:sp>
      <p:sp>
        <p:nvSpPr>
          <p:cNvPr id="3" name="TextBox 2">
            <a:extLst>
              <a:ext uri="{FF2B5EF4-FFF2-40B4-BE49-F238E27FC236}">
                <a16:creationId xmlns:a16="http://schemas.microsoft.com/office/drawing/2014/main" id="{E55D1727-D658-2F51-2891-51E6F448D0CB}"/>
              </a:ext>
            </a:extLst>
          </p:cNvPr>
          <p:cNvSpPr txBox="1"/>
          <p:nvPr/>
        </p:nvSpPr>
        <p:spPr>
          <a:xfrm>
            <a:off x="0" y="762000"/>
            <a:ext cx="12192000" cy="646331"/>
          </a:xfrm>
          <a:prstGeom prst="rect">
            <a:avLst/>
          </a:prstGeom>
          <a:noFill/>
        </p:spPr>
        <p:txBody>
          <a:bodyPr vert="horz" rtlCol="0">
            <a:spAutoFit/>
          </a:bodyPr>
          <a:lstStyle/>
          <a:p>
            <a:pPr algn="ctr"/>
            <a:r>
              <a:rPr lang="en-US" sz="3600"/>
              <a:t>Jubilees 12:20</a:t>
            </a:r>
          </a:p>
        </p:txBody>
      </p:sp>
      <p:sp>
        <p:nvSpPr>
          <p:cNvPr id="4" name="TextBox 3">
            <a:extLst>
              <a:ext uri="{FF2B5EF4-FFF2-40B4-BE49-F238E27FC236}">
                <a16:creationId xmlns:a16="http://schemas.microsoft.com/office/drawing/2014/main" id="{98F256B7-2E82-F9DD-29AB-7A528A415E58}"/>
              </a:ext>
            </a:extLst>
          </p:cNvPr>
          <p:cNvSpPr txBox="1"/>
          <p:nvPr/>
        </p:nvSpPr>
        <p:spPr>
          <a:xfrm>
            <a:off x="0" y="1270000"/>
            <a:ext cx="12192000" cy="400110"/>
          </a:xfrm>
          <a:prstGeom prst="rect">
            <a:avLst/>
          </a:prstGeom>
          <a:noFill/>
        </p:spPr>
        <p:txBody>
          <a:bodyPr vert="horz" rtlCol="0">
            <a:spAutoFit/>
          </a:bodyPr>
          <a:lstStyle/>
          <a:p>
            <a:pPr algn="ctr"/>
            <a:r>
              <a:rPr lang="fr-FR" sz="2000"/>
              <a:t>(RHCV, R.H. Charles Version)</a:t>
            </a:r>
            <a:endParaRPr lang="en-US" sz="2000"/>
          </a:p>
        </p:txBody>
      </p:sp>
      <p:sp>
        <p:nvSpPr>
          <p:cNvPr id="5" name="TextBox 4">
            <a:extLst>
              <a:ext uri="{FF2B5EF4-FFF2-40B4-BE49-F238E27FC236}">
                <a16:creationId xmlns:a16="http://schemas.microsoft.com/office/drawing/2014/main" id="{9DC81777-BAA6-33E7-08B8-0FEF77D8D4F1}"/>
              </a:ext>
            </a:extLst>
          </p:cNvPr>
          <p:cNvSpPr txBox="1"/>
          <p:nvPr/>
        </p:nvSpPr>
        <p:spPr>
          <a:xfrm>
            <a:off x="1016000" y="1905000"/>
            <a:ext cx="10160000" cy="2477601"/>
          </a:xfrm>
          <a:prstGeom prst="rect">
            <a:avLst/>
          </a:prstGeom>
          <a:noFill/>
        </p:spPr>
        <p:txBody>
          <a:bodyPr vert="horz" rtlCol="0">
            <a:spAutoFit/>
          </a:bodyPr>
          <a:lstStyle/>
          <a:p>
            <a:pPr algn="ctr"/>
            <a:r>
              <a:rPr lang="en-US" sz="3100"/>
              <a:t>Deliver me from the hands of evil spirits </a:t>
            </a:r>
            <a:r>
              <a:rPr lang="en-US" sz="3100" b="1">
                <a:solidFill>
                  <a:srgbClr val="FF0000"/>
                </a:solidFill>
              </a:rPr>
              <a:t>who have dominion over the thoughts of men's hearts</a:t>
            </a:r>
            <a:r>
              <a:rPr lang="en-US" sz="3100"/>
              <a:t>, And let them not lead me astray from Thee, my God. And stablish Thou me and my seed for ever. That we go not astray from henceforth and for evermore.'</a:t>
            </a:r>
          </a:p>
        </p:txBody>
      </p:sp>
    </p:spTree>
    <p:extLst>
      <p:ext uri="{BB962C8B-B14F-4D97-AF65-F5344CB8AC3E}">
        <p14:creationId xmlns:p14="http://schemas.microsoft.com/office/powerpoint/2010/main" val="1806384754"/>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8321F21-E65C-7585-CBF2-6403152CBDDF}"/>
              </a:ext>
            </a:extLst>
          </p:cNvPr>
          <p:cNvSpPr txBox="1"/>
          <p:nvPr/>
        </p:nvSpPr>
        <p:spPr>
          <a:xfrm>
            <a:off x="127000" y="127000"/>
            <a:ext cx="7315200" cy="276999"/>
          </a:xfrm>
          <a:prstGeom prst="rect">
            <a:avLst/>
          </a:prstGeom>
          <a:noFill/>
        </p:spPr>
        <p:txBody>
          <a:bodyPr vert="horz" lIns="0" tIns="0" rIns="0" bIns="0" rtlCol="0">
            <a:spAutoFit/>
          </a:bodyPr>
          <a:lstStyle/>
          <a:p>
            <a:r>
              <a:rPr lang="en-US"/>
              <a:t>HOW DO PEOPLE FOLLOW THE ADVERSARY?</a:t>
            </a:r>
          </a:p>
        </p:txBody>
      </p:sp>
      <p:sp>
        <p:nvSpPr>
          <p:cNvPr id="3" name="TextBox 2">
            <a:extLst>
              <a:ext uri="{FF2B5EF4-FFF2-40B4-BE49-F238E27FC236}">
                <a16:creationId xmlns:a16="http://schemas.microsoft.com/office/drawing/2014/main" id="{3AAF64BD-BCFD-5DC3-2D36-44ED5E6037FD}"/>
              </a:ext>
            </a:extLst>
          </p:cNvPr>
          <p:cNvSpPr txBox="1"/>
          <p:nvPr/>
        </p:nvSpPr>
        <p:spPr>
          <a:xfrm>
            <a:off x="0" y="762000"/>
            <a:ext cx="12192000" cy="646331"/>
          </a:xfrm>
          <a:prstGeom prst="rect">
            <a:avLst/>
          </a:prstGeom>
          <a:noFill/>
        </p:spPr>
        <p:txBody>
          <a:bodyPr vert="horz" rtlCol="0">
            <a:spAutoFit/>
          </a:bodyPr>
          <a:lstStyle/>
          <a:p>
            <a:pPr algn="ctr"/>
            <a:r>
              <a:rPr lang="en-US" sz="3600"/>
              <a:t>Mark 4:15</a:t>
            </a:r>
          </a:p>
        </p:txBody>
      </p:sp>
      <p:sp>
        <p:nvSpPr>
          <p:cNvPr id="4" name="TextBox 3">
            <a:extLst>
              <a:ext uri="{FF2B5EF4-FFF2-40B4-BE49-F238E27FC236}">
                <a16:creationId xmlns:a16="http://schemas.microsoft.com/office/drawing/2014/main" id="{DADFAFF8-7E47-1ACE-C81D-237BA0EB487D}"/>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D07E42E3-D62F-F80B-63B5-E588AC07E3EE}"/>
              </a:ext>
            </a:extLst>
          </p:cNvPr>
          <p:cNvSpPr txBox="1"/>
          <p:nvPr/>
        </p:nvSpPr>
        <p:spPr>
          <a:xfrm>
            <a:off x="1016000" y="1905000"/>
            <a:ext cx="10160000" cy="2000548"/>
          </a:xfrm>
          <a:prstGeom prst="rect">
            <a:avLst/>
          </a:prstGeom>
          <a:noFill/>
        </p:spPr>
        <p:txBody>
          <a:bodyPr vert="horz" rtlCol="0">
            <a:spAutoFit/>
          </a:bodyPr>
          <a:lstStyle/>
          <a:p>
            <a:pPr algn="ctr"/>
            <a:r>
              <a:rPr lang="en-US" sz="3100"/>
              <a:t>"These are the ones who are beside the road where the word is sown; and when they hear, immediately </a:t>
            </a:r>
            <a:r>
              <a:rPr lang="en-US" sz="3100" b="1">
                <a:solidFill>
                  <a:srgbClr val="FF0000"/>
                </a:solidFill>
              </a:rPr>
              <a:t>Satan comes and takes away the word which has been sown in them</a:t>
            </a:r>
            <a:r>
              <a:rPr lang="en-US" sz="3100"/>
              <a:t>.</a:t>
            </a:r>
          </a:p>
        </p:txBody>
      </p:sp>
    </p:spTree>
    <p:extLst>
      <p:ext uri="{BB962C8B-B14F-4D97-AF65-F5344CB8AC3E}">
        <p14:creationId xmlns:p14="http://schemas.microsoft.com/office/powerpoint/2010/main" val="2469331046"/>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F015CB1-8F27-9598-6291-0F5A5EB74830}"/>
              </a:ext>
            </a:extLst>
          </p:cNvPr>
          <p:cNvSpPr txBox="1"/>
          <p:nvPr/>
        </p:nvSpPr>
        <p:spPr>
          <a:xfrm>
            <a:off x="127000" y="127000"/>
            <a:ext cx="7315200" cy="276999"/>
          </a:xfrm>
          <a:prstGeom prst="rect">
            <a:avLst/>
          </a:prstGeom>
          <a:noFill/>
        </p:spPr>
        <p:txBody>
          <a:bodyPr vert="horz" lIns="0" tIns="0" rIns="0" bIns="0" rtlCol="0">
            <a:spAutoFit/>
          </a:bodyPr>
          <a:lstStyle/>
          <a:p>
            <a:r>
              <a:rPr lang="en-US"/>
              <a:t>HOW DO PEOPLE FOLLOW THE ADVERSARY?</a:t>
            </a:r>
          </a:p>
        </p:txBody>
      </p:sp>
      <p:sp>
        <p:nvSpPr>
          <p:cNvPr id="3" name="TextBox 2">
            <a:extLst>
              <a:ext uri="{FF2B5EF4-FFF2-40B4-BE49-F238E27FC236}">
                <a16:creationId xmlns:a16="http://schemas.microsoft.com/office/drawing/2014/main" id="{F771A30D-C57F-629B-C9CA-4834B9B1DD54}"/>
              </a:ext>
            </a:extLst>
          </p:cNvPr>
          <p:cNvSpPr txBox="1"/>
          <p:nvPr/>
        </p:nvSpPr>
        <p:spPr>
          <a:xfrm>
            <a:off x="0" y="762000"/>
            <a:ext cx="12192000" cy="646331"/>
          </a:xfrm>
          <a:prstGeom prst="rect">
            <a:avLst/>
          </a:prstGeom>
          <a:noFill/>
        </p:spPr>
        <p:txBody>
          <a:bodyPr vert="horz" rtlCol="0">
            <a:spAutoFit/>
          </a:bodyPr>
          <a:lstStyle/>
          <a:p>
            <a:pPr algn="ctr"/>
            <a:r>
              <a:rPr lang="en-US" sz="3600"/>
              <a:t>Second Corinthians 2:11</a:t>
            </a:r>
          </a:p>
        </p:txBody>
      </p:sp>
      <p:sp>
        <p:nvSpPr>
          <p:cNvPr id="4" name="TextBox 3">
            <a:extLst>
              <a:ext uri="{FF2B5EF4-FFF2-40B4-BE49-F238E27FC236}">
                <a16:creationId xmlns:a16="http://schemas.microsoft.com/office/drawing/2014/main" id="{68B4CC33-0417-DC51-F54F-6FCED1DC1190}"/>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44D28233-F0B5-6EE9-41F4-47E19DEE26D0}"/>
              </a:ext>
            </a:extLst>
          </p:cNvPr>
          <p:cNvSpPr txBox="1"/>
          <p:nvPr/>
        </p:nvSpPr>
        <p:spPr>
          <a:xfrm>
            <a:off x="1016000" y="1905000"/>
            <a:ext cx="10160000" cy="1046440"/>
          </a:xfrm>
          <a:prstGeom prst="rect">
            <a:avLst/>
          </a:prstGeom>
          <a:noFill/>
        </p:spPr>
        <p:txBody>
          <a:bodyPr vert="horz" rtlCol="0">
            <a:spAutoFit/>
          </a:bodyPr>
          <a:lstStyle/>
          <a:p>
            <a:pPr algn="ctr"/>
            <a:r>
              <a:rPr lang="en-US" sz="3100"/>
              <a:t>so that no </a:t>
            </a:r>
            <a:r>
              <a:rPr lang="en-US" sz="3100" b="1">
                <a:solidFill>
                  <a:srgbClr val="FF0000"/>
                </a:solidFill>
              </a:rPr>
              <a:t>advantage would be taken of us</a:t>
            </a:r>
            <a:r>
              <a:rPr lang="en-US" sz="3100"/>
              <a:t> by Satan, for we are not ignorant of his </a:t>
            </a:r>
            <a:r>
              <a:rPr lang="en-US" sz="3100" b="1">
                <a:solidFill>
                  <a:srgbClr val="FF0000"/>
                </a:solidFill>
              </a:rPr>
              <a:t>schemes</a:t>
            </a:r>
            <a:r>
              <a:rPr lang="en-US" sz="3100"/>
              <a:t>.</a:t>
            </a:r>
          </a:p>
        </p:txBody>
      </p:sp>
    </p:spTree>
    <p:extLst>
      <p:ext uri="{BB962C8B-B14F-4D97-AF65-F5344CB8AC3E}">
        <p14:creationId xmlns:p14="http://schemas.microsoft.com/office/powerpoint/2010/main" val="3351630531"/>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6F606C3-A640-4F7F-9AF7-0B2C89900FC6}"/>
              </a:ext>
            </a:extLst>
          </p:cNvPr>
          <p:cNvSpPr txBox="1"/>
          <p:nvPr/>
        </p:nvSpPr>
        <p:spPr>
          <a:xfrm>
            <a:off x="127000" y="127000"/>
            <a:ext cx="7315200" cy="276999"/>
          </a:xfrm>
          <a:prstGeom prst="rect">
            <a:avLst/>
          </a:prstGeom>
          <a:noFill/>
        </p:spPr>
        <p:txBody>
          <a:bodyPr vert="horz" lIns="0" tIns="0" rIns="0" bIns="0" rtlCol="0">
            <a:spAutoFit/>
          </a:bodyPr>
          <a:lstStyle/>
          <a:p>
            <a:r>
              <a:rPr lang="en-US"/>
              <a:t>HOW DO PEOPLE FOLLOW THE ADVERSARY?</a:t>
            </a:r>
          </a:p>
        </p:txBody>
      </p:sp>
      <p:sp>
        <p:nvSpPr>
          <p:cNvPr id="3" name="TextBox 2">
            <a:extLst>
              <a:ext uri="{FF2B5EF4-FFF2-40B4-BE49-F238E27FC236}">
                <a16:creationId xmlns:a16="http://schemas.microsoft.com/office/drawing/2014/main" id="{2A7E01CB-ACCE-594F-FE68-F4C77ED4A860}"/>
              </a:ext>
            </a:extLst>
          </p:cNvPr>
          <p:cNvSpPr txBox="1"/>
          <p:nvPr/>
        </p:nvSpPr>
        <p:spPr>
          <a:xfrm>
            <a:off x="0" y="762000"/>
            <a:ext cx="12192000" cy="646331"/>
          </a:xfrm>
          <a:prstGeom prst="rect">
            <a:avLst/>
          </a:prstGeom>
          <a:noFill/>
        </p:spPr>
        <p:txBody>
          <a:bodyPr vert="horz" rtlCol="0">
            <a:spAutoFit/>
          </a:bodyPr>
          <a:lstStyle/>
          <a:p>
            <a:pPr algn="ctr"/>
            <a:r>
              <a:rPr lang="en-US" sz="3600"/>
              <a:t>Second Thessalonians 2:9</a:t>
            </a:r>
          </a:p>
        </p:txBody>
      </p:sp>
      <p:sp>
        <p:nvSpPr>
          <p:cNvPr id="4" name="TextBox 3">
            <a:extLst>
              <a:ext uri="{FF2B5EF4-FFF2-40B4-BE49-F238E27FC236}">
                <a16:creationId xmlns:a16="http://schemas.microsoft.com/office/drawing/2014/main" id="{9B2AB66D-6213-B82E-92B3-DD12C399CB74}"/>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88E83027-54D9-1719-134E-E92A058BECBC}"/>
              </a:ext>
            </a:extLst>
          </p:cNvPr>
          <p:cNvSpPr txBox="1"/>
          <p:nvPr/>
        </p:nvSpPr>
        <p:spPr>
          <a:xfrm>
            <a:off x="1016000" y="1905000"/>
            <a:ext cx="10160000" cy="1046440"/>
          </a:xfrm>
          <a:prstGeom prst="rect">
            <a:avLst/>
          </a:prstGeom>
          <a:noFill/>
        </p:spPr>
        <p:txBody>
          <a:bodyPr vert="horz" rtlCol="0">
            <a:spAutoFit/>
          </a:bodyPr>
          <a:lstStyle/>
          <a:p>
            <a:pPr algn="ctr"/>
            <a:r>
              <a:rPr lang="en-US" sz="3100"/>
              <a:t>that is, the one whose coming is in accord with the activity of Satan, with all power and </a:t>
            </a:r>
            <a:r>
              <a:rPr lang="en-US" sz="3100" b="1">
                <a:solidFill>
                  <a:srgbClr val="FF0000"/>
                </a:solidFill>
              </a:rPr>
              <a:t>signs and false wonders</a:t>
            </a:r>
            <a:r>
              <a:rPr lang="en-US" sz="3100"/>
              <a:t>,</a:t>
            </a:r>
          </a:p>
        </p:txBody>
      </p:sp>
    </p:spTree>
    <p:extLst>
      <p:ext uri="{BB962C8B-B14F-4D97-AF65-F5344CB8AC3E}">
        <p14:creationId xmlns:p14="http://schemas.microsoft.com/office/powerpoint/2010/main" val="2983670229"/>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BF4E40-E88A-70CB-DD43-207D887DBECB}"/>
              </a:ext>
            </a:extLst>
          </p:cNvPr>
          <p:cNvSpPr>
            <a:spLocks noGrp="1"/>
          </p:cNvSpPr>
          <p:nvPr>
            <p:ph type="ctrTitle"/>
          </p:nvPr>
        </p:nvSpPr>
        <p:spPr>
          <a:xfrm>
            <a:off x="518160" y="762000"/>
            <a:ext cx="11155680" cy="3429000"/>
          </a:xfrm>
        </p:spPr>
        <p:txBody>
          <a:bodyPr>
            <a:normAutofit/>
          </a:bodyPr>
          <a:lstStyle/>
          <a:p>
            <a:pPr algn="ctr"/>
            <a:r>
              <a:rPr lang="en-US" sz="4800">
                <a:solidFill>
                  <a:srgbClr val="000000"/>
                </a:solidFill>
              </a:rPr>
              <a:t>Why did Satan decide to turn from YHVH?</a:t>
            </a:r>
          </a:p>
        </p:txBody>
      </p:sp>
      <p:sp>
        <p:nvSpPr>
          <p:cNvPr id="3" name="Subtitle 2">
            <a:extLst>
              <a:ext uri="{FF2B5EF4-FFF2-40B4-BE49-F238E27FC236}">
                <a16:creationId xmlns:a16="http://schemas.microsoft.com/office/drawing/2014/main" id="{1F23B6DF-DD5D-3565-38F4-CC824296C52E}"/>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053058678"/>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E41E7BD-60C9-8432-02EE-D3563F59BBE4}"/>
              </a:ext>
            </a:extLst>
          </p:cNvPr>
          <p:cNvSpPr txBox="1"/>
          <p:nvPr/>
        </p:nvSpPr>
        <p:spPr>
          <a:xfrm>
            <a:off x="127000" y="127000"/>
            <a:ext cx="7315200" cy="276999"/>
          </a:xfrm>
          <a:prstGeom prst="rect">
            <a:avLst/>
          </a:prstGeom>
          <a:noFill/>
        </p:spPr>
        <p:txBody>
          <a:bodyPr vert="horz" lIns="0" tIns="0" rIns="0" bIns="0" rtlCol="0">
            <a:spAutoFit/>
          </a:bodyPr>
          <a:lstStyle/>
          <a:p>
            <a:r>
              <a:rPr lang="en-US"/>
              <a:t>WHY DID SATAN DECIDE TO TURN FROM YHVH?</a:t>
            </a:r>
          </a:p>
        </p:txBody>
      </p:sp>
      <p:sp>
        <p:nvSpPr>
          <p:cNvPr id="3" name="TextBox 2">
            <a:extLst>
              <a:ext uri="{FF2B5EF4-FFF2-40B4-BE49-F238E27FC236}">
                <a16:creationId xmlns:a16="http://schemas.microsoft.com/office/drawing/2014/main" id="{0A3B64A4-CFE1-9922-92D7-485F82EAB8AD}"/>
              </a:ext>
            </a:extLst>
          </p:cNvPr>
          <p:cNvSpPr txBox="1"/>
          <p:nvPr/>
        </p:nvSpPr>
        <p:spPr>
          <a:xfrm>
            <a:off x="0" y="762000"/>
            <a:ext cx="12192000" cy="646331"/>
          </a:xfrm>
          <a:prstGeom prst="rect">
            <a:avLst/>
          </a:prstGeom>
          <a:noFill/>
        </p:spPr>
        <p:txBody>
          <a:bodyPr vert="horz" rtlCol="0">
            <a:spAutoFit/>
          </a:bodyPr>
          <a:lstStyle/>
          <a:p>
            <a:pPr algn="ctr"/>
            <a:r>
              <a:rPr lang="en-US" sz="3600"/>
              <a:t>Isaiah 14:12-14</a:t>
            </a:r>
          </a:p>
        </p:txBody>
      </p:sp>
      <p:sp>
        <p:nvSpPr>
          <p:cNvPr id="4" name="TextBox 3">
            <a:extLst>
              <a:ext uri="{FF2B5EF4-FFF2-40B4-BE49-F238E27FC236}">
                <a16:creationId xmlns:a16="http://schemas.microsoft.com/office/drawing/2014/main" id="{4B9B327F-55C8-30E7-F2B9-06CDEDC9438E}"/>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1C349C00-A679-39AE-B879-9B60C1ABB28C}"/>
              </a:ext>
            </a:extLst>
          </p:cNvPr>
          <p:cNvSpPr txBox="1"/>
          <p:nvPr/>
        </p:nvSpPr>
        <p:spPr>
          <a:xfrm>
            <a:off x="1016000" y="1905000"/>
            <a:ext cx="10160000" cy="3431709"/>
          </a:xfrm>
          <a:prstGeom prst="rect">
            <a:avLst/>
          </a:prstGeom>
          <a:noFill/>
        </p:spPr>
        <p:txBody>
          <a:bodyPr vert="horz" rtlCol="0">
            <a:spAutoFit/>
          </a:bodyPr>
          <a:lstStyle/>
          <a:p>
            <a:pPr algn="ctr"/>
            <a:r>
              <a:rPr lang="en-US" sz="3100"/>
              <a:t>"How you have fallen from heaven, O star of the morning, son of the dawn! You have been cut down to the earth, You who have weakened the nations! "But you said in your heart, 'I will ascend to heaven; I will raise my throne above the stars of God, And I will sit on the mount of assembly In the recesses of the north. I will ascend above the heights of the clouds; </a:t>
            </a:r>
            <a:r>
              <a:rPr lang="en-US" sz="3100" b="1">
                <a:solidFill>
                  <a:srgbClr val="FF0000"/>
                </a:solidFill>
              </a:rPr>
              <a:t>I will make myself like the Most High</a:t>
            </a:r>
            <a:r>
              <a:rPr lang="en-US" sz="3100"/>
              <a:t>.'</a:t>
            </a:r>
          </a:p>
        </p:txBody>
      </p:sp>
    </p:spTree>
    <p:extLst>
      <p:ext uri="{BB962C8B-B14F-4D97-AF65-F5344CB8AC3E}">
        <p14:creationId xmlns:p14="http://schemas.microsoft.com/office/powerpoint/2010/main" val="4158178278"/>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541D81B-0753-F2A7-3C64-95F0F2A46DA2}"/>
              </a:ext>
            </a:extLst>
          </p:cNvPr>
          <p:cNvSpPr txBox="1"/>
          <p:nvPr/>
        </p:nvSpPr>
        <p:spPr>
          <a:xfrm>
            <a:off x="127000" y="127000"/>
            <a:ext cx="7315200" cy="276999"/>
          </a:xfrm>
          <a:prstGeom prst="rect">
            <a:avLst/>
          </a:prstGeom>
          <a:noFill/>
        </p:spPr>
        <p:txBody>
          <a:bodyPr vert="horz" lIns="0" tIns="0" rIns="0" bIns="0" rtlCol="0">
            <a:spAutoFit/>
          </a:bodyPr>
          <a:lstStyle/>
          <a:p>
            <a:r>
              <a:rPr lang="en-US"/>
              <a:t>WHY DID SATAN DECIDE TO TURN FROM YHVH?</a:t>
            </a:r>
          </a:p>
        </p:txBody>
      </p:sp>
      <p:sp>
        <p:nvSpPr>
          <p:cNvPr id="3" name="TextBox 2">
            <a:extLst>
              <a:ext uri="{FF2B5EF4-FFF2-40B4-BE49-F238E27FC236}">
                <a16:creationId xmlns:a16="http://schemas.microsoft.com/office/drawing/2014/main" id="{EFF29252-DEF3-61EB-739F-841D74320A67}"/>
              </a:ext>
            </a:extLst>
          </p:cNvPr>
          <p:cNvSpPr txBox="1"/>
          <p:nvPr/>
        </p:nvSpPr>
        <p:spPr>
          <a:xfrm>
            <a:off x="0" y="762000"/>
            <a:ext cx="12192000" cy="646331"/>
          </a:xfrm>
          <a:prstGeom prst="rect">
            <a:avLst/>
          </a:prstGeom>
          <a:noFill/>
        </p:spPr>
        <p:txBody>
          <a:bodyPr vert="horz" rtlCol="0">
            <a:spAutoFit/>
          </a:bodyPr>
          <a:lstStyle/>
          <a:p>
            <a:pPr algn="ctr"/>
            <a:r>
              <a:rPr lang="en-US" sz="3600"/>
              <a:t>Wisdom of Solomon [Book of Wisdom] 2:23-24</a:t>
            </a:r>
          </a:p>
        </p:txBody>
      </p:sp>
      <p:sp>
        <p:nvSpPr>
          <p:cNvPr id="4" name="TextBox 3">
            <a:extLst>
              <a:ext uri="{FF2B5EF4-FFF2-40B4-BE49-F238E27FC236}">
                <a16:creationId xmlns:a16="http://schemas.microsoft.com/office/drawing/2014/main" id="{CC0C8C96-CA40-D19A-73D7-DBD0B068D85C}"/>
              </a:ext>
            </a:extLst>
          </p:cNvPr>
          <p:cNvSpPr txBox="1"/>
          <p:nvPr/>
        </p:nvSpPr>
        <p:spPr>
          <a:xfrm>
            <a:off x="0" y="1270000"/>
            <a:ext cx="12192000" cy="400110"/>
          </a:xfrm>
          <a:prstGeom prst="rect">
            <a:avLst/>
          </a:prstGeom>
          <a:noFill/>
        </p:spPr>
        <p:txBody>
          <a:bodyPr vert="horz" rtlCol="0">
            <a:spAutoFit/>
          </a:bodyPr>
          <a:lstStyle/>
          <a:p>
            <a:pPr algn="ctr"/>
            <a:r>
              <a:rPr lang="en-US" sz="2000"/>
              <a:t>(NABRE, New American Bible Revised Edition)</a:t>
            </a:r>
          </a:p>
        </p:txBody>
      </p:sp>
      <p:sp>
        <p:nvSpPr>
          <p:cNvPr id="5" name="TextBox 4">
            <a:extLst>
              <a:ext uri="{FF2B5EF4-FFF2-40B4-BE49-F238E27FC236}">
                <a16:creationId xmlns:a16="http://schemas.microsoft.com/office/drawing/2014/main" id="{C3DF5BAF-5F91-399C-E1F4-297AD40690BB}"/>
              </a:ext>
            </a:extLst>
          </p:cNvPr>
          <p:cNvSpPr txBox="1"/>
          <p:nvPr/>
        </p:nvSpPr>
        <p:spPr>
          <a:xfrm>
            <a:off x="1016000" y="1905000"/>
            <a:ext cx="10160000" cy="2000548"/>
          </a:xfrm>
          <a:prstGeom prst="rect">
            <a:avLst/>
          </a:prstGeom>
          <a:noFill/>
        </p:spPr>
        <p:txBody>
          <a:bodyPr vert="horz" rtlCol="0">
            <a:spAutoFit/>
          </a:bodyPr>
          <a:lstStyle/>
          <a:p>
            <a:pPr algn="ctr"/>
            <a:r>
              <a:rPr lang="en-US" sz="3100"/>
              <a:t>For God created us for incorruption, and made us in the image of his own eternity, But </a:t>
            </a:r>
            <a:r>
              <a:rPr lang="en-US" sz="3100" b="1">
                <a:solidFill>
                  <a:srgbClr val="FF0000"/>
                </a:solidFill>
              </a:rPr>
              <a:t>through the devil's envy</a:t>
            </a:r>
            <a:r>
              <a:rPr lang="en-US" sz="3100"/>
              <a:t>, death entered the world, and those who belong to his company experience it.</a:t>
            </a:r>
          </a:p>
        </p:txBody>
      </p:sp>
    </p:spTree>
    <p:extLst>
      <p:ext uri="{BB962C8B-B14F-4D97-AF65-F5344CB8AC3E}">
        <p14:creationId xmlns:p14="http://schemas.microsoft.com/office/powerpoint/2010/main" val="239384567"/>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FFE5D9-B2AE-5C24-5FE2-2A253C18D844}"/>
              </a:ext>
            </a:extLst>
          </p:cNvPr>
          <p:cNvSpPr>
            <a:spLocks noGrp="1"/>
          </p:cNvSpPr>
          <p:nvPr>
            <p:ph type="ctrTitle"/>
          </p:nvPr>
        </p:nvSpPr>
        <p:spPr>
          <a:xfrm>
            <a:off x="518160" y="762000"/>
            <a:ext cx="11155680" cy="3429000"/>
          </a:xfrm>
        </p:spPr>
        <p:txBody>
          <a:bodyPr>
            <a:normAutofit/>
          </a:bodyPr>
          <a:lstStyle/>
          <a:p>
            <a:pPr algn="ctr"/>
            <a:r>
              <a:rPr lang="en-US" sz="4800">
                <a:solidFill>
                  <a:srgbClr val="000000"/>
                </a:solidFill>
              </a:rPr>
              <a:t>Satan keeping the feast days in heaven</a:t>
            </a:r>
          </a:p>
        </p:txBody>
      </p:sp>
      <p:sp>
        <p:nvSpPr>
          <p:cNvPr id="3" name="Subtitle 2">
            <a:extLst>
              <a:ext uri="{FF2B5EF4-FFF2-40B4-BE49-F238E27FC236}">
                <a16:creationId xmlns:a16="http://schemas.microsoft.com/office/drawing/2014/main" id="{38831685-0224-5205-E825-0F4460F7B29B}"/>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008128859"/>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2177390-6033-5F3B-CCD6-29A74F9B614A}"/>
              </a:ext>
            </a:extLst>
          </p:cNvPr>
          <p:cNvSpPr txBox="1"/>
          <p:nvPr/>
        </p:nvSpPr>
        <p:spPr>
          <a:xfrm>
            <a:off x="127000" y="127000"/>
            <a:ext cx="7315200" cy="276999"/>
          </a:xfrm>
          <a:prstGeom prst="rect">
            <a:avLst/>
          </a:prstGeom>
          <a:noFill/>
        </p:spPr>
        <p:txBody>
          <a:bodyPr vert="horz" lIns="0" tIns="0" rIns="0" bIns="0" rtlCol="0">
            <a:spAutoFit/>
          </a:bodyPr>
          <a:lstStyle/>
          <a:p>
            <a:r>
              <a:rPr lang="en-US"/>
              <a:t>SATAN KEEPING THE FEAST DAYS IN HEAVEN</a:t>
            </a:r>
          </a:p>
        </p:txBody>
      </p:sp>
      <p:sp>
        <p:nvSpPr>
          <p:cNvPr id="3" name="TextBox 2">
            <a:extLst>
              <a:ext uri="{FF2B5EF4-FFF2-40B4-BE49-F238E27FC236}">
                <a16:creationId xmlns:a16="http://schemas.microsoft.com/office/drawing/2014/main" id="{2D7F69A9-342D-5EE1-76C6-D193B8EEE854}"/>
              </a:ext>
            </a:extLst>
          </p:cNvPr>
          <p:cNvSpPr txBox="1"/>
          <p:nvPr/>
        </p:nvSpPr>
        <p:spPr>
          <a:xfrm>
            <a:off x="0" y="762000"/>
            <a:ext cx="12192000" cy="646331"/>
          </a:xfrm>
          <a:prstGeom prst="rect">
            <a:avLst/>
          </a:prstGeom>
          <a:noFill/>
        </p:spPr>
        <p:txBody>
          <a:bodyPr vert="horz" rtlCol="0">
            <a:spAutoFit/>
          </a:bodyPr>
          <a:lstStyle/>
          <a:p>
            <a:pPr algn="ctr"/>
            <a:r>
              <a:rPr lang="en-US" sz="3600"/>
              <a:t>Job 1:6-8</a:t>
            </a:r>
          </a:p>
        </p:txBody>
      </p:sp>
      <p:sp>
        <p:nvSpPr>
          <p:cNvPr id="4" name="TextBox 3">
            <a:extLst>
              <a:ext uri="{FF2B5EF4-FFF2-40B4-BE49-F238E27FC236}">
                <a16:creationId xmlns:a16="http://schemas.microsoft.com/office/drawing/2014/main" id="{F4BFCB42-CC43-29B9-FDE5-BB114C397A83}"/>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AF8FF13E-A6DD-7026-FDBD-696019B291EE}"/>
              </a:ext>
            </a:extLst>
          </p:cNvPr>
          <p:cNvSpPr txBox="1"/>
          <p:nvPr/>
        </p:nvSpPr>
        <p:spPr>
          <a:xfrm>
            <a:off x="1016000" y="1905000"/>
            <a:ext cx="10160000" cy="4385816"/>
          </a:xfrm>
          <a:prstGeom prst="rect">
            <a:avLst/>
          </a:prstGeom>
          <a:noFill/>
        </p:spPr>
        <p:txBody>
          <a:bodyPr vert="horz" rtlCol="0">
            <a:spAutoFit/>
          </a:bodyPr>
          <a:lstStyle/>
          <a:p>
            <a:pPr algn="ctr"/>
            <a:r>
              <a:rPr lang="en-US" sz="3100"/>
              <a:t>Now there was </a:t>
            </a:r>
            <a:r>
              <a:rPr lang="en-US" sz="3100" b="1">
                <a:solidFill>
                  <a:srgbClr val="FF0000"/>
                </a:solidFill>
              </a:rPr>
              <a:t>a day when the sons of God came to present themselves before the LORD, and Satan also came among them.</a:t>
            </a:r>
            <a:r>
              <a:rPr lang="en-US" sz="3100"/>
              <a:t> The LORD said to Satan, "From where do you come?" Then Satan answered the LORD and said, "From roaming about on the earth and walking around on it." The LORD said to Satan, "Have you considered My servant Job? For there is no one like him on the earth, a blameless and upright man, fearing God and turning away from evil."</a:t>
            </a:r>
          </a:p>
        </p:txBody>
      </p:sp>
    </p:spTree>
    <p:extLst>
      <p:ext uri="{BB962C8B-B14F-4D97-AF65-F5344CB8AC3E}">
        <p14:creationId xmlns:p14="http://schemas.microsoft.com/office/powerpoint/2010/main" val="2049755094"/>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CC68CC5-496D-BCA9-5083-3357094CD1A7}"/>
              </a:ext>
            </a:extLst>
          </p:cNvPr>
          <p:cNvSpPr txBox="1"/>
          <p:nvPr/>
        </p:nvSpPr>
        <p:spPr>
          <a:xfrm>
            <a:off x="127000" y="127000"/>
            <a:ext cx="7315200" cy="276999"/>
          </a:xfrm>
          <a:prstGeom prst="rect">
            <a:avLst/>
          </a:prstGeom>
          <a:noFill/>
        </p:spPr>
        <p:txBody>
          <a:bodyPr vert="horz" lIns="0" tIns="0" rIns="0" bIns="0" rtlCol="0">
            <a:spAutoFit/>
          </a:bodyPr>
          <a:lstStyle/>
          <a:p>
            <a:r>
              <a:rPr lang="en-US"/>
              <a:t>SATAN KEEPING THE FEAST DAYS IN HEAVEN</a:t>
            </a:r>
          </a:p>
        </p:txBody>
      </p:sp>
      <p:sp>
        <p:nvSpPr>
          <p:cNvPr id="3" name="TextBox 2">
            <a:extLst>
              <a:ext uri="{FF2B5EF4-FFF2-40B4-BE49-F238E27FC236}">
                <a16:creationId xmlns:a16="http://schemas.microsoft.com/office/drawing/2014/main" id="{0A58D340-883A-49AE-9BB0-3E527FA6A104}"/>
              </a:ext>
            </a:extLst>
          </p:cNvPr>
          <p:cNvSpPr txBox="1"/>
          <p:nvPr/>
        </p:nvSpPr>
        <p:spPr>
          <a:xfrm>
            <a:off x="0" y="762000"/>
            <a:ext cx="12192000" cy="646331"/>
          </a:xfrm>
          <a:prstGeom prst="rect">
            <a:avLst/>
          </a:prstGeom>
          <a:noFill/>
        </p:spPr>
        <p:txBody>
          <a:bodyPr vert="horz" rtlCol="0">
            <a:spAutoFit/>
          </a:bodyPr>
          <a:lstStyle/>
          <a:p>
            <a:pPr algn="ctr"/>
            <a:r>
              <a:rPr lang="en-US" sz="3600"/>
              <a:t>Job 2:1-2</a:t>
            </a:r>
          </a:p>
        </p:txBody>
      </p:sp>
      <p:sp>
        <p:nvSpPr>
          <p:cNvPr id="4" name="TextBox 3">
            <a:extLst>
              <a:ext uri="{FF2B5EF4-FFF2-40B4-BE49-F238E27FC236}">
                <a16:creationId xmlns:a16="http://schemas.microsoft.com/office/drawing/2014/main" id="{22FFDFED-7A2C-8892-1F87-D839202C2DF7}"/>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56201929-037A-DF38-D19C-78A51869646F}"/>
              </a:ext>
            </a:extLst>
          </p:cNvPr>
          <p:cNvSpPr txBox="1"/>
          <p:nvPr/>
        </p:nvSpPr>
        <p:spPr>
          <a:xfrm>
            <a:off x="1016000" y="1905000"/>
            <a:ext cx="10160000" cy="2954655"/>
          </a:xfrm>
          <a:prstGeom prst="rect">
            <a:avLst/>
          </a:prstGeom>
          <a:noFill/>
        </p:spPr>
        <p:txBody>
          <a:bodyPr vert="horz" rtlCol="0">
            <a:spAutoFit/>
          </a:bodyPr>
          <a:lstStyle/>
          <a:p>
            <a:pPr algn="ctr"/>
            <a:r>
              <a:rPr lang="en-US" sz="3100"/>
              <a:t>Again there was a day when </a:t>
            </a:r>
            <a:r>
              <a:rPr lang="en-US" sz="3100" b="1">
                <a:solidFill>
                  <a:srgbClr val="FF0000"/>
                </a:solidFill>
              </a:rPr>
              <a:t>the sons of God came to present themselves before the LORD, and Satan also came among them to present himself before the LORD.</a:t>
            </a:r>
            <a:r>
              <a:rPr lang="en-US" sz="3100"/>
              <a:t> The LORD said to Satan, "Where have you come from?" Then Satan answered the LORD and said, "From roaming about on the earth and walking around on it."</a:t>
            </a:r>
          </a:p>
        </p:txBody>
      </p:sp>
    </p:spTree>
    <p:extLst>
      <p:ext uri="{BB962C8B-B14F-4D97-AF65-F5344CB8AC3E}">
        <p14:creationId xmlns:p14="http://schemas.microsoft.com/office/powerpoint/2010/main" val="25829676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EB678FF-83E5-4AB2-85B7-D65D99A222DA}"/>
              </a:ext>
            </a:extLst>
          </p:cNvPr>
          <p:cNvSpPr txBox="1"/>
          <p:nvPr/>
        </p:nvSpPr>
        <p:spPr>
          <a:xfrm>
            <a:off x="127000" y="127000"/>
            <a:ext cx="7315200" cy="276999"/>
          </a:xfrm>
          <a:prstGeom prst="rect">
            <a:avLst/>
          </a:prstGeom>
          <a:noFill/>
        </p:spPr>
        <p:txBody>
          <a:bodyPr vert="horz" lIns="0" tIns="0" rIns="0" bIns="0" rtlCol="0">
            <a:spAutoFit/>
          </a:bodyPr>
          <a:lstStyle/>
          <a:p>
            <a:r>
              <a:rPr lang="en-US"/>
              <a:t>Satan</a:t>
            </a:r>
          </a:p>
        </p:txBody>
      </p:sp>
      <p:sp>
        <p:nvSpPr>
          <p:cNvPr id="3" name="TextBox 2">
            <a:extLst>
              <a:ext uri="{FF2B5EF4-FFF2-40B4-BE49-F238E27FC236}">
                <a16:creationId xmlns:a16="http://schemas.microsoft.com/office/drawing/2014/main" id="{E64346A8-0F3B-4DDB-C18E-162E44F49AE2}"/>
              </a:ext>
            </a:extLst>
          </p:cNvPr>
          <p:cNvSpPr txBox="1"/>
          <p:nvPr/>
        </p:nvSpPr>
        <p:spPr>
          <a:xfrm>
            <a:off x="0" y="762000"/>
            <a:ext cx="12192000" cy="646331"/>
          </a:xfrm>
          <a:prstGeom prst="rect">
            <a:avLst/>
          </a:prstGeom>
          <a:noFill/>
        </p:spPr>
        <p:txBody>
          <a:bodyPr vert="horz" rtlCol="0">
            <a:spAutoFit/>
          </a:bodyPr>
          <a:lstStyle/>
          <a:p>
            <a:pPr algn="ctr"/>
            <a:r>
              <a:rPr lang="en-US" sz="3600"/>
              <a:t>First Chronicles 21:1</a:t>
            </a:r>
          </a:p>
        </p:txBody>
      </p:sp>
      <p:sp>
        <p:nvSpPr>
          <p:cNvPr id="4" name="TextBox 3">
            <a:extLst>
              <a:ext uri="{FF2B5EF4-FFF2-40B4-BE49-F238E27FC236}">
                <a16:creationId xmlns:a16="http://schemas.microsoft.com/office/drawing/2014/main" id="{C5F448DE-99EF-4805-6B42-CE1BE521DBE3}"/>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B66E1EE3-7E9A-8A69-BF93-9B2857E8681C}"/>
              </a:ext>
            </a:extLst>
          </p:cNvPr>
          <p:cNvSpPr txBox="1"/>
          <p:nvPr/>
        </p:nvSpPr>
        <p:spPr>
          <a:xfrm>
            <a:off x="1016000" y="1905000"/>
            <a:ext cx="10160000" cy="1046440"/>
          </a:xfrm>
          <a:prstGeom prst="rect">
            <a:avLst/>
          </a:prstGeom>
          <a:noFill/>
        </p:spPr>
        <p:txBody>
          <a:bodyPr vert="horz" rtlCol="0">
            <a:spAutoFit/>
          </a:bodyPr>
          <a:lstStyle/>
          <a:p>
            <a:pPr algn="ctr"/>
            <a:r>
              <a:rPr lang="en-US" sz="3100" b="1">
                <a:solidFill>
                  <a:srgbClr val="FF0000"/>
                </a:solidFill>
              </a:rPr>
              <a:t>Then Satan stood up against Israel</a:t>
            </a:r>
            <a:r>
              <a:rPr lang="en-US" sz="3100"/>
              <a:t> and moved David to number Israel.</a:t>
            </a:r>
          </a:p>
        </p:txBody>
      </p:sp>
    </p:spTree>
    <p:extLst>
      <p:ext uri="{BB962C8B-B14F-4D97-AF65-F5344CB8AC3E}">
        <p14:creationId xmlns:p14="http://schemas.microsoft.com/office/powerpoint/2010/main" val="2285855976"/>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4326A2-59D1-F075-089B-D454BA1A4880}"/>
              </a:ext>
            </a:extLst>
          </p:cNvPr>
          <p:cNvSpPr>
            <a:spLocks noGrp="1"/>
          </p:cNvSpPr>
          <p:nvPr>
            <p:ph type="ctrTitle"/>
          </p:nvPr>
        </p:nvSpPr>
        <p:spPr>
          <a:xfrm>
            <a:off x="518160" y="762000"/>
            <a:ext cx="11155680" cy="3429000"/>
          </a:xfrm>
        </p:spPr>
        <p:txBody>
          <a:bodyPr>
            <a:normAutofit/>
          </a:bodyPr>
          <a:lstStyle/>
          <a:p>
            <a:pPr algn="ctr"/>
            <a:r>
              <a:rPr lang="en-US" sz="4800">
                <a:solidFill>
                  <a:srgbClr val="000000"/>
                </a:solidFill>
              </a:rPr>
              <a:t>Satan temps, not YHVH</a:t>
            </a:r>
          </a:p>
        </p:txBody>
      </p:sp>
      <p:sp>
        <p:nvSpPr>
          <p:cNvPr id="3" name="Subtitle 2">
            <a:extLst>
              <a:ext uri="{FF2B5EF4-FFF2-40B4-BE49-F238E27FC236}">
                <a16:creationId xmlns:a16="http://schemas.microsoft.com/office/drawing/2014/main" id="{B81E48AC-9A10-21BF-9E62-B514341A41AC}"/>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075622261"/>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D4CFF23-1BDE-02C7-A197-076F882F2BEB}"/>
              </a:ext>
            </a:extLst>
          </p:cNvPr>
          <p:cNvSpPr txBox="1"/>
          <p:nvPr/>
        </p:nvSpPr>
        <p:spPr>
          <a:xfrm>
            <a:off x="127000" y="127000"/>
            <a:ext cx="7315200" cy="276999"/>
          </a:xfrm>
          <a:prstGeom prst="rect">
            <a:avLst/>
          </a:prstGeom>
          <a:noFill/>
        </p:spPr>
        <p:txBody>
          <a:bodyPr vert="horz" lIns="0" tIns="0" rIns="0" bIns="0" rtlCol="0">
            <a:spAutoFit/>
          </a:bodyPr>
          <a:lstStyle/>
          <a:p>
            <a:r>
              <a:rPr lang="en-US"/>
              <a:t>SATAN TEMPS, NOT YHVH</a:t>
            </a:r>
          </a:p>
        </p:txBody>
      </p:sp>
      <p:sp>
        <p:nvSpPr>
          <p:cNvPr id="3" name="TextBox 2">
            <a:extLst>
              <a:ext uri="{FF2B5EF4-FFF2-40B4-BE49-F238E27FC236}">
                <a16:creationId xmlns:a16="http://schemas.microsoft.com/office/drawing/2014/main" id="{69F7F2CB-4F89-A705-B24A-54B02EC91DFB}"/>
              </a:ext>
            </a:extLst>
          </p:cNvPr>
          <p:cNvSpPr txBox="1"/>
          <p:nvPr/>
        </p:nvSpPr>
        <p:spPr>
          <a:xfrm>
            <a:off x="0" y="762000"/>
            <a:ext cx="12192000" cy="646331"/>
          </a:xfrm>
          <a:prstGeom prst="rect">
            <a:avLst/>
          </a:prstGeom>
          <a:noFill/>
        </p:spPr>
        <p:txBody>
          <a:bodyPr vert="horz" rtlCol="0">
            <a:spAutoFit/>
          </a:bodyPr>
          <a:lstStyle/>
          <a:p>
            <a:pPr algn="ctr"/>
            <a:r>
              <a:rPr lang="en-US" sz="3600"/>
              <a:t>First Corinthians 10:13</a:t>
            </a:r>
          </a:p>
        </p:txBody>
      </p:sp>
      <p:sp>
        <p:nvSpPr>
          <p:cNvPr id="4" name="TextBox 3">
            <a:extLst>
              <a:ext uri="{FF2B5EF4-FFF2-40B4-BE49-F238E27FC236}">
                <a16:creationId xmlns:a16="http://schemas.microsoft.com/office/drawing/2014/main" id="{90C557D8-940B-6C37-7F2D-10B502DB4198}"/>
              </a:ext>
            </a:extLst>
          </p:cNvPr>
          <p:cNvSpPr txBox="1"/>
          <p:nvPr/>
        </p:nvSpPr>
        <p:spPr>
          <a:xfrm>
            <a:off x="0" y="1270000"/>
            <a:ext cx="12192000" cy="400110"/>
          </a:xfrm>
          <a:prstGeom prst="rect">
            <a:avLst/>
          </a:prstGeom>
          <a:noFill/>
        </p:spPr>
        <p:txBody>
          <a:bodyPr vert="horz" rtlCol="0">
            <a:spAutoFit/>
          </a:bodyPr>
          <a:lstStyle/>
          <a:p>
            <a:pPr algn="ctr"/>
            <a:r>
              <a:rPr lang="en-US" sz="2000"/>
              <a:t>(ESV, English Standard Version)</a:t>
            </a:r>
          </a:p>
        </p:txBody>
      </p:sp>
      <p:sp>
        <p:nvSpPr>
          <p:cNvPr id="5" name="TextBox 4">
            <a:extLst>
              <a:ext uri="{FF2B5EF4-FFF2-40B4-BE49-F238E27FC236}">
                <a16:creationId xmlns:a16="http://schemas.microsoft.com/office/drawing/2014/main" id="{B0F8B412-C07E-41C2-142F-BD796F89C4A7}"/>
              </a:ext>
            </a:extLst>
          </p:cNvPr>
          <p:cNvSpPr txBox="1"/>
          <p:nvPr/>
        </p:nvSpPr>
        <p:spPr>
          <a:xfrm>
            <a:off x="1016000" y="1905000"/>
            <a:ext cx="10160000" cy="2477601"/>
          </a:xfrm>
          <a:prstGeom prst="rect">
            <a:avLst/>
          </a:prstGeom>
          <a:noFill/>
        </p:spPr>
        <p:txBody>
          <a:bodyPr vert="horz" rtlCol="0">
            <a:spAutoFit/>
          </a:bodyPr>
          <a:lstStyle/>
          <a:p>
            <a:pPr algn="ctr"/>
            <a:r>
              <a:rPr lang="en-US" sz="3100"/>
              <a:t>No temptation has overtaken you that is not common to man. God is faithful, and </a:t>
            </a:r>
            <a:r>
              <a:rPr lang="en-US" sz="3100" b="1">
                <a:solidFill>
                  <a:srgbClr val="FF0000"/>
                </a:solidFill>
              </a:rPr>
              <a:t>he will not let you be tempted beyond your ability,</a:t>
            </a:r>
            <a:r>
              <a:rPr lang="en-US" sz="3100"/>
              <a:t> but with the temptation he will also provide the way of escape, that you may be able to endure it.</a:t>
            </a:r>
          </a:p>
        </p:txBody>
      </p:sp>
    </p:spTree>
    <p:extLst>
      <p:ext uri="{BB962C8B-B14F-4D97-AF65-F5344CB8AC3E}">
        <p14:creationId xmlns:p14="http://schemas.microsoft.com/office/powerpoint/2010/main" val="1992285194"/>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AD63D3D-F0F2-5F10-F3CB-CDBE6077034F}"/>
              </a:ext>
            </a:extLst>
          </p:cNvPr>
          <p:cNvSpPr txBox="1"/>
          <p:nvPr/>
        </p:nvSpPr>
        <p:spPr>
          <a:xfrm>
            <a:off x="127000" y="127000"/>
            <a:ext cx="7315200" cy="276999"/>
          </a:xfrm>
          <a:prstGeom prst="rect">
            <a:avLst/>
          </a:prstGeom>
          <a:noFill/>
        </p:spPr>
        <p:txBody>
          <a:bodyPr vert="horz" lIns="0" tIns="0" rIns="0" bIns="0" rtlCol="0">
            <a:spAutoFit/>
          </a:bodyPr>
          <a:lstStyle/>
          <a:p>
            <a:r>
              <a:rPr lang="en-US"/>
              <a:t>SATAN TEMPS, NOT YHVH</a:t>
            </a:r>
          </a:p>
        </p:txBody>
      </p:sp>
      <p:sp>
        <p:nvSpPr>
          <p:cNvPr id="3" name="TextBox 2">
            <a:extLst>
              <a:ext uri="{FF2B5EF4-FFF2-40B4-BE49-F238E27FC236}">
                <a16:creationId xmlns:a16="http://schemas.microsoft.com/office/drawing/2014/main" id="{9F9AB3EC-DE2D-9BE3-0164-57B78F8314AD}"/>
              </a:ext>
            </a:extLst>
          </p:cNvPr>
          <p:cNvSpPr txBox="1"/>
          <p:nvPr/>
        </p:nvSpPr>
        <p:spPr>
          <a:xfrm>
            <a:off x="0" y="762000"/>
            <a:ext cx="12192000" cy="646331"/>
          </a:xfrm>
          <a:prstGeom prst="rect">
            <a:avLst/>
          </a:prstGeom>
          <a:noFill/>
        </p:spPr>
        <p:txBody>
          <a:bodyPr vert="horz" rtlCol="0">
            <a:spAutoFit/>
          </a:bodyPr>
          <a:lstStyle/>
          <a:p>
            <a:pPr algn="ctr"/>
            <a:r>
              <a:rPr lang="en-US" sz="3600"/>
              <a:t>First Timothy 3:7</a:t>
            </a:r>
          </a:p>
        </p:txBody>
      </p:sp>
      <p:sp>
        <p:nvSpPr>
          <p:cNvPr id="4" name="TextBox 3">
            <a:extLst>
              <a:ext uri="{FF2B5EF4-FFF2-40B4-BE49-F238E27FC236}">
                <a16:creationId xmlns:a16="http://schemas.microsoft.com/office/drawing/2014/main" id="{1D46ACCF-1C8C-D146-A5CD-DBDC319D3E44}"/>
              </a:ext>
            </a:extLst>
          </p:cNvPr>
          <p:cNvSpPr txBox="1"/>
          <p:nvPr/>
        </p:nvSpPr>
        <p:spPr>
          <a:xfrm>
            <a:off x="0" y="1270000"/>
            <a:ext cx="12192000" cy="400110"/>
          </a:xfrm>
          <a:prstGeom prst="rect">
            <a:avLst/>
          </a:prstGeom>
          <a:noFill/>
        </p:spPr>
        <p:txBody>
          <a:bodyPr vert="horz" rtlCol="0">
            <a:spAutoFit/>
          </a:bodyPr>
          <a:lstStyle/>
          <a:p>
            <a:pPr algn="ctr"/>
            <a:r>
              <a:rPr lang="en-US" sz="2000"/>
              <a:t>(ESV, English Standard Version)</a:t>
            </a:r>
          </a:p>
        </p:txBody>
      </p:sp>
      <p:sp>
        <p:nvSpPr>
          <p:cNvPr id="5" name="TextBox 4">
            <a:extLst>
              <a:ext uri="{FF2B5EF4-FFF2-40B4-BE49-F238E27FC236}">
                <a16:creationId xmlns:a16="http://schemas.microsoft.com/office/drawing/2014/main" id="{4623367B-B7CB-EADF-32B5-59E3152AD92A}"/>
              </a:ext>
            </a:extLst>
          </p:cNvPr>
          <p:cNvSpPr txBox="1"/>
          <p:nvPr/>
        </p:nvSpPr>
        <p:spPr>
          <a:xfrm>
            <a:off x="1016000" y="1905000"/>
            <a:ext cx="10160000" cy="1046440"/>
          </a:xfrm>
          <a:prstGeom prst="rect">
            <a:avLst/>
          </a:prstGeom>
          <a:noFill/>
        </p:spPr>
        <p:txBody>
          <a:bodyPr vert="horz" rtlCol="0">
            <a:spAutoFit/>
          </a:bodyPr>
          <a:lstStyle/>
          <a:p>
            <a:pPr algn="ctr"/>
            <a:r>
              <a:rPr lang="en-US" sz="3100"/>
              <a:t>Moreover, he must be well thought of by outsiders, so that he may not fall into disgrace, </a:t>
            </a:r>
            <a:r>
              <a:rPr lang="en-US" sz="3100" b="1">
                <a:solidFill>
                  <a:srgbClr val="FF0000"/>
                </a:solidFill>
              </a:rPr>
              <a:t>into a snare of the devil.</a:t>
            </a:r>
          </a:p>
        </p:txBody>
      </p:sp>
    </p:spTree>
    <p:extLst>
      <p:ext uri="{BB962C8B-B14F-4D97-AF65-F5344CB8AC3E}">
        <p14:creationId xmlns:p14="http://schemas.microsoft.com/office/powerpoint/2010/main" val="4043413894"/>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D3431B2-D66F-4490-A4C4-892036D6B5E8}"/>
              </a:ext>
            </a:extLst>
          </p:cNvPr>
          <p:cNvSpPr txBox="1"/>
          <p:nvPr/>
        </p:nvSpPr>
        <p:spPr>
          <a:xfrm>
            <a:off x="127000" y="127000"/>
            <a:ext cx="7315200" cy="276999"/>
          </a:xfrm>
          <a:prstGeom prst="rect">
            <a:avLst/>
          </a:prstGeom>
          <a:noFill/>
        </p:spPr>
        <p:txBody>
          <a:bodyPr vert="horz" lIns="0" tIns="0" rIns="0" bIns="0" rtlCol="0">
            <a:spAutoFit/>
          </a:bodyPr>
          <a:lstStyle/>
          <a:p>
            <a:r>
              <a:rPr lang="en-US"/>
              <a:t>SATAN TEMPS, NOT YHVH</a:t>
            </a:r>
          </a:p>
        </p:txBody>
      </p:sp>
      <p:sp>
        <p:nvSpPr>
          <p:cNvPr id="3" name="TextBox 2">
            <a:extLst>
              <a:ext uri="{FF2B5EF4-FFF2-40B4-BE49-F238E27FC236}">
                <a16:creationId xmlns:a16="http://schemas.microsoft.com/office/drawing/2014/main" id="{01F5B16D-89DA-7B33-390E-BA689486DDC6}"/>
              </a:ext>
            </a:extLst>
          </p:cNvPr>
          <p:cNvSpPr txBox="1"/>
          <p:nvPr/>
        </p:nvSpPr>
        <p:spPr>
          <a:xfrm>
            <a:off x="0" y="762000"/>
            <a:ext cx="12192000" cy="646331"/>
          </a:xfrm>
          <a:prstGeom prst="rect">
            <a:avLst/>
          </a:prstGeom>
          <a:noFill/>
        </p:spPr>
        <p:txBody>
          <a:bodyPr vert="horz" rtlCol="0">
            <a:spAutoFit/>
          </a:bodyPr>
          <a:lstStyle/>
          <a:p>
            <a:pPr algn="ctr"/>
            <a:r>
              <a:rPr lang="en-US" sz="3600"/>
              <a:t>James 1:13-15</a:t>
            </a:r>
          </a:p>
        </p:txBody>
      </p:sp>
      <p:sp>
        <p:nvSpPr>
          <p:cNvPr id="4" name="TextBox 3">
            <a:extLst>
              <a:ext uri="{FF2B5EF4-FFF2-40B4-BE49-F238E27FC236}">
                <a16:creationId xmlns:a16="http://schemas.microsoft.com/office/drawing/2014/main" id="{7E2441A6-FEF0-595F-FFED-852856F5F626}"/>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4281965E-9CA6-DF67-5725-E4D1327C9215}"/>
              </a:ext>
            </a:extLst>
          </p:cNvPr>
          <p:cNvSpPr txBox="1"/>
          <p:nvPr/>
        </p:nvSpPr>
        <p:spPr>
          <a:xfrm>
            <a:off x="1016000" y="1905000"/>
            <a:ext cx="10160000" cy="2954655"/>
          </a:xfrm>
          <a:prstGeom prst="rect">
            <a:avLst/>
          </a:prstGeom>
          <a:noFill/>
        </p:spPr>
        <p:txBody>
          <a:bodyPr vert="horz" rtlCol="0">
            <a:spAutoFit/>
          </a:bodyPr>
          <a:lstStyle/>
          <a:p>
            <a:pPr algn="ctr"/>
            <a:r>
              <a:rPr lang="en-US" sz="3100"/>
              <a:t>Let no one say when he is tempted, "I am being tempted by God"; for God cannot be tempted by evil, </a:t>
            </a:r>
            <a:r>
              <a:rPr lang="en-US" sz="3100" b="1">
                <a:solidFill>
                  <a:srgbClr val="FF0000"/>
                </a:solidFill>
              </a:rPr>
              <a:t>and He Himself does not tempt anyone.</a:t>
            </a:r>
            <a:r>
              <a:rPr lang="en-US" sz="3100"/>
              <a:t> But each one is tempted when he is carried away and enticed by his own lust. Then when lust has conceived, it gives birth to sin; and when sin is accomplished, it brings forth death.</a:t>
            </a:r>
          </a:p>
        </p:txBody>
      </p:sp>
    </p:spTree>
    <p:extLst>
      <p:ext uri="{BB962C8B-B14F-4D97-AF65-F5344CB8AC3E}">
        <p14:creationId xmlns:p14="http://schemas.microsoft.com/office/powerpoint/2010/main" val="557217085"/>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22340C7-DCF4-EDE6-3E7D-D4E6DF0486C9}"/>
              </a:ext>
            </a:extLst>
          </p:cNvPr>
          <p:cNvSpPr txBox="1"/>
          <p:nvPr/>
        </p:nvSpPr>
        <p:spPr>
          <a:xfrm>
            <a:off x="127000" y="127000"/>
            <a:ext cx="7315200" cy="276999"/>
          </a:xfrm>
          <a:prstGeom prst="rect">
            <a:avLst/>
          </a:prstGeom>
          <a:noFill/>
        </p:spPr>
        <p:txBody>
          <a:bodyPr vert="horz" lIns="0" tIns="0" rIns="0" bIns="0" rtlCol="0">
            <a:spAutoFit/>
          </a:bodyPr>
          <a:lstStyle/>
          <a:p>
            <a:r>
              <a:rPr lang="en-US"/>
              <a:t>SATAN TEMPS, NOT YHVH</a:t>
            </a:r>
          </a:p>
        </p:txBody>
      </p:sp>
      <p:sp>
        <p:nvSpPr>
          <p:cNvPr id="3" name="TextBox 2">
            <a:extLst>
              <a:ext uri="{FF2B5EF4-FFF2-40B4-BE49-F238E27FC236}">
                <a16:creationId xmlns:a16="http://schemas.microsoft.com/office/drawing/2014/main" id="{12CC9299-EF51-A086-CCAE-7C34C8867D08}"/>
              </a:ext>
            </a:extLst>
          </p:cNvPr>
          <p:cNvSpPr txBox="1"/>
          <p:nvPr/>
        </p:nvSpPr>
        <p:spPr>
          <a:xfrm>
            <a:off x="0" y="762000"/>
            <a:ext cx="12192000" cy="646331"/>
          </a:xfrm>
          <a:prstGeom prst="rect">
            <a:avLst/>
          </a:prstGeom>
          <a:noFill/>
        </p:spPr>
        <p:txBody>
          <a:bodyPr vert="horz" rtlCol="0">
            <a:spAutoFit/>
          </a:bodyPr>
          <a:lstStyle/>
          <a:p>
            <a:pPr algn="ctr"/>
            <a:r>
              <a:rPr lang="en-US" sz="3600"/>
              <a:t>Luke 4:1-13</a:t>
            </a:r>
          </a:p>
        </p:txBody>
      </p:sp>
      <p:sp>
        <p:nvSpPr>
          <p:cNvPr id="4" name="TextBox 3">
            <a:extLst>
              <a:ext uri="{FF2B5EF4-FFF2-40B4-BE49-F238E27FC236}">
                <a16:creationId xmlns:a16="http://schemas.microsoft.com/office/drawing/2014/main" id="{77F6D565-492D-FB21-7E37-BFE7D32AAEFA}"/>
              </a:ext>
            </a:extLst>
          </p:cNvPr>
          <p:cNvSpPr txBox="1"/>
          <p:nvPr/>
        </p:nvSpPr>
        <p:spPr>
          <a:xfrm>
            <a:off x="0" y="1270000"/>
            <a:ext cx="12192000" cy="400110"/>
          </a:xfrm>
          <a:prstGeom prst="rect">
            <a:avLst/>
          </a:prstGeom>
          <a:noFill/>
        </p:spPr>
        <p:txBody>
          <a:bodyPr vert="horz" rtlCol="0">
            <a:spAutoFit/>
          </a:bodyPr>
          <a:lstStyle/>
          <a:p>
            <a:pPr algn="ctr"/>
            <a:r>
              <a:rPr lang="en-US" sz="2000"/>
              <a:t>(ESV, English Standard Version)</a:t>
            </a:r>
          </a:p>
        </p:txBody>
      </p:sp>
      <p:sp>
        <p:nvSpPr>
          <p:cNvPr id="5" name="TextBox 4">
            <a:extLst>
              <a:ext uri="{FF2B5EF4-FFF2-40B4-BE49-F238E27FC236}">
                <a16:creationId xmlns:a16="http://schemas.microsoft.com/office/drawing/2014/main" id="{9B31777F-F88F-3BE1-18EB-0FDE2247D4C0}"/>
              </a:ext>
            </a:extLst>
          </p:cNvPr>
          <p:cNvSpPr txBox="1"/>
          <p:nvPr/>
        </p:nvSpPr>
        <p:spPr>
          <a:xfrm>
            <a:off x="1016000" y="1905000"/>
            <a:ext cx="10160000" cy="3431709"/>
          </a:xfrm>
          <a:prstGeom prst="rect">
            <a:avLst/>
          </a:prstGeom>
          <a:noFill/>
        </p:spPr>
        <p:txBody>
          <a:bodyPr vert="horz" rtlCol="0">
            <a:spAutoFit/>
          </a:bodyPr>
          <a:lstStyle/>
          <a:p>
            <a:pPr algn="ctr"/>
            <a:r>
              <a:rPr lang="en-US" sz="3100"/>
              <a:t>And Jesus, full of the Holy Spirit, returned from the Jordan and was led by the Spirit in the wilderness for forty days, </a:t>
            </a:r>
            <a:r>
              <a:rPr lang="en-US" sz="3100" b="1">
                <a:solidFill>
                  <a:srgbClr val="FF0000"/>
                </a:solidFill>
              </a:rPr>
              <a:t>being tempted by the devil.</a:t>
            </a:r>
            <a:r>
              <a:rPr lang="en-US" sz="3100"/>
              <a:t> And he ate nothing during those days. And when they were ended, he was hungry. The devil said to him, "If you are the Son of God, command this stone to become bread." And Jesus answered him, "It is written, 'Man shall not live by bread alone. (Continued...)</a:t>
            </a:r>
          </a:p>
        </p:txBody>
      </p:sp>
    </p:spTree>
    <p:extLst>
      <p:ext uri="{BB962C8B-B14F-4D97-AF65-F5344CB8AC3E}">
        <p14:creationId xmlns:p14="http://schemas.microsoft.com/office/powerpoint/2010/main" val="556926030"/>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05EDCC5-F27B-686C-B643-425058E0DD9A}"/>
              </a:ext>
            </a:extLst>
          </p:cNvPr>
          <p:cNvSpPr txBox="1"/>
          <p:nvPr/>
        </p:nvSpPr>
        <p:spPr>
          <a:xfrm>
            <a:off x="127000" y="127000"/>
            <a:ext cx="7315200" cy="276999"/>
          </a:xfrm>
          <a:prstGeom prst="rect">
            <a:avLst/>
          </a:prstGeom>
          <a:noFill/>
        </p:spPr>
        <p:txBody>
          <a:bodyPr vert="horz" lIns="0" tIns="0" rIns="0" bIns="0" rtlCol="0">
            <a:spAutoFit/>
          </a:bodyPr>
          <a:lstStyle/>
          <a:p>
            <a:r>
              <a:rPr lang="en-US"/>
              <a:t>SATAN TEMPS, NOT YHVH</a:t>
            </a:r>
          </a:p>
        </p:txBody>
      </p:sp>
      <p:sp>
        <p:nvSpPr>
          <p:cNvPr id="3" name="TextBox 2">
            <a:extLst>
              <a:ext uri="{FF2B5EF4-FFF2-40B4-BE49-F238E27FC236}">
                <a16:creationId xmlns:a16="http://schemas.microsoft.com/office/drawing/2014/main" id="{63361742-8039-1261-58BE-108BEC651D61}"/>
              </a:ext>
            </a:extLst>
          </p:cNvPr>
          <p:cNvSpPr txBox="1"/>
          <p:nvPr/>
        </p:nvSpPr>
        <p:spPr>
          <a:xfrm>
            <a:off x="1016000" y="635000"/>
            <a:ext cx="10160000" cy="3431709"/>
          </a:xfrm>
          <a:prstGeom prst="rect">
            <a:avLst/>
          </a:prstGeom>
          <a:noFill/>
        </p:spPr>
        <p:txBody>
          <a:bodyPr vert="horz" rtlCol="0">
            <a:spAutoFit/>
          </a:bodyPr>
          <a:lstStyle/>
          <a:p>
            <a:pPr algn="ctr"/>
            <a:r>
              <a:rPr lang="en-US" sz="3100"/>
              <a:t>'" And the devil took him up and showed him all the kingdoms of the world in a moment of time, and said to him, "To you I will give all this authority and their glory, for it has been delivered to me, and I give it to whom I will. If you, then, will worship me, it will all be yours." And Jesus answered him, "It is written, "'You shall worship the Lord your God, and him only shall you serve. (Continued...)</a:t>
            </a:r>
          </a:p>
        </p:txBody>
      </p:sp>
    </p:spTree>
    <p:extLst>
      <p:ext uri="{BB962C8B-B14F-4D97-AF65-F5344CB8AC3E}">
        <p14:creationId xmlns:p14="http://schemas.microsoft.com/office/powerpoint/2010/main" val="3755643661"/>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4797E4A-66CA-C282-7F07-7AD1F4B21AED}"/>
              </a:ext>
            </a:extLst>
          </p:cNvPr>
          <p:cNvSpPr txBox="1"/>
          <p:nvPr/>
        </p:nvSpPr>
        <p:spPr>
          <a:xfrm>
            <a:off x="127000" y="127000"/>
            <a:ext cx="7315200" cy="276999"/>
          </a:xfrm>
          <a:prstGeom prst="rect">
            <a:avLst/>
          </a:prstGeom>
          <a:noFill/>
        </p:spPr>
        <p:txBody>
          <a:bodyPr vert="horz" lIns="0" tIns="0" rIns="0" bIns="0" rtlCol="0">
            <a:spAutoFit/>
          </a:bodyPr>
          <a:lstStyle/>
          <a:p>
            <a:r>
              <a:rPr lang="en-US"/>
              <a:t>SATAN TEMPS, NOT YHVH</a:t>
            </a:r>
          </a:p>
        </p:txBody>
      </p:sp>
      <p:sp>
        <p:nvSpPr>
          <p:cNvPr id="3" name="TextBox 2">
            <a:extLst>
              <a:ext uri="{FF2B5EF4-FFF2-40B4-BE49-F238E27FC236}">
                <a16:creationId xmlns:a16="http://schemas.microsoft.com/office/drawing/2014/main" id="{7003877E-ED07-67D9-1E6F-D623E7CA81C4}"/>
              </a:ext>
            </a:extLst>
          </p:cNvPr>
          <p:cNvSpPr txBox="1"/>
          <p:nvPr/>
        </p:nvSpPr>
        <p:spPr>
          <a:xfrm>
            <a:off x="1016000" y="635000"/>
            <a:ext cx="10160000" cy="3908762"/>
          </a:xfrm>
          <a:prstGeom prst="rect">
            <a:avLst/>
          </a:prstGeom>
          <a:noFill/>
        </p:spPr>
        <p:txBody>
          <a:bodyPr vert="horz" rtlCol="0">
            <a:spAutoFit/>
          </a:bodyPr>
          <a:lstStyle/>
          <a:p>
            <a:pPr algn="ctr"/>
            <a:r>
              <a:rPr lang="en-US" sz="3100"/>
              <a:t>'" And he took him to Jerusalem and set him on the pinnacle of the temple and said to him, "If you are the Son of God, throw yourself down from here, for it is written, "'He will command his angels concerning you, to guard you,' and "'On their hands they will bear you up, lest you strike your foot against a stone.'" And Jesus answered him, "It is said, 'You shall not put the Lord your God to the test. (Continued...)</a:t>
            </a:r>
          </a:p>
        </p:txBody>
      </p:sp>
    </p:spTree>
    <p:extLst>
      <p:ext uri="{BB962C8B-B14F-4D97-AF65-F5344CB8AC3E}">
        <p14:creationId xmlns:p14="http://schemas.microsoft.com/office/powerpoint/2010/main" val="1617750668"/>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81B5E4F-E86A-9DFE-C50B-A6836D0DA571}"/>
              </a:ext>
            </a:extLst>
          </p:cNvPr>
          <p:cNvSpPr txBox="1"/>
          <p:nvPr/>
        </p:nvSpPr>
        <p:spPr>
          <a:xfrm>
            <a:off x="127000" y="127000"/>
            <a:ext cx="7315200" cy="276999"/>
          </a:xfrm>
          <a:prstGeom prst="rect">
            <a:avLst/>
          </a:prstGeom>
          <a:noFill/>
        </p:spPr>
        <p:txBody>
          <a:bodyPr vert="horz" lIns="0" tIns="0" rIns="0" bIns="0" rtlCol="0">
            <a:spAutoFit/>
          </a:bodyPr>
          <a:lstStyle/>
          <a:p>
            <a:r>
              <a:rPr lang="en-US"/>
              <a:t>SATAN TEMPS, NOT YHVH</a:t>
            </a:r>
          </a:p>
        </p:txBody>
      </p:sp>
      <p:sp>
        <p:nvSpPr>
          <p:cNvPr id="3" name="TextBox 2">
            <a:extLst>
              <a:ext uri="{FF2B5EF4-FFF2-40B4-BE49-F238E27FC236}">
                <a16:creationId xmlns:a16="http://schemas.microsoft.com/office/drawing/2014/main" id="{379BB42E-12C2-5D13-5F3B-CB8EE257724A}"/>
              </a:ext>
            </a:extLst>
          </p:cNvPr>
          <p:cNvSpPr txBox="1"/>
          <p:nvPr/>
        </p:nvSpPr>
        <p:spPr>
          <a:xfrm>
            <a:off x="1016000" y="635000"/>
            <a:ext cx="10160000" cy="1046440"/>
          </a:xfrm>
          <a:prstGeom prst="rect">
            <a:avLst/>
          </a:prstGeom>
          <a:noFill/>
        </p:spPr>
        <p:txBody>
          <a:bodyPr vert="horz" rtlCol="0">
            <a:spAutoFit/>
          </a:bodyPr>
          <a:lstStyle/>
          <a:p>
            <a:pPr algn="ctr"/>
            <a:r>
              <a:rPr lang="en-US" sz="3100"/>
              <a:t>'" And when the devil had ended every temptation, he departed from him until an opportune time.</a:t>
            </a:r>
          </a:p>
        </p:txBody>
      </p:sp>
    </p:spTree>
    <p:extLst>
      <p:ext uri="{BB962C8B-B14F-4D97-AF65-F5344CB8AC3E}">
        <p14:creationId xmlns:p14="http://schemas.microsoft.com/office/powerpoint/2010/main" val="3193197804"/>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C554452-03AF-21C0-60CC-01A823EA6B73}"/>
              </a:ext>
            </a:extLst>
          </p:cNvPr>
          <p:cNvSpPr txBox="1"/>
          <p:nvPr/>
        </p:nvSpPr>
        <p:spPr>
          <a:xfrm>
            <a:off x="127000" y="127000"/>
            <a:ext cx="7315200" cy="276999"/>
          </a:xfrm>
          <a:prstGeom prst="rect">
            <a:avLst/>
          </a:prstGeom>
          <a:noFill/>
        </p:spPr>
        <p:txBody>
          <a:bodyPr vert="horz" lIns="0" tIns="0" rIns="0" bIns="0" rtlCol="0">
            <a:spAutoFit/>
          </a:bodyPr>
          <a:lstStyle/>
          <a:p>
            <a:r>
              <a:rPr lang="en-US"/>
              <a:t>SATAN TEMPS, NOT YHVH</a:t>
            </a:r>
          </a:p>
        </p:txBody>
      </p:sp>
      <p:sp>
        <p:nvSpPr>
          <p:cNvPr id="3" name="TextBox 2">
            <a:extLst>
              <a:ext uri="{FF2B5EF4-FFF2-40B4-BE49-F238E27FC236}">
                <a16:creationId xmlns:a16="http://schemas.microsoft.com/office/drawing/2014/main" id="{E1F3F975-1270-C58D-0B10-C5498E7DD5CA}"/>
              </a:ext>
            </a:extLst>
          </p:cNvPr>
          <p:cNvSpPr txBox="1"/>
          <p:nvPr/>
        </p:nvSpPr>
        <p:spPr>
          <a:xfrm>
            <a:off x="0" y="762000"/>
            <a:ext cx="12192000" cy="646331"/>
          </a:xfrm>
          <a:prstGeom prst="rect">
            <a:avLst/>
          </a:prstGeom>
          <a:noFill/>
        </p:spPr>
        <p:txBody>
          <a:bodyPr vert="horz" rtlCol="0">
            <a:spAutoFit/>
          </a:bodyPr>
          <a:lstStyle/>
          <a:p>
            <a:pPr algn="ctr"/>
            <a:r>
              <a:rPr lang="en-US" sz="3600"/>
              <a:t>Revelation 2:10</a:t>
            </a:r>
          </a:p>
        </p:txBody>
      </p:sp>
      <p:sp>
        <p:nvSpPr>
          <p:cNvPr id="4" name="TextBox 3">
            <a:extLst>
              <a:ext uri="{FF2B5EF4-FFF2-40B4-BE49-F238E27FC236}">
                <a16:creationId xmlns:a16="http://schemas.microsoft.com/office/drawing/2014/main" id="{C56ECA0D-B651-B40B-0FE2-AA7B4D456353}"/>
              </a:ext>
            </a:extLst>
          </p:cNvPr>
          <p:cNvSpPr txBox="1"/>
          <p:nvPr/>
        </p:nvSpPr>
        <p:spPr>
          <a:xfrm>
            <a:off x="0" y="1270000"/>
            <a:ext cx="12192000" cy="400110"/>
          </a:xfrm>
          <a:prstGeom prst="rect">
            <a:avLst/>
          </a:prstGeom>
          <a:noFill/>
        </p:spPr>
        <p:txBody>
          <a:bodyPr vert="horz" rtlCol="0">
            <a:spAutoFit/>
          </a:bodyPr>
          <a:lstStyle/>
          <a:p>
            <a:pPr algn="ctr"/>
            <a:r>
              <a:rPr lang="en-US" sz="2000"/>
              <a:t>(ESV, English Standard Version)</a:t>
            </a:r>
          </a:p>
        </p:txBody>
      </p:sp>
      <p:sp>
        <p:nvSpPr>
          <p:cNvPr id="5" name="TextBox 4">
            <a:extLst>
              <a:ext uri="{FF2B5EF4-FFF2-40B4-BE49-F238E27FC236}">
                <a16:creationId xmlns:a16="http://schemas.microsoft.com/office/drawing/2014/main" id="{7B9D31F4-C28A-BAC0-FA3B-BF6F39464398}"/>
              </a:ext>
            </a:extLst>
          </p:cNvPr>
          <p:cNvSpPr txBox="1"/>
          <p:nvPr/>
        </p:nvSpPr>
        <p:spPr>
          <a:xfrm>
            <a:off x="1016000" y="1905000"/>
            <a:ext cx="10160000" cy="2000548"/>
          </a:xfrm>
          <a:prstGeom prst="rect">
            <a:avLst/>
          </a:prstGeom>
          <a:noFill/>
        </p:spPr>
        <p:txBody>
          <a:bodyPr vert="horz" rtlCol="0">
            <a:spAutoFit/>
          </a:bodyPr>
          <a:lstStyle/>
          <a:p>
            <a:pPr algn="ctr"/>
            <a:r>
              <a:rPr lang="en-US" sz="3100"/>
              <a:t>Do not fear what you are about to suffer. Behold, the devil is about to throw some of you into prison, </a:t>
            </a:r>
            <a:r>
              <a:rPr lang="en-US" sz="3100" b="1">
                <a:solidFill>
                  <a:srgbClr val="FF0000"/>
                </a:solidFill>
              </a:rPr>
              <a:t>that you may be tested,</a:t>
            </a:r>
            <a:r>
              <a:rPr lang="en-US" sz="3100"/>
              <a:t> and for ten days you will have tribulation. Be faithful unto death, and I will give you the crown of life.</a:t>
            </a:r>
          </a:p>
        </p:txBody>
      </p:sp>
    </p:spTree>
    <p:extLst>
      <p:ext uri="{BB962C8B-B14F-4D97-AF65-F5344CB8AC3E}">
        <p14:creationId xmlns:p14="http://schemas.microsoft.com/office/powerpoint/2010/main" val="299066536"/>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6934F0B-4C22-7F06-BDAE-CC1C05FFBB13}"/>
              </a:ext>
            </a:extLst>
          </p:cNvPr>
          <p:cNvSpPr txBox="1"/>
          <p:nvPr/>
        </p:nvSpPr>
        <p:spPr>
          <a:xfrm>
            <a:off x="127000" y="127000"/>
            <a:ext cx="7315200" cy="276999"/>
          </a:xfrm>
          <a:prstGeom prst="rect">
            <a:avLst/>
          </a:prstGeom>
          <a:noFill/>
        </p:spPr>
        <p:txBody>
          <a:bodyPr vert="horz" lIns="0" tIns="0" rIns="0" bIns="0" rtlCol="0">
            <a:spAutoFit/>
          </a:bodyPr>
          <a:lstStyle/>
          <a:p>
            <a:r>
              <a:rPr lang="en-US"/>
              <a:t>SATAN TEMPS, NOT YHVH</a:t>
            </a:r>
          </a:p>
        </p:txBody>
      </p:sp>
      <p:sp>
        <p:nvSpPr>
          <p:cNvPr id="3" name="TextBox 2">
            <a:extLst>
              <a:ext uri="{FF2B5EF4-FFF2-40B4-BE49-F238E27FC236}">
                <a16:creationId xmlns:a16="http://schemas.microsoft.com/office/drawing/2014/main" id="{EE068553-3246-A8AA-6164-3EEDF1100C07}"/>
              </a:ext>
            </a:extLst>
          </p:cNvPr>
          <p:cNvSpPr txBox="1"/>
          <p:nvPr/>
        </p:nvSpPr>
        <p:spPr>
          <a:xfrm>
            <a:off x="0" y="762000"/>
            <a:ext cx="12192000" cy="646331"/>
          </a:xfrm>
          <a:prstGeom prst="rect">
            <a:avLst/>
          </a:prstGeom>
          <a:noFill/>
        </p:spPr>
        <p:txBody>
          <a:bodyPr vert="horz" rtlCol="0">
            <a:spAutoFit/>
          </a:bodyPr>
          <a:lstStyle/>
          <a:p>
            <a:pPr algn="ctr"/>
            <a:r>
              <a:rPr lang="en-US" sz="3600"/>
              <a:t>Acts 10:38</a:t>
            </a:r>
          </a:p>
        </p:txBody>
      </p:sp>
      <p:sp>
        <p:nvSpPr>
          <p:cNvPr id="4" name="TextBox 3">
            <a:extLst>
              <a:ext uri="{FF2B5EF4-FFF2-40B4-BE49-F238E27FC236}">
                <a16:creationId xmlns:a16="http://schemas.microsoft.com/office/drawing/2014/main" id="{DCD12999-F43F-F70B-D54B-80574C9E50CD}"/>
              </a:ext>
            </a:extLst>
          </p:cNvPr>
          <p:cNvSpPr txBox="1"/>
          <p:nvPr/>
        </p:nvSpPr>
        <p:spPr>
          <a:xfrm>
            <a:off x="0" y="1270000"/>
            <a:ext cx="12192000" cy="400110"/>
          </a:xfrm>
          <a:prstGeom prst="rect">
            <a:avLst/>
          </a:prstGeom>
          <a:noFill/>
        </p:spPr>
        <p:txBody>
          <a:bodyPr vert="horz" rtlCol="0">
            <a:spAutoFit/>
          </a:bodyPr>
          <a:lstStyle/>
          <a:p>
            <a:pPr algn="ctr"/>
            <a:r>
              <a:rPr lang="en-US" sz="2000"/>
              <a:t>(ESV, English Standard Version)</a:t>
            </a:r>
          </a:p>
        </p:txBody>
      </p:sp>
      <p:sp>
        <p:nvSpPr>
          <p:cNvPr id="5" name="TextBox 4">
            <a:extLst>
              <a:ext uri="{FF2B5EF4-FFF2-40B4-BE49-F238E27FC236}">
                <a16:creationId xmlns:a16="http://schemas.microsoft.com/office/drawing/2014/main" id="{8FAE88B9-6D12-EA68-1DC8-0D6D51572100}"/>
              </a:ext>
            </a:extLst>
          </p:cNvPr>
          <p:cNvSpPr txBox="1"/>
          <p:nvPr/>
        </p:nvSpPr>
        <p:spPr>
          <a:xfrm>
            <a:off x="1016000" y="1905000"/>
            <a:ext cx="10160000" cy="1523494"/>
          </a:xfrm>
          <a:prstGeom prst="rect">
            <a:avLst/>
          </a:prstGeom>
          <a:noFill/>
        </p:spPr>
        <p:txBody>
          <a:bodyPr vert="horz" rtlCol="0">
            <a:spAutoFit/>
          </a:bodyPr>
          <a:lstStyle/>
          <a:p>
            <a:pPr algn="ctr"/>
            <a:r>
              <a:rPr lang="en-US" sz="3100"/>
              <a:t>How God anointed Jesus of Nazareth with the Holy Spirit and with power. He went about doing good and healing all who were </a:t>
            </a:r>
            <a:r>
              <a:rPr lang="en-US" sz="3100" b="1">
                <a:solidFill>
                  <a:srgbClr val="FF0000"/>
                </a:solidFill>
              </a:rPr>
              <a:t>oppressed by the devil,</a:t>
            </a:r>
            <a:r>
              <a:rPr lang="en-US" sz="3100"/>
              <a:t> for God was with him.</a:t>
            </a:r>
          </a:p>
        </p:txBody>
      </p:sp>
    </p:spTree>
    <p:extLst>
      <p:ext uri="{BB962C8B-B14F-4D97-AF65-F5344CB8AC3E}">
        <p14:creationId xmlns:p14="http://schemas.microsoft.com/office/powerpoint/2010/main" val="30590070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A433CBD-E773-2C3C-D91A-9454934EB4C7}"/>
              </a:ext>
            </a:extLst>
          </p:cNvPr>
          <p:cNvSpPr txBox="1"/>
          <p:nvPr/>
        </p:nvSpPr>
        <p:spPr>
          <a:xfrm>
            <a:off x="127000" y="127000"/>
            <a:ext cx="7315200" cy="276999"/>
          </a:xfrm>
          <a:prstGeom prst="rect">
            <a:avLst/>
          </a:prstGeom>
          <a:noFill/>
        </p:spPr>
        <p:txBody>
          <a:bodyPr vert="horz" lIns="0" tIns="0" rIns="0" bIns="0" rtlCol="0">
            <a:spAutoFit/>
          </a:bodyPr>
          <a:lstStyle/>
          <a:p>
            <a:r>
              <a:rPr lang="en-US"/>
              <a:t>Satan</a:t>
            </a:r>
          </a:p>
        </p:txBody>
      </p:sp>
      <p:sp>
        <p:nvSpPr>
          <p:cNvPr id="3" name="TextBox 2">
            <a:extLst>
              <a:ext uri="{FF2B5EF4-FFF2-40B4-BE49-F238E27FC236}">
                <a16:creationId xmlns:a16="http://schemas.microsoft.com/office/drawing/2014/main" id="{2177D620-2B4D-BAE7-C929-4E0DD60106D6}"/>
              </a:ext>
            </a:extLst>
          </p:cNvPr>
          <p:cNvSpPr txBox="1"/>
          <p:nvPr/>
        </p:nvSpPr>
        <p:spPr>
          <a:xfrm>
            <a:off x="0" y="762000"/>
            <a:ext cx="12192000" cy="646331"/>
          </a:xfrm>
          <a:prstGeom prst="rect">
            <a:avLst/>
          </a:prstGeom>
          <a:noFill/>
        </p:spPr>
        <p:txBody>
          <a:bodyPr vert="horz" rtlCol="0">
            <a:spAutoFit/>
          </a:bodyPr>
          <a:lstStyle/>
          <a:p>
            <a:pPr algn="ctr"/>
            <a:r>
              <a:rPr lang="en-US" sz="3600"/>
              <a:t>First Corinthians 7:5</a:t>
            </a:r>
          </a:p>
        </p:txBody>
      </p:sp>
      <p:sp>
        <p:nvSpPr>
          <p:cNvPr id="4" name="TextBox 3">
            <a:extLst>
              <a:ext uri="{FF2B5EF4-FFF2-40B4-BE49-F238E27FC236}">
                <a16:creationId xmlns:a16="http://schemas.microsoft.com/office/drawing/2014/main" id="{23D7BD97-5D7B-BEF5-98E3-85B0F610AC80}"/>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735C4B56-E0E3-E11D-285F-C9293CD04A1C}"/>
              </a:ext>
            </a:extLst>
          </p:cNvPr>
          <p:cNvSpPr txBox="1"/>
          <p:nvPr/>
        </p:nvSpPr>
        <p:spPr>
          <a:xfrm>
            <a:off x="1016000" y="1905000"/>
            <a:ext cx="10160000" cy="2000548"/>
          </a:xfrm>
          <a:prstGeom prst="rect">
            <a:avLst/>
          </a:prstGeom>
          <a:noFill/>
        </p:spPr>
        <p:txBody>
          <a:bodyPr vert="horz" rtlCol="0">
            <a:spAutoFit/>
          </a:bodyPr>
          <a:lstStyle/>
          <a:p>
            <a:pPr algn="ctr"/>
            <a:r>
              <a:rPr lang="en-US" sz="3100"/>
              <a:t>Stop depriving one another, except by agreement for a time, so that you may devote yourselves to prayer, and come together again </a:t>
            </a:r>
            <a:r>
              <a:rPr lang="en-US" sz="3100" b="1">
                <a:solidFill>
                  <a:srgbClr val="FF0000"/>
                </a:solidFill>
              </a:rPr>
              <a:t>so that Satan will not tempt you</a:t>
            </a:r>
            <a:r>
              <a:rPr lang="en-US" sz="3100"/>
              <a:t> because of your lack of self-control.</a:t>
            </a:r>
          </a:p>
        </p:txBody>
      </p:sp>
    </p:spTree>
    <p:extLst>
      <p:ext uri="{BB962C8B-B14F-4D97-AF65-F5344CB8AC3E}">
        <p14:creationId xmlns:p14="http://schemas.microsoft.com/office/powerpoint/2010/main" val="2718633702"/>
      </p:ext>
    </p:extLst>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2B779C-556D-15EF-FE05-A4964A348C2D}"/>
              </a:ext>
            </a:extLst>
          </p:cNvPr>
          <p:cNvSpPr>
            <a:spLocks noGrp="1"/>
          </p:cNvSpPr>
          <p:nvPr>
            <p:ph type="ctrTitle"/>
          </p:nvPr>
        </p:nvSpPr>
        <p:spPr>
          <a:xfrm>
            <a:off x="518160" y="762000"/>
            <a:ext cx="11155680" cy="3429000"/>
          </a:xfrm>
        </p:spPr>
        <p:txBody>
          <a:bodyPr>
            <a:normAutofit/>
          </a:bodyPr>
          <a:lstStyle/>
          <a:p>
            <a:pPr algn="ctr"/>
            <a:r>
              <a:rPr lang="en-US" sz="4800">
                <a:solidFill>
                  <a:srgbClr val="000000"/>
                </a:solidFill>
              </a:rPr>
              <a:t>Satan was not given the same punishment as the other watcher angels</a:t>
            </a:r>
          </a:p>
        </p:txBody>
      </p:sp>
      <p:sp>
        <p:nvSpPr>
          <p:cNvPr id="3" name="Subtitle 2">
            <a:extLst>
              <a:ext uri="{FF2B5EF4-FFF2-40B4-BE49-F238E27FC236}">
                <a16:creationId xmlns:a16="http://schemas.microsoft.com/office/drawing/2014/main" id="{4A3A5185-E1F9-DB0C-15B1-C3C0A5AEDDA4}"/>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989134680"/>
      </p:ext>
    </p:extLst>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73D088C-B679-9F2C-C20D-076BAA68A373}"/>
              </a:ext>
            </a:extLst>
          </p:cNvPr>
          <p:cNvSpPr txBox="1"/>
          <p:nvPr/>
        </p:nvSpPr>
        <p:spPr>
          <a:xfrm>
            <a:off x="127000" y="127000"/>
            <a:ext cx="7315200" cy="553998"/>
          </a:xfrm>
          <a:prstGeom prst="rect">
            <a:avLst/>
          </a:prstGeom>
          <a:noFill/>
        </p:spPr>
        <p:txBody>
          <a:bodyPr vert="horz" lIns="0" tIns="0" rIns="0" bIns="0" rtlCol="0">
            <a:spAutoFit/>
          </a:bodyPr>
          <a:lstStyle/>
          <a:p>
            <a:r>
              <a:rPr lang="en-US"/>
              <a:t>SATAN WAS NOT GIVEN THE SAME PUNISHMENT AS THE OTHER WATCHER ANGELS</a:t>
            </a:r>
          </a:p>
        </p:txBody>
      </p:sp>
      <p:sp>
        <p:nvSpPr>
          <p:cNvPr id="3" name="TextBox 2">
            <a:extLst>
              <a:ext uri="{FF2B5EF4-FFF2-40B4-BE49-F238E27FC236}">
                <a16:creationId xmlns:a16="http://schemas.microsoft.com/office/drawing/2014/main" id="{8E542C10-A524-DDA5-2E82-E87C31805581}"/>
              </a:ext>
            </a:extLst>
          </p:cNvPr>
          <p:cNvSpPr txBox="1"/>
          <p:nvPr/>
        </p:nvSpPr>
        <p:spPr>
          <a:xfrm>
            <a:off x="0" y="762000"/>
            <a:ext cx="12192000" cy="646331"/>
          </a:xfrm>
          <a:prstGeom prst="rect">
            <a:avLst/>
          </a:prstGeom>
          <a:noFill/>
        </p:spPr>
        <p:txBody>
          <a:bodyPr vert="horz" rtlCol="0">
            <a:spAutoFit/>
          </a:bodyPr>
          <a:lstStyle/>
          <a:p>
            <a:pPr algn="ctr"/>
            <a:r>
              <a:rPr lang="en-US" sz="3600"/>
              <a:t>Jude 1:6-9</a:t>
            </a:r>
          </a:p>
        </p:txBody>
      </p:sp>
      <p:sp>
        <p:nvSpPr>
          <p:cNvPr id="4" name="TextBox 3">
            <a:extLst>
              <a:ext uri="{FF2B5EF4-FFF2-40B4-BE49-F238E27FC236}">
                <a16:creationId xmlns:a16="http://schemas.microsoft.com/office/drawing/2014/main" id="{47D47052-E490-316D-AA12-AECA00B9E295}"/>
              </a:ext>
            </a:extLst>
          </p:cNvPr>
          <p:cNvSpPr txBox="1"/>
          <p:nvPr/>
        </p:nvSpPr>
        <p:spPr>
          <a:xfrm>
            <a:off x="0" y="1270000"/>
            <a:ext cx="12192000" cy="400110"/>
          </a:xfrm>
          <a:prstGeom prst="rect">
            <a:avLst/>
          </a:prstGeom>
          <a:noFill/>
        </p:spPr>
        <p:txBody>
          <a:bodyPr vert="horz" rtlCol="0">
            <a:spAutoFit/>
          </a:bodyPr>
          <a:lstStyle/>
          <a:p>
            <a:pPr algn="ctr"/>
            <a:r>
              <a:rPr lang="en-US" sz="2000"/>
              <a:t>(ESV, English Standard Version)</a:t>
            </a:r>
          </a:p>
        </p:txBody>
      </p:sp>
      <p:sp>
        <p:nvSpPr>
          <p:cNvPr id="5" name="TextBox 4">
            <a:extLst>
              <a:ext uri="{FF2B5EF4-FFF2-40B4-BE49-F238E27FC236}">
                <a16:creationId xmlns:a16="http://schemas.microsoft.com/office/drawing/2014/main" id="{F44A965E-043B-C213-63C3-E7946FE0DE9D}"/>
              </a:ext>
            </a:extLst>
          </p:cNvPr>
          <p:cNvSpPr txBox="1"/>
          <p:nvPr/>
        </p:nvSpPr>
        <p:spPr>
          <a:xfrm>
            <a:off x="1016000" y="1905000"/>
            <a:ext cx="10160000" cy="3908762"/>
          </a:xfrm>
          <a:prstGeom prst="rect">
            <a:avLst/>
          </a:prstGeom>
          <a:noFill/>
        </p:spPr>
        <p:txBody>
          <a:bodyPr vert="horz" rtlCol="0">
            <a:spAutoFit/>
          </a:bodyPr>
          <a:lstStyle/>
          <a:p>
            <a:pPr algn="ctr"/>
            <a:r>
              <a:rPr lang="en-US" sz="3100"/>
              <a:t>And </a:t>
            </a:r>
            <a:r>
              <a:rPr lang="en-US" sz="3100" b="1">
                <a:solidFill>
                  <a:srgbClr val="FF0000"/>
                </a:solidFill>
              </a:rPr>
              <a:t>the angels who did not stay within their own position of authority,</a:t>
            </a:r>
            <a:r>
              <a:rPr lang="en-US" sz="3100"/>
              <a:t> but left their proper dwelling, </a:t>
            </a:r>
            <a:r>
              <a:rPr lang="en-US" sz="3100" b="1">
                <a:solidFill>
                  <a:srgbClr val="FF0000"/>
                </a:solidFill>
              </a:rPr>
              <a:t>he has kept in eternal chains under gloomy darkness until the judgment of the great day</a:t>
            </a:r>
            <a:r>
              <a:rPr lang="en-US" sz="3100"/>
              <a:t>- just as Sodom and Gomorrah and the surrounding cities, which likewise indulged in sexual immorality and pursued unnatural desire, serve as an example by undergoing a punishment of eternal fire. (Continued...)</a:t>
            </a:r>
          </a:p>
        </p:txBody>
      </p:sp>
    </p:spTree>
    <p:extLst>
      <p:ext uri="{BB962C8B-B14F-4D97-AF65-F5344CB8AC3E}">
        <p14:creationId xmlns:p14="http://schemas.microsoft.com/office/powerpoint/2010/main" val="3017032341"/>
      </p:ext>
    </p:extLst>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52845F1-1E66-8D49-7EC2-36BC56E017B0}"/>
              </a:ext>
            </a:extLst>
          </p:cNvPr>
          <p:cNvSpPr txBox="1"/>
          <p:nvPr/>
        </p:nvSpPr>
        <p:spPr>
          <a:xfrm>
            <a:off x="127000" y="127000"/>
            <a:ext cx="7315200" cy="553998"/>
          </a:xfrm>
          <a:prstGeom prst="rect">
            <a:avLst/>
          </a:prstGeom>
          <a:noFill/>
        </p:spPr>
        <p:txBody>
          <a:bodyPr vert="horz" lIns="0" tIns="0" rIns="0" bIns="0" rtlCol="0">
            <a:spAutoFit/>
          </a:bodyPr>
          <a:lstStyle/>
          <a:p>
            <a:r>
              <a:rPr lang="en-US"/>
              <a:t>SATAN WAS NOT GIVEN THE SAME PUNISHMENT AS THE OTHER WATCHER ANGELS</a:t>
            </a:r>
          </a:p>
        </p:txBody>
      </p:sp>
      <p:sp>
        <p:nvSpPr>
          <p:cNvPr id="3" name="TextBox 2">
            <a:extLst>
              <a:ext uri="{FF2B5EF4-FFF2-40B4-BE49-F238E27FC236}">
                <a16:creationId xmlns:a16="http://schemas.microsoft.com/office/drawing/2014/main" id="{08082E8C-ADBC-A20B-1A2A-EB96737B2800}"/>
              </a:ext>
            </a:extLst>
          </p:cNvPr>
          <p:cNvSpPr txBox="1"/>
          <p:nvPr/>
        </p:nvSpPr>
        <p:spPr>
          <a:xfrm>
            <a:off x="1016000" y="635000"/>
            <a:ext cx="10160000" cy="2954655"/>
          </a:xfrm>
          <a:prstGeom prst="rect">
            <a:avLst/>
          </a:prstGeom>
          <a:noFill/>
        </p:spPr>
        <p:txBody>
          <a:bodyPr vert="horz" rtlCol="0">
            <a:spAutoFit/>
          </a:bodyPr>
          <a:lstStyle/>
          <a:p>
            <a:pPr algn="ctr"/>
            <a:r>
              <a:rPr lang="en-US" sz="3100"/>
              <a:t>Yet in like manner these people also, relying on their dreams, defile the flesh, reject authority, and blaspheme the glorious ones. But when the archangel Michael, contending with the devil, was disputing about the body of Moses, he did not presume to pronounce a blasphemous judgment, but said, "The Lord rebuke you."</a:t>
            </a:r>
          </a:p>
        </p:txBody>
      </p:sp>
    </p:spTree>
    <p:extLst>
      <p:ext uri="{BB962C8B-B14F-4D97-AF65-F5344CB8AC3E}">
        <p14:creationId xmlns:p14="http://schemas.microsoft.com/office/powerpoint/2010/main" val="2616188362"/>
      </p:ext>
    </p:extLst>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17DC89-D4DF-01D1-7427-80A01D89C5CC}"/>
              </a:ext>
            </a:extLst>
          </p:cNvPr>
          <p:cNvSpPr>
            <a:spLocks noGrp="1"/>
          </p:cNvSpPr>
          <p:nvPr>
            <p:ph type="ctrTitle"/>
          </p:nvPr>
        </p:nvSpPr>
        <p:spPr>
          <a:xfrm>
            <a:off x="518160" y="762000"/>
            <a:ext cx="11155680" cy="3429000"/>
          </a:xfrm>
        </p:spPr>
        <p:txBody>
          <a:bodyPr>
            <a:normAutofit/>
          </a:bodyPr>
          <a:lstStyle/>
          <a:p>
            <a:pPr algn="ctr"/>
            <a:r>
              <a:rPr lang="en-US" sz="4800">
                <a:solidFill>
                  <a:srgbClr val="000000"/>
                </a:solidFill>
              </a:rPr>
              <a:t>Why does YHVH let Satan temp mankind?</a:t>
            </a:r>
          </a:p>
        </p:txBody>
      </p:sp>
      <p:sp>
        <p:nvSpPr>
          <p:cNvPr id="3" name="Subtitle 2">
            <a:extLst>
              <a:ext uri="{FF2B5EF4-FFF2-40B4-BE49-F238E27FC236}">
                <a16:creationId xmlns:a16="http://schemas.microsoft.com/office/drawing/2014/main" id="{544BD7B0-0C0F-CCED-5C3A-3DD4771E21CD}"/>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82500287"/>
      </p:ext>
    </p:extLst>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A666BFF-9607-265E-3CA2-1FF37BCBE398}"/>
              </a:ext>
            </a:extLst>
          </p:cNvPr>
          <p:cNvSpPr txBox="1"/>
          <p:nvPr/>
        </p:nvSpPr>
        <p:spPr>
          <a:xfrm>
            <a:off x="127000" y="127000"/>
            <a:ext cx="7315200" cy="276999"/>
          </a:xfrm>
          <a:prstGeom prst="rect">
            <a:avLst/>
          </a:prstGeom>
          <a:noFill/>
        </p:spPr>
        <p:txBody>
          <a:bodyPr vert="horz" lIns="0" tIns="0" rIns="0" bIns="0" rtlCol="0">
            <a:spAutoFit/>
          </a:bodyPr>
          <a:lstStyle/>
          <a:p>
            <a:r>
              <a:rPr lang="en-US"/>
              <a:t>WHY DOES YHVH LET SATAN TEMP MANKIND?</a:t>
            </a:r>
          </a:p>
        </p:txBody>
      </p:sp>
      <p:sp>
        <p:nvSpPr>
          <p:cNvPr id="3" name="TextBox 2">
            <a:extLst>
              <a:ext uri="{FF2B5EF4-FFF2-40B4-BE49-F238E27FC236}">
                <a16:creationId xmlns:a16="http://schemas.microsoft.com/office/drawing/2014/main" id="{05A0C383-1EB3-65D3-B15B-BBE8DC7BC7AB}"/>
              </a:ext>
            </a:extLst>
          </p:cNvPr>
          <p:cNvSpPr txBox="1"/>
          <p:nvPr/>
        </p:nvSpPr>
        <p:spPr>
          <a:xfrm>
            <a:off x="0" y="762000"/>
            <a:ext cx="12192000" cy="646331"/>
          </a:xfrm>
          <a:prstGeom prst="rect">
            <a:avLst/>
          </a:prstGeom>
          <a:noFill/>
        </p:spPr>
        <p:txBody>
          <a:bodyPr vert="horz" rtlCol="0">
            <a:spAutoFit/>
          </a:bodyPr>
          <a:lstStyle/>
          <a:p>
            <a:pPr algn="ctr"/>
            <a:r>
              <a:rPr lang="en-US" sz="3600"/>
              <a:t>Apocalypse of Abraham 23:10-13</a:t>
            </a:r>
          </a:p>
        </p:txBody>
      </p:sp>
      <p:sp>
        <p:nvSpPr>
          <p:cNvPr id="4" name="TextBox 3">
            <a:extLst>
              <a:ext uri="{FF2B5EF4-FFF2-40B4-BE49-F238E27FC236}">
                <a16:creationId xmlns:a16="http://schemas.microsoft.com/office/drawing/2014/main" id="{03C92268-DF4F-2C5A-CCBD-9D9B347BF4DD}"/>
              </a:ext>
            </a:extLst>
          </p:cNvPr>
          <p:cNvSpPr txBox="1"/>
          <p:nvPr/>
        </p:nvSpPr>
        <p:spPr>
          <a:xfrm>
            <a:off x="0" y="1270000"/>
            <a:ext cx="12192000" cy="400110"/>
          </a:xfrm>
          <a:prstGeom prst="rect">
            <a:avLst/>
          </a:prstGeom>
          <a:noFill/>
        </p:spPr>
        <p:txBody>
          <a:bodyPr vert="horz" rtlCol="0">
            <a:spAutoFit/>
          </a:bodyPr>
          <a:lstStyle/>
          <a:p>
            <a:pPr algn="ctr"/>
            <a:r>
              <a:rPr lang="en-US" sz="2000"/>
              <a:t>(AKT, Alexander Kulik Translation)</a:t>
            </a:r>
          </a:p>
        </p:txBody>
      </p:sp>
      <p:sp>
        <p:nvSpPr>
          <p:cNvPr id="5" name="TextBox 4">
            <a:extLst>
              <a:ext uri="{FF2B5EF4-FFF2-40B4-BE49-F238E27FC236}">
                <a16:creationId xmlns:a16="http://schemas.microsoft.com/office/drawing/2014/main" id="{C4A0B3B0-57D1-B8FB-7C5E-9BE9F2A700E8}"/>
              </a:ext>
            </a:extLst>
          </p:cNvPr>
          <p:cNvSpPr txBox="1"/>
          <p:nvPr/>
        </p:nvSpPr>
        <p:spPr>
          <a:xfrm>
            <a:off x="1016000" y="1905000"/>
            <a:ext cx="10160000" cy="3431709"/>
          </a:xfrm>
          <a:prstGeom prst="rect">
            <a:avLst/>
          </a:prstGeom>
          <a:noFill/>
        </p:spPr>
        <p:txBody>
          <a:bodyPr vert="horz" rtlCol="0">
            <a:spAutoFit/>
          </a:bodyPr>
          <a:lstStyle/>
          <a:p>
            <a:pPr algn="ctr"/>
            <a:r>
              <a:rPr lang="en-US" sz="3100"/>
              <a:t>And he said, "This is the reason of men, this is Adam, and this is their desire on earth, this is Eve. And he who is between them is the Impiety of their pursuits for destruction, Azazel himself." And I said, "Eternal Mighty One! Why then did you adjudge to this one such power to destroy humankind by his works on earth?" And he said to me, "Hear, Abraham! (Continued...)</a:t>
            </a:r>
          </a:p>
        </p:txBody>
      </p:sp>
    </p:spTree>
    <p:extLst>
      <p:ext uri="{BB962C8B-B14F-4D97-AF65-F5344CB8AC3E}">
        <p14:creationId xmlns:p14="http://schemas.microsoft.com/office/powerpoint/2010/main" val="3044014668"/>
      </p:ext>
    </p:extLst>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E257B03-E033-D43E-D796-36E676EC257E}"/>
              </a:ext>
            </a:extLst>
          </p:cNvPr>
          <p:cNvSpPr txBox="1"/>
          <p:nvPr/>
        </p:nvSpPr>
        <p:spPr>
          <a:xfrm>
            <a:off x="127000" y="127000"/>
            <a:ext cx="7315200" cy="276999"/>
          </a:xfrm>
          <a:prstGeom prst="rect">
            <a:avLst/>
          </a:prstGeom>
          <a:noFill/>
        </p:spPr>
        <p:txBody>
          <a:bodyPr vert="horz" lIns="0" tIns="0" rIns="0" bIns="0" rtlCol="0">
            <a:spAutoFit/>
          </a:bodyPr>
          <a:lstStyle/>
          <a:p>
            <a:r>
              <a:rPr lang="en-US"/>
              <a:t>WHY DOES YHVH LET SATAN TEMP MANKIND?</a:t>
            </a:r>
          </a:p>
        </p:txBody>
      </p:sp>
      <p:sp>
        <p:nvSpPr>
          <p:cNvPr id="3" name="TextBox 2">
            <a:extLst>
              <a:ext uri="{FF2B5EF4-FFF2-40B4-BE49-F238E27FC236}">
                <a16:creationId xmlns:a16="http://schemas.microsoft.com/office/drawing/2014/main" id="{F45D7F54-74A4-78B5-68A9-7F2C4F62A487}"/>
              </a:ext>
            </a:extLst>
          </p:cNvPr>
          <p:cNvSpPr txBox="1"/>
          <p:nvPr/>
        </p:nvSpPr>
        <p:spPr>
          <a:xfrm>
            <a:off x="1016000" y="635000"/>
            <a:ext cx="10160000" cy="1523494"/>
          </a:xfrm>
          <a:prstGeom prst="rect">
            <a:avLst/>
          </a:prstGeom>
          <a:noFill/>
        </p:spPr>
        <p:txBody>
          <a:bodyPr vert="horz" rtlCol="0">
            <a:spAutoFit/>
          </a:bodyPr>
          <a:lstStyle/>
          <a:p>
            <a:pPr algn="ctr"/>
            <a:r>
              <a:rPr lang="en-US" sz="3100" b="1">
                <a:solidFill>
                  <a:srgbClr val="FF0000"/>
                </a:solidFill>
              </a:rPr>
              <a:t>Those who desire evil and whom I have hated as they are doing these works, over them I gave him power, and he is to be loved by them.</a:t>
            </a:r>
            <a:r>
              <a:rPr lang="en-US" sz="3100"/>
              <a:t>"</a:t>
            </a:r>
          </a:p>
        </p:txBody>
      </p:sp>
    </p:spTree>
    <p:extLst>
      <p:ext uri="{BB962C8B-B14F-4D97-AF65-F5344CB8AC3E}">
        <p14:creationId xmlns:p14="http://schemas.microsoft.com/office/powerpoint/2010/main" val="691666647"/>
      </p:ext>
    </p:extLst>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52A9575-A433-B897-A65B-93D720D27240}"/>
              </a:ext>
            </a:extLst>
          </p:cNvPr>
          <p:cNvSpPr txBox="1"/>
          <p:nvPr/>
        </p:nvSpPr>
        <p:spPr>
          <a:xfrm>
            <a:off x="127000" y="127000"/>
            <a:ext cx="7315200" cy="276999"/>
          </a:xfrm>
          <a:prstGeom prst="rect">
            <a:avLst/>
          </a:prstGeom>
          <a:noFill/>
        </p:spPr>
        <p:txBody>
          <a:bodyPr vert="horz" lIns="0" tIns="0" rIns="0" bIns="0" rtlCol="0">
            <a:spAutoFit/>
          </a:bodyPr>
          <a:lstStyle/>
          <a:p>
            <a:r>
              <a:rPr lang="en-US"/>
              <a:t>WHY DOES YHVH LET SATAN TEMP MANKIND?</a:t>
            </a:r>
          </a:p>
        </p:txBody>
      </p:sp>
      <p:sp>
        <p:nvSpPr>
          <p:cNvPr id="3" name="TextBox 2">
            <a:extLst>
              <a:ext uri="{FF2B5EF4-FFF2-40B4-BE49-F238E27FC236}">
                <a16:creationId xmlns:a16="http://schemas.microsoft.com/office/drawing/2014/main" id="{6A1F4AE2-0571-9D56-B442-F88FAF03A100}"/>
              </a:ext>
            </a:extLst>
          </p:cNvPr>
          <p:cNvSpPr txBox="1"/>
          <p:nvPr/>
        </p:nvSpPr>
        <p:spPr>
          <a:xfrm>
            <a:off x="0" y="762000"/>
            <a:ext cx="12192000" cy="646331"/>
          </a:xfrm>
          <a:prstGeom prst="rect">
            <a:avLst/>
          </a:prstGeom>
          <a:noFill/>
        </p:spPr>
        <p:txBody>
          <a:bodyPr vert="horz" rtlCol="0">
            <a:spAutoFit/>
          </a:bodyPr>
          <a:lstStyle/>
          <a:p>
            <a:pPr algn="ctr"/>
            <a:r>
              <a:rPr lang="en-US" sz="3600"/>
              <a:t>James 1:13-15</a:t>
            </a:r>
          </a:p>
        </p:txBody>
      </p:sp>
      <p:sp>
        <p:nvSpPr>
          <p:cNvPr id="4" name="TextBox 3">
            <a:extLst>
              <a:ext uri="{FF2B5EF4-FFF2-40B4-BE49-F238E27FC236}">
                <a16:creationId xmlns:a16="http://schemas.microsoft.com/office/drawing/2014/main" id="{41D9879E-E22D-2DDA-EAB9-C2899B8C1299}"/>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4DBBC780-FC3A-6F0F-4DE8-2DF536D0F0FC}"/>
              </a:ext>
            </a:extLst>
          </p:cNvPr>
          <p:cNvSpPr txBox="1"/>
          <p:nvPr/>
        </p:nvSpPr>
        <p:spPr>
          <a:xfrm>
            <a:off x="1016000" y="1905000"/>
            <a:ext cx="10160000" cy="2954655"/>
          </a:xfrm>
          <a:prstGeom prst="rect">
            <a:avLst/>
          </a:prstGeom>
          <a:noFill/>
        </p:spPr>
        <p:txBody>
          <a:bodyPr vert="horz" rtlCol="0">
            <a:spAutoFit/>
          </a:bodyPr>
          <a:lstStyle/>
          <a:p>
            <a:pPr algn="ctr"/>
            <a:r>
              <a:rPr lang="en-US" sz="3100"/>
              <a:t>Let no one say when he is tempted, "I am being tempted by God"; for God cannot be tempted by evil, </a:t>
            </a:r>
            <a:r>
              <a:rPr lang="en-US" sz="3100" b="1">
                <a:solidFill>
                  <a:srgbClr val="FF0000"/>
                </a:solidFill>
              </a:rPr>
              <a:t>and He Himself does not tempt anyone.</a:t>
            </a:r>
            <a:r>
              <a:rPr lang="en-US" sz="3100"/>
              <a:t> But each one is tempted when he is carried away and enticed by his own lust. Then when lust has conceived, it gives birth to sin; and when sin is accomplished, it brings forth death.</a:t>
            </a:r>
          </a:p>
        </p:txBody>
      </p:sp>
    </p:spTree>
    <p:extLst>
      <p:ext uri="{BB962C8B-B14F-4D97-AF65-F5344CB8AC3E}">
        <p14:creationId xmlns:p14="http://schemas.microsoft.com/office/powerpoint/2010/main" val="117194859"/>
      </p:ext>
    </p:extLst>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1E42B5-A041-096F-BC66-709DC0BF7796}"/>
              </a:ext>
            </a:extLst>
          </p:cNvPr>
          <p:cNvSpPr>
            <a:spLocks noGrp="1"/>
          </p:cNvSpPr>
          <p:nvPr>
            <p:ph type="ctrTitle"/>
          </p:nvPr>
        </p:nvSpPr>
        <p:spPr>
          <a:xfrm>
            <a:off x="518160" y="762000"/>
            <a:ext cx="11155680" cy="3429000"/>
          </a:xfrm>
        </p:spPr>
        <p:txBody>
          <a:bodyPr>
            <a:normAutofit/>
          </a:bodyPr>
          <a:lstStyle/>
          <a:p>
            <a:pPr algn="ctr"/>
            <a:r>
              <a:rPr lang="en-US" sz="4800">
                <a:solidFill>
                  <a:srgbClr val="000000"/>
                </a:solidFill>
              </a:rPr>
              <a:t>Satan's End</a:t>
            </a:r>
          </a:p>
        </p:txBody>
      </p:sp>
      <p:sp>
        <p:nvSpPr>
          <p:cNvPr id="3" name="Subtitle 2">
            <a:extLst>
              <a:ext uri="{FF2B5EF4-FFF2-40B4-BE49-F238E27FC236}">
                <a16:creationId xmlns:a16="http://schemas.microsoft.com/office/drawing/2014/main" id="{01B73458-5506-C4F2-494A-B0C2D654736C}"/>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585062619"/>
      </p:ext>
    </p:extLst>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A04386B-9451-16CA-8189-8F539258A3AB}"/>
              </a:ext>
            </a:extLst>
          </p:cNvPr>
          <p:cNvSpPr txBox="1"/>
          <p:nvPr/>
        </p:nvSpPr>
        <p:spPr>
          <a:xfrm>
            <a:off x="127000" y="127000"/>
            <a:ext cx="7315200" cy="276999"/>
          </a:xfrm>
          <a:prstGeom prst="rect">
            <a:avLst/>
          </a:prstGeom>
          <a:noFill/>
        </p:spPr>
        <p:txBody>
          <a:bodyPr vert="horz" lIns="0" tIns="0" rIns="0" bIns="0" rtlCol="0">
            <a:spAutoFit/>
          </a:bodyPr>
          <a:lstStyle/>
          <a:p>
            <a:r>
              <a:rPr lang="en-US"/>
              <a:t>SATAN'S END</a:t>
            </a:r>
          </a:p>
        </p:txBody>
      </p:sp>
      <p:sp>
        <p:nvSpPr>
          <p:cNvPr id="3" name="TextBox 2">
            <a:extLst>
              <a:ext uri="{FF2B5EF4-FFF2-40B4-BE49-F238E27FC236}">
                <a16:creationId xmlns:a16="http://schemas.microsoft.com/office/drawing/2014/main" id="{BFEA2887-58C6-1BCE-D21C-FB7682D83A40}"/>
              </a:ext>
            </a:extLst>
          </p:cNvPr>
          <p:cNvSpPr txBox="1"/>
          <p:nvPr/>
        </p:nvSpPr>
        <p:spPr>
          <a:xfrm>
            <a:off x="0" y="762000"/>
            <a:ext cx="12192000" cy="646331"/>
          </a:xfrm>
          <a:prstGeom prst="rect">
            <a:avLst/>
          </a:prstGeom>
          <a:noFill/>
        </p:spPr>
        <p:txBody>
          <a:bodyPr vert="horz" rtlCol="0">
            <a:spAutoFit/>
          </a:bodyPr>
          <a:lstStyle/>
          <a:p>
            <a:pPr algn="ctr"/>
            <a:r>
              <a:rPr lang="en-US" sz="3600"/>
              <a:t>First Enoch 10:4-7</a:t>
            </a:r>
          </a:p>
        </p:txBody>
      </p:sp>
      <p:sp>
        <p:nvSpPr>
          <p:cNvPr id="4" name="TextBox 3">
            <a:extLst>
              <a:ext uri="{FF2B5EF4-FFF2-40B4-BE49-F238E27FC236}">
                <a16:creationId xmlns:a16="http://schemas.microsoft.com/office/drawing/2014/main" id="{F3FF38C2-7943-8002-4F63-D50139E258CD}"/>
              </a:ext>
            </a:extLst>
          </p:cNvPr>
          <p:cNvSpPr txBox="1"/>
          <p:nvPr/>
        </p:nvSpPr>
        <p:spPr>
          <a:xfrm>
            <a:off x="0" y="1270000"/>
            <a:ext cx="12192000" cy="400110"/>
          </a:xfrm>
          <a:prstGeom prst="rect">
            <a:avLst/>
          </a:prstGeom>
          <a:noFill/>
        </p:spPr>
        <p:txBody>
          <a:bodyPr vert="horz" rtlCol="0">
            <a:spAutoFit/>
          </a:bodyPr>
          <a:lstStyle/>
          <a:p>
            <a:pPr algn="ctr"/>
            <a:r>
              <a:rPr lang="fr-FR" sz="2000"/>
              <a:t>(RHCV, R.H. Charles Version)</a:t>
            </a:r>
            <a:endParaRPr lang="en-US" sz="2000"/>
          </a:p>
        </p:txBody>
      </p:sp>
      <p:sp>
        <p:nvSpPr>
          <p:cNvPr id="5" name="TextBox 4">
            <a:extLst>
              <a:ext uri="{FF2B5EF4-FFF2-40B4-BE49-F238E27FC236}">
                <a16:creationId xmlns:a16="http://schemas.microsoft.com/office/drawing/2014/main" id="{AD93ADC3-BAC1-FC6F-A8B0-C502F07CE549}"/>
              </a:ext>
            </a:extLst>
          </p:cNvPr>
          <p:cNvSpPr txBox="1"/>
          <p:nvPr/>
        </p:nvSpPr>
        <p:spPr>
          <a:xfrm>
            <a:off x="1016000" y="1905000"/>
            <a:ext cx="10160000" cy="4385816"/>
          </a:xfrm>
          <a:prstGeom prst="rect">
            <a:avLst/>
          </a:prstGeom>
          <a:noFill/>
        </p:spPr>
        <p:txBody>
          <a:bodyPr vert="horz" rtlCol="0">
            <a:spAutoFit/>
          </a:bodyPr>
          <a:lstStyle/>
          <a:p>
            <a:pPr algn="ctr"/>
            <a:r>
              <a:rPr lang="en-US" sz="3100"/>
              <a:t>and his seed may be preserved for all the generations of the world.' And again the Lord said to Raphael: 'Bind Azazel hand and foot, and cast him into the darkness: and make an opening in the desert, which is in Dudael, and cast him therein. And place upon him rough and jagged rocks, and cover him with darkness, and let him abide there for ever, and cover his face that he may not see light. </a:t>
            </a:r>
            <a:r>
              <a:rPr lang="en-US" sz="3100" b="1">
                <a:solidFill>
                  <a:srgbClr val="FF0000"/>
                </a:solidFill>
              </a:rPr>
              <a:t>And on the day of the great judgement he shall be cast into the fire.</a:t>
            </a:r>
            <a:r>
              <a:rPr lang="en-US" sz="3100"/>
              <a:t> (Continued...)</a:t>
            </a:r>
          </a:p>
        </p:txBody>
      </p:sp>
    </p:spTree>
    <p:extLst>
      <p:ext uri="{BB962C8B-B14F-4D97-AF65-F5344CB8AC3E}">
        <p14:creationId xmlns:p14="http://schemas.microsoft.com/office/powerpoint/2010/main" val="805747597"/>
      </p:ext>
    </p:extLst>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AD19C51-2CD5-DE72-8958-3465BDAF4D22}"/>
              </a:ext>
            </a:extLst>
          </p:cNvPr>
          <p:cNvSpPr txBox="1"/>
          <p:nvPr/>
        </p:nvSpPr>
        <p:spPr>
          <a:xfrm>
            <a:off x="127000" y="127000"/>
            <a:ext cx="7315200" cy="276999"/>
          </a:xfrm>
          <a:prstGeom prst="rect">
            <a:avLst/>
          </a:prstGeom>
          <a:noFill/>
        </p:spPr>
        <p:txBody>
          <a:bodyPr vert="horz" lIns="0" tIns="0" rIns="0" bIns="0" rtlCol="0">
            <a:spAutoFit/>
          </a:bodyPr>
          <a:lstStyle/>
          <a:p>
            <a:r>
              <a:rPr lang="en-US"/>
              <a:t>SATAN'S END</a:t>
            </a:r>
          </a:p>
        </p:txBody>
      </p:sp>
      <p:sp>
        <p:nvSpPr>
          <p:cNvPr id="3" name="TextBox 2">
            <a:extLst>
              <a:ext uri="{FF2B5EF4-FFF2-40B4-BE49-F238E27FC236}">
                <a16:creationId xmlns:a16="http://schemas.microsoft.com/office/drawing/2014/main" id="{28DFDC49-8810-D1FB-9373-6E895C7145C1}"/>
              </a:ext>
            </a:extLst>
          </p:cNvPr>
          <p:cNvSpPr txBox="1"/>
          <p:nvPr/>
        </p:nvSpPr>
        <p:spPr>
          <a:xfrm>
            <a:off x="1016000" y="635000"/>
            <a:ext cx="10160000" cy="2000548"/>
          </a:xfrm>
          <a:prstGeom prst="rect">
            <a:avLst/>
          </a:prstGeom>
          <a:noFill/>
        </p:spPr>
        <p:txBody>
          <a:bodyPr vert="horz" rtlCol="0">
            <a:spAutoFit/>
          </a:bodyPr>
          <a:lstStyle/>
          <a:p>
            <a:pPr algn="ctr"/>
            <a:r>
              <a:rPr lang="en-US" sz="3100"/>
              <a:t>And heal the earth which the angels have corrupted, and proclaim the healing of the earth, that they may heal the plague, and that all the children of men may not perish through all the secret things that the</a:t>
            </a:r>
          </a:p>
        </p:txBody>
      </p:sp>
    </p:spTree>
    <p:extLst>
      <p:ext uri="{BB962C8B-B14F-4D97-AF65-F5344CB8AC3E}">
        <p14:creationId xmlns:p14="http://schemas.microsoft.com/office/powerpoint/2010/main" val="27015305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8F0BC3E-5C58-6817-05DD-A5FD003774C5}"/>
              </a:ext>
            </a:extLst>
          </p:cNvPr>
          <p:cNvSpPr txBox="1"/>
          <p:nvPr/>
        </p:nvSpPr>
        <p:spPr>
          <a:xfrm>
            <a:off x="127000" y="127000"/>
            <a:ext cx="7315200" cy="276999"/>
          </a:xfrm>
          <a:prstGeom prst="rect">
            <a:avLst/>
          </a:prstGeom>
          <a:noFill/>
        </p:spPr>
        <p:txBody>
          <a:bodyPr vert="horz" lIns="0" tIns="0" rIns="0" bIns="0" rtlCol="0">
            <a:spAutoFit/>
          </a:bodyPr>
          <a:lstStyle/>
          <a:p>
            <a:r>
              <a:rPr lang="en-US"/>
              <a:t>Satan</a:t>
            </a:r>
          </a:p>
        </p:txBody>
      </p:sp>
      <p:sp>
        <p:nvSpPr>
          <p:cNvPr id="3" name="TextBox 2">
            <a:extLst>
              <a:ext uri="{FF2B5EF4-FFF2-40B4-BE49-F238E27FC236}">
                <a16:creationId xmlns:a16="http://schemas.microsoft.com/office/drawing/2014/main" id="{38DE908F-E4E1-9CFD-F1D6-8E429CE4B8E6}"/>
              </a:ext>
            </a:extLst>
          </p:cNvPr>
          <p:cNvSpPr txBox="1"/>
          <p:nvPr/>
        </p:nvSpPr>
        <p:spPr>
          <a:xfrm>
            <a:off x="0" y="762000"/>
            <a:ext cx="12192000" cy="646331"/>
          </a:xfrm>
          <a:prstGeom prst="rect">
            <a:avLst/>
          </a:prstGeom>
          <a:noFill/>
        </p:spPr>
        <p:txBody>
          <a:bodyPr vert="horz" rtlCol="0">
            <a:spAutoFit/>
          </a:bodyPr>
          <a:lstStyle/>
          <a:p>
            <a:pPr algn="ctr"/>
            <a:r>
              <a:rPr lang="en-US" sz="3600"/>
              <a:t>First Thessalonians 2:17-18</a:t>
            </a:r>
          </a:p>
        </p:txBody>
      </p:sp>
      <p:sp>
        <p:nvSpPr>
          <p:cNvPr id="4" name="TextBox 3">
            <a:extLst>
              <a:ext uri="{FF2B5EF4-FFF2-40B4-BE49-F238E27FC236}">
                <a16:creationId xmlns:a16="http://schemas.microsoft.com/office/drawing/2014/main" id="{70B56885-03B2-F8C9-E453-DEC5EF8077F8}"/>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265CE138-3AF0-82C4-96BC-1D11BF9F2B49}"/>
              </a:ext>
            </a:extLst>
          </p:cNvPr>
          <p:cNvSpPr txBox="1"/>
          <p:nvPr/>
        </p:nvSpPr>
        <p:spPr>
          <a:xfrm>
            <a:off x="1016000" y="1905000"/>
            <a:ext cx="10160000" cy="2477601"/>
          </a:xfrm>
          <a:prstGeom prst="rect">
            <a:avLst/>
          </a:prstGeom>
          <a:noFill/>
        </p:spPr>
        <p:txBody>
          <a:bodyPr vert="horz" rtlCol="0">
            <a:spAutoFit/>
          </a:bodyPr>
          <a:lstStyle/>
          <a:p>
            <a:pPr algn="ctr"/>
            <a:r>
              <a:rPr lang="en-US" sz="3100"/>
              <a:t>But we, brethren, having been taken away from you for a short while--in person, not in spirit--were all the more eager with great desire to see your face. For we wanted to come to you--I, Paul, more than once--and </a:t>
            </a:r>
            <a:r>
              <a:rPr lang="en-US" sz="3100" b="1">
                <a:solidFill>
                  <a:srgbClr val="FF0000"/>
                </a:solidFill>
              </a:rPr>
              <a:t>yet Satan hindered us</a:t>
            </a:r>
            <a:r>
              <a:rPr lang="en-US" sz="3100"/>
              <a:t>.</a:t>
            </a:r>
          </a:p>
        </p:txBody>
      </p:sp>
    </p:spTree>
    <p:extLst>
      <p:ext uri="{BB962C8B-B14F-4D97-AF65-F5344CB8AC3E}">
        <p14:creationId xmlns:p14="http://schemas.microsoft.com/office/powerpoint/2010/main" val="3312893748"/>
      </p:ext>
    </p:extLst>
  </p:cSld>
  <p:clrMapOvr>
    <a:masterClrMapping/>
  </p:clrMapOvr>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F825D14-91A0-4D07-4EDE-11BAC7E72CFE}"/>
              </a:ext>
            </a:extLst>
          </p:cNvPr>
          <p:cNvSpPr txBox="1"/>
          <p:nvPr/>
        </p:nvSpPr>
        <p:spPr>
          <a:xfrm>
            <a:off x="127000" y="127000"/>
            <a:ext cx="7315200" cy="276999"/>
          </a:xfrm>
          <a:prstGeom prst="rect">
            <a:avLst/>
          </a:prstGeom>
          <a:noFill/>
        </p:spPr>
        <p:txBody>
          <a:bodyPr vert="horz" lIns="0" tIns="0" rIns="0" bIns="0" rtlCol="0">
            <a:spAutoFit/>
          </a:bodyPr>
          <a:lstStyle/>
          <a:p>
            <a:r>
              <a:rPr lang="en-US"/>
              <a:t>SATAN'S END</a:t>
            </a:r>
          </a:p>
        </p:txBody>
      </p:sp>
      <p:sp>
        <p:nvSpPr>
          <p:cNvPr id="3" name="TextBox 2">
            <a:extLst>
              <a:ext uri="{FF2B5EF4-FFF2-40B4-BE49-F238E27FC236}">
                <a16:creationId xmlns:a16="http://schemas.microsoft.com/office/drawing/2014/main" id="{8C7789AD-4397-2451-7353-7E3B7C0FE0D3}"/>
              </a:ext>
            </a:extLst>
          </p:cNvPr>
          <p:cNvSpPr txBox="1"/>
          <p:nvPr/>
        </p:nvSpPr>
        <p:spPr>
          <a:xfrm>
            <a:off x="0" y="762000"/>
            <a:ext cx="12192000" cy="646331"/>
          </a:xfrm>
          <a:prstGeom prst="rect">
            <a:avLst/>
          </a:prstGeom>
          <a:noFill/>
        </p:spPr>
        <p:txBody>
          <a:bodyPr vert="horz" rtlCol="0">
            <a:spAutoFit/>
          </a:bodyPr>
          <a:lstStyle/>
          <a:p>
            <a:pPr algn="ctr"/>
            <a:r>
              <a:rPr lang="en-US" sz="3600"/>
              <a:t>Hebrews 2:14</a:t>
            </a:r>
          </a:p>
        </p:txBody>
      </p:sp>
      <p:sp>
        <p:nvSpPr>
          <p:cNvPr id="4" name="TextBox 3">
            <a:extLst>
              <a:ext uri="{FF2B5EF4-FFF2-40B4-BE49-F238E27FC236}">
                <a16:creationId xmlns:a16="http://schemas.microsoft.com/office/drawing/2014/main" id="{AD6A5A6F-1D0D-8421-BF4B-5892E0E6A511}"/>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731EFD50-8519-B54F-778D-8249D55B527F}"/>
              </a:ext>
            </a:extLst>
          </p:cNvPr>
          <p:cNvSpPr txBox="1"/>
          <p:nvPr/>
        </p:nvSpPr>
        <p:spPr>
          <a:xfrm>
            <a:off x="1016000" y="1905000"/>
            <a:ext cx="10160000" cy="2000548"/>
          </a:xfrm>
          <a:prstGeom prst="rect">
            <a:avLst/>
          </a:prstGeom>
          <a:noFill/>
        </p:spPr>
        <p:txBody>
          <a:bodyPr vert="horz" rtlCol="0">
            <a:spAutoFit/>
          </a:bodyPr>
          <a:lstStyle/>
          <a:p>
            <a:pPr algn="ctr"/>
            <a:r>
              <a:rPr lang="en-US" sz="3100"/>
              <a:t>Therefore, since the children share in flesh and blood, He Himself likewise also partook of the same, that through death He might render powerless </a:t>
            </a:r>
            <a:r>
              <a:rPr lang="en-US" sz="3100" b="1">
                <a:solidFill>
                  <a:srgbClr val="FF0000"/>
                </a:solidFill>
              </a:rPr>
              <a:t>him who had the power of death, that is, the devil</a:t>
            </a:r>
            <a:r>
              <a:rPr lang="en-US" sz="3100"/>
              <a:t>,</a:t>
            </a:r>
          </a:p>
        </p:txBody>
      </p:sp>
    </p:spTree>
    <p:extLst>
      <p:ext uri="{BB962C8B-B14F-4D97-AF65-F5344CB8AC3E}">
        <p14:creationId xmlns:p14="http://schemas.microsoft.com/office/powerpoint/2010/main" val="3471954397"/>
      </p:ext>
    </p:extLst>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E91BA6C-9338-94D2-F01C-C0FA93D22388}"/>
              </a:ext>
            </a:extLst>
          </p:cNvPr>
          <p:cNvSpPr txBox="1"/>
          <p:nvPr/>
        </p:nvSpPr>
        <p:spPr>
          <a:xfrm>
            <a:off x="127000" y="127000"/>
            <a:ext cx="7315200" cy="276999"/>
          </a:xfrm>
          <a:prstGeom prst="rect">
            <a:avLst/>
          </a:prstGeom>
          <a:noFill/>
        </p:spPr>
        <p:txBody>
          <a:bodyPr vert="horz" lIns="0" tIns="0" rIns="0" bIns="0" rtlCol="0">
            <a:spAutoFit/>
          </a:bodyPr>
          <a:lstStyle/>
          <a:p>
            <a:r>
              <a:rPr lang="en-US"/>
              <a:t>SATAN'S END</a:t>
            </a:r>
          </a:p>
        </p:txBody>
      </p:sp>
      <p:sp>
        <p:nvSpPr>
          <p:cNvPr id="3" name="TextBox 2">
            <a:extLst>
              <a:ext uri="{FF2B5EF4-FFF2-40B4-BE49-F238E27FC236}">
                <a16:creationId xmlns:a16="http://schemas.microsoft.com/office/drawing/2014/main" id="{30DB7B83-72BD-0DBE-4A72-CDA43DFE330D}"/>
              </a:ext>
            </a:extLst>
          </p:cNvPr>
          <p:cNvSpPr txBox="1"/>
          <p:nvPr/>
        </p:nvSpPr>
        <p:spPr>
          <a:xfrm>
            <a:off x="0" y="762000"/>
            <a:ext cx="12192000" cy="646331"/>
          </a:xfrm>
          <a:prstGeom prst="rect">
            <a:avLst/>
          </a:prstGeom>
          <a:noFill/>
        </p:spPr>
        <p:txBody>
          <a:bodyPr vert="horz" rtlCol="0">
            <a:spAutoFit/>
          </a:bodyPr>
          <a:lstStyle/>
          <a:p>
            <a:pPr algn="ctr"/>
            <a:r>
              <a:rPr lang="en-US" sz="3600"/>
              <a:t>Isaiah 14:12-15</a:t>
            </a:r>
          </a:p>
        </p:txBody>
      </p:sp>
      <p:sp>
        <p:nvSpPr>
          <p:cNvPr id="4" name="TextBox 3">
            <a:extLst>
              <a:ext uri="{FF2B5EF4-FFF2-40B4-BE49-F238E27FC236}">
                <a16:creationId xmlns:a16="http://schemas.microsoft.com/office/drawing/2014/main" id="{BB828DD1-59CE-D6A1-EA17-B43A742E1149}"/>
              </a:ext>
            </a:extLst>
          </p:cNvPr>
          <p:cNvSpPr txBox="1"/>
          <p:nvPr/>
        </p:nvSpPr>
        <p:spPr>
          <a:xfrm>
            <a:off x="0" y="1270000"/>
            <a:ext cx="12192000" cy="400110"/>
          </a:xfrm>
          <a:prstGeom prst="rect">
            <a:avLst/>
          </a:prstGeom>
          <a:noFill/>
        </p:spPr>
        <p:txBody>
          <a:bodyPr vert="horz" rtlCol="0">
            <a:spAutoFit/>
          </a:bodyPr>
          <a:lstStyle/>
          <a:p>
            <a:pPr algn="ctr"/>
            <a:r>
              <a:rPr lang="en-US" sz="2000"/>
              <a:t>(ESV, English Standard Version)</a:t>
            </a:r>
          </a:p>
        </p:txBody>
      </p:sp>
      <p:sp>
        <p:nvSpPr>
          <p:cNvPr id="5" name="TextBox 4">
            <a:extLst>
              <a:ext uri="{FF2B5EF4-FFF2-40B4-BE49-F238E27FC236}">
                <a16:creationId xmlns:a16="http://schemas.microsoft.com/office/drawing/2014/main" id="{B3A5C1BD-EA80-D357-959B-0F86666C2AB5}"/>
              </a:ext>
            </a:extLst>
          </p:cNvPr>
          <p:cNvSpPr txBox="1"/>
          <p:nvPr/>
        </p:nvSpPr>
        <p:spPr>
          <a:xfrm>
            <a:off x="1016000" y="1905000"/>
            <a:ext cx="10160000" cy="3908762"/>
          </a:xfrm>
          <a:prstGeom prst="rect">
            <a:avLst/>
          </a:prstGeom>
          <a:noFill/>
        </p:spPr>
        <p:txBody>
          <a:bodyPr vert="horz" rtlCol="0">
            <a:spAutoFit/>
          </a:bodyPr>
          <a:lstStyle/>
          <a:p>
            <a:pPr algn="ctr"/>
            <a:r>
              <a:rPr lang="en-US" sz="3100"/>
              <a:t>"How you are fallen from heaven, O Day Star, son of Dawn! How you are cut down to the ground, you who laid the nations low! You said in your heart, 'I will ascend to heaven; above the stars of God I will set my throne on high; I will sit on the mount of assembly in the far reaches of the north; I will ascend above the heights of the clouds; I will make myself like the Most High.' </a:t>
            </a:r>
            <a:r>
              <a:rPr lang="en-US" sz="3100" b="1">
                <a:solidFill>
                  <a:srgbClr val="FF0000"/>
                </a:solidFill>
              </a:rPr>
              <a:t>But you are brought down to Sheol, to the far reaches of the pit.</a:t>
            </a:r>
          </a:p>
        </p:txBody>
      </p:sp>
    </p:spTree>
    <p:extLst>
      <p:ext uri="{BB962C8B-B14F-4D97-AF65-F5344CB8AC3E}">
        <p14:creationId xmlns:p14="http://schemas.microsoft.com/office/powerpoint/2010/main" val="968170130"/>
      </p:ext>
    </p:extLst>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091C844-12A3-5E1B-AECF-AA9C9C533673}"/>
              </a:ext>
            </a:extLst>
          </p:cNvPr>
          <p:cNvSpPr txBox="1"/>
          <p:nvPr/>
        </p:nvSpPr>
        <p:spPr>
          <a:xfrm>
            <a:off x="127000" y="127000"/>
            <a:ext cx="7315200" cy="276999"/>
          </a:xfrm>
          <a:prstGeom prst="rect">
            <a:avLst/>
          </a:prstGeom>
          <a:noFill/>
        </p:spPr>
        <p:txBody>
          <a:bodyPr vert="horz" lIns="0" tIns="0" rIns="0" bIns="0" rtlCol="0">
            <a:spAutoFit/>
          </a:bodyPr>
          <a:lstStyle/>
          <a:p>
            <a:r>
              <a:rPr lang="en-US"/>
              <a:t>SATAN'S END</a:t>
            </a:r>
          </a:p>
        </p:txBody>
      </p:sp>
      <p:sp>
        <p:nvSpPr>
          <p:cNvPr id="3" name="TextBox 2">
            <a:extLst>
              <a:ext uri="{FF2B5EF4-FFF2-40B4-BE49-F238E27FC236}">
                <a16:creationId xmlns:a16="http://schemas.microsoft.com/office/drawing/2014/main" id="{C03E6B5D-D4CA-AB3F-D0D8-09BA4F6F705D}"/>
              </a:ext>
            </a:extLst>
          </p:cNvPr>
          <p:cNvSpPr txBox="1"/>
          <p:nvPr/>
        </p:nvSpPr>
        <p:spPr>
          <a:xfrm>
            <a:off x="0" y="762000"/>
            <a:ext cx="12192000" cy="646331"/>
          </a:xfrm>
          <a:prstGeom prst="rect">
            <a:avLst/>
          </a:prstGeom>
          <a:noFill/>
        </p:spPr>
        <p:txBody>
          <a:bodyPr vert="horz" rtlCol="0">
            <a:spAutoFit/>
          </a:bodyPr>
          <a:lstStyle/>
          <a:p>
            <a:pPr algn="ctr"/>
            <a:r>
              <a:rPr lang="en-US" sz="3600"/>
              <a:t>John 12:31</a:t>
            </a:r>
          </a:p>
        </p:txBody>
      </p:sp>
      <p:sp>
        <p:nvSpPr>
          <p:cNvPr id="4" name="TextBox 3">
            <a:extLst>
              <a:ext uri="{FF2B5EF4-FFF2-40B4-BE49-F238E27FC236}">
                <a16:creationId xmlns:a16="http://schemas.microsoft.com/office/drawing/2014/main" id="{C31C617D-0F3E-83CA-7347-E58A30BB6455}"/>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6B478541-92E5-DDA9-CB79-ED091773DB63}"/>
              </a:ext>
            </a:extLst>
          </p:cNvPr>
          <p:cNvSpPr txBox="1"/>
          <p:nvPr/>
        </p:nvSpPr>
        <p:spPr>
          <a:xfrm>
            <a:off x="1016000" y="1905000"/>
            <a:ext cx="10160000" cy="1046440"/>
          </a:xfrm>
          <a:prstGeom prst="rect">
            <a:avLst/>
          </a:prstGeom>
          <a:noFill/>
        </p:spPr>
        <p:txBody>
          <a:bodyPr vert="horz" rtlCol="0">
            <a:spAutoFit/>
          </a:bodyPr>
          <a:lstStyle/>
          <a:p>
            <a:pPr algn="ctr"/>
            <a:r>
              <a:rPr lang="en-US" sz="3100"/>
              <a:t>"Now judgment is upon this world; now </a:t>
            </a:r>
            <a:r>
              <a:rPr lang="en-US" sz="3100" b="1">
                <a:solidFill>
                  <a:srgbClr val="FF0000"/>
                </a:solidFill>
              </a:rPr>
              <a:t>the ruler of this world will be cast out</a:t>
            </a:r>
            <a:r>
              <a:rPr lang="en-US" sz="3100"/>
              <a:t>.</a:t>
            </a:r>
          </a:p>
        </p:txBody>
      </p:sp>
    </p:spTree>
    <p:extLst>
      <p:ext uri="{BB962C8B-B14F-4D97-AF65-F5344CB8AC3E}">
        <p14:creationId xmlns:p14="http://schemas.microsoft.com/office/powerpoint/2010/main" val="1527384608"/>
      </p:ext>
    </p:extLst>
  </p:cSld>
  <p:clrMapOvr>
    <a:masterClrMapping/>
  </p:clrMapOvr>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89D7CA3-724C-FD8C-3C1C-7D159E474E12}"/>
              </a:ext>
            </a:extLst>
          </p:cNvPr>
          <p:cNvSpPr txBox="1"/>
          <p:nvPr/>
        </p:nvSpPr>
        <p:spPr>
          <a:xfrm>
            <a:off x="127000" y="127000"/>
            <a:ext cx="7315200" cy="276999"/>
          </a:xfrm>
          <a:prstGeom prst="rect">
            <a:avLst/>
          </a:prstGeom>
          <a:noFill/>
        </p:spPr>
        <p:txBody>
          <a:bodyPr vert="horz" lIns="0" tIns="0" rIns="0" bIns="0" rtlCol="0">
            <a:spAutoFit/>
          </a:bodyPr>
          <a:lstStyle/>
          <a:p>
            <a:r>
              <a:rPr lang="en-US"/>
              <a:t>SATAN'S END</a:t>
            </a:r>
          </a:p>
        </p:txBody>
      </p:sp>
      <p:sp>
        <p:nvSpPr>
          <p:cNvPr id="3" name="TextBox 2">
            <a:extLst>
              <a:ext uri="{FF2B5EF4-FFF2-40B4-BE49-F238E27FC236}">
                <a16:creationId xmlns:a16="http://schemas.microsoft.com/office/drawing/2014/main" id="{E4384919-9615-A803-1E57-E0A316DB0818}"/>
              </a:ext>
            </a:extLst>
          </p:cNvPr>
          <p:cNvSpPr txBox="1"/>
          <p:nvPr/>
        </p:nvSpPr>
        <p:spPr>
          <a:xfrm>
            <a:off x="0" y="762000"/>
            <a:ext cx="12192000" cy="646331"/>
          </a:xfrm>
          <a:prstGeom prst="rect">
            <a:avLst/>
          </a:prstGeom>
          <a:noFill/>
        </p:spPr>
        <p:txBody>
          <a:bodyPr vert="horz" rtlCol="0">
            <a:spAutoFit/>
          </a:bodyPr>
          <a:lstStyle/>
          <a:p>
            <a:pPr algn="ctr"/>
            <a:r>
              <a:rPr lang="en-US" sz="3600"/>
              <a:t>Revelation 20:2</a:t>
            </a:r>
          </a:p>
        </p:txBody>
      </p:sp>
      <p:sp>
        <p:nvSpPr>
          <p:cNvPr id="4" name="TextBox 3">
            <a:extLst>
              <a:ext uri="{FF2B5EF4-FFF2-40B4-BE49-F238E27FC236}">
                <a16:creationId xmlns:a16="http://schemas.microsoft.com/office/drawing/2014/main" id="{5F85AFD3-73F0-0EBA-7B86-B5F609C48728}"/>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2273DC1A-BBE0-808D-FBC2-607A0EB33C03}"/>
              </a:ext>
            </a:extLst>
          </p:cNvPr>
          <p:cNvSpPr txBox="1"/>
          <p:nvPr/>
        </p:nvSpPr>
        <p:spPr>
          <a:xfrm>
            <a:off x="1016000" y="1905000"/>
            <a:ext cx="10160000" cy="1046440"/>
          </a:xfrm>
          <a:prstGeom prst="rect">
            <a:avLst/>
          </a:prstGeom>
          <a:noFill/>
        </p:spPr>
        <p:txBody>
          <a:bodyPr vert="horz" rtlCol="0">
            <a:spAutoFit/>
          </a:bodyPr>
          <a:lstStyle/>
          <a:p>
            <a:pPr algn="ctr"/>
            <a:r>
              <a:rPr lang="en-US" sz="3100"/>
              <a:t>And he laid hold of the dragon, the serpent of old, who is the devil and Satan, </a:t>
            </a:r>
            <a:r>
              <a:rPr lang="en-US" sz="3100" b="1">
                <a:solidFill>
                  <a:srgbClr val="FF0000"/>
                </a:solidFill>
              </a:rPr>
              <a:t>and bound him</a:t>
            </a:r>
            <a:r>
              <a:rPr lang="en-US" sz="3100"/>
              <a:t> for a thousand years;</a:t>
            </a:r>
          </a:p>
        </p:txBody>
      </p:sp>
    </p:spTree>
    <p:extLst>
      <p:ext uri="{BB962C8B-B14F-4D97-AF65-F5344CB8AC3E}">
        <p14:creationId xmlns:p14="http://schemas.microsoft.com/office/powerpoint/2010/main" val="2266920955"/>
      </p:ext>
    </p:extLst>
  </p:cSld>
  <p:clrMapOvr>
    <a:masterClrMapping/>
  </p:clrMapOvr>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0FD494C-2898-D38D-EA81-540449F78FF9}"/>
              </a:ext>
            </a:extLst>
          </p:cNvPr>
          <p:cNvSpPr txBox="1"/>
          <p:nvPr/>
        </p:nvSpPr>
        <p:spPr>
          <a:xfrm>
            <a:off x="127000" y="127000"/>
            <a:ext cx="7315200" cy="276999"/>
          </a:xfrm>
          <a:prstGeom prst="rect">
            <a:avLst/>
          </a:prstGeom>
          <a:noFill/>
        </p:spPr>
        <p:txBody>
          <a:bodyPr vert="horz" lIns="0" tIns="0" rIns="0" bIns="0" rtlCol="0">
            <a:spAutoFit/>
          </a:bodyPr>
          <a:lstStyle/>
          <a:p>
            <a:r>
              <a:rPr lang="en-US"/>
              <a:t>SATAN'S END</a:t>
            </a:r>
          </a:p>
        </p:txBody>
      </p:sp>
      <p:sp>
        <p:nvSpPr>
          <p:cNvPr id="3" name="TextBox 2">
            <a:extLst>
              <a:ext uri="{FF2B5EF4-FFF2-40B4-BE49-F238E27FC236}">
                <a16:creationId xmlns:a16="http://schemas.microsoft.com/office/drawing/2014/main" id="{2D41D418-A8A9-9A91-DF8F-9D742B7CE56E}"/>
              </a:ext>
            </a:extLst>
          </p:cNvPr>
          <p:cNvSpPr txBox="1"/>
          <p:nvPr/>
        </p:nvSpPr>
        <p:spPr>
          <a:xfrm>
            <a:off x="0" y="762000"/>
            <a:ext cx="12192000" cy="646331"/>
          </a:xfrm>
          <a:prstGeom prst="rect">
            <a:avLst/>
          </a:prstGeom>
          <a:noFill/>
        </p:spPr>
        <p:txBody>
          <a:bodyPr vert="horz" rtlCol="0">
            <a:spAutoFit/>
          </a:bodyPr>
          <a:lstStyle/>
          <a:p>
            <a:pPr algn="ctr"/>
            <a:r>
              <a:rPr lang="en-US" sz="3600"/>
              <a:t>Revelation 20:7-10</a:t>
            </a:r>
          </a:p>
        </p:txBody>
      </p:sp>
      <p:sp>
        <p:nvSpPr>
          <p:cNvPr id="4" name="TextBox 3">
            <a:extLst>
              <a:ext uri="{FF2B5EF4-FFF2-40B4-BE49-F238E27FC236}">
                <a16:creationId xmlns:a16="http://schemas.microsoft.com/office/drawing/2014/main" id="{7A00AB54-17FB-E53B-1D34-CF96522A83D5}"/>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66AE2B38-4C49-C7F2-81B4-886A285EFA7C}"/>
              </a:ext>
            </a:extLst>
          </p:cNvPr>
          <p:cNvSpPr txBox="1"/>
          <p:nvPr/>
        </p:nvSpPr>
        <p:spPr>
          <a:xfrm>
            <a:off x="1016000" y="1905000"/>
            <a:ext cx="10160000" cy="3908762"/>
          </a:xfrm>
          <a:prstGeom prst="rect">
            <a:avLst/>
          </a:prstGeom>
          <a:noFill/>
        </p:spPr>
        <p:txBody>
          <a:bodyPr vert="horz" rtlCol="0">
            <a:spAutoFit/>
          </a:bodyPr>
          <a:lstStyle/>
          <a:p>
            <a:pPr algn="ctr"/>
            <a:r>
              <a:rPr lang="en-US" sz="3100"/>
              <a:t>When the thousand years are completed, Satan will be released from his prison, and will come out to deceive the nations which are in the four corners of the earth, Gog and Magog, to gather them together for the war; the number of them is like the sand of the seashore. And they came up on the broad plain of the earth and surrounded the camp of the saints and the beloved city, and fire came down from heaven and devoured them. (Continued...)</a:t>
            </a:r>
          </a:p>
        </p:txBody>
      </p:sp>
    </p:spTree>
    <p:extLst>
      <p:ext uri="{BB962C8B-B14F-4D97-AF65-F5344CB8AC3E}">
        <p14:creationId xmlns:p14="http://schemas.microsoft.com/office/powerpoint/2010/main" val="749969542"/>
      </p:ext>
    </p:extLst>
  </p:cSld>
  <p:clrMapOvr>
    <a:masterClrMapping/>
  </p:clrMapOvr>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E20C7F8-BA06-0728-CBF2-E14BF91C58E8}"/>
              </a:ext>
            </a:extLst>
          </p:cNvPr>
          <p:cNvSpPr txBox="1"/>
          <p:nvPr/>
        </p:nvSpPr>
        <p:spPr>
          <a:xfrm>
            <a:off x="127000" y="127000"/>
            <a:ext cx="7315200" cy="276999"/>
          </a:xfrm>
          <a:prstGeom prst="rect">
            <a:avLst/>
          </a:prstGeom>
          <a:noFill/>
        </p:spPr>
        <p:txBody>
          <a:bodyPr vert="horz" lIns="0" tIns="0" rIns="0" bIns="0" rtlCol="0">
            <a:spAutoFit/>
          </a:bodyPr>
          <a:lstStyle/>
          <a:p>
            <a:r>
              <a:rPr lang="en-US"/>
              <a:t>SATAN'S END</a:t>
            </a:r>
          </a:p>
        </p:txBody>
      </p:sp>
      <p:sp>
        <p:nvSpPr>
          <p:cNvPr id="3" name="TextBox 2">
            <a:extLst>
              <a:ext uri="{FF2B5EF4-FFF2-40B4-BE49-F238E27FC236}">
                <a16:creationId xmlns:a16="http://schemas.microsoft.com/office/drawing/2014/main" id="{8D0A2B3B-3630-585C-66A8-19194DB45A72}"/>
              </a:ext>
            </a:extLst>
          </p:cNvPr>
          <p:cNvSpPr txBox="1"/>
          <p:nvPr/>
        </p:nvSpPr>
        <p:spPr>
          <a:xfrm>
            <a:off x="1016000" y="635000"/>
            <a:ext cx="10160000" cy="2000548"/>
          </a:xfrm>
          <a:prstGeom prst="rect">
            <a:avLst/>
          </a:prstGeom>
          <a:noFill/>
        </p:spPr>
        <p:txBody>
          <a:bodyPr vert="horz" rtlCol="0">
            <a:spAutoFit/>
          </a:bodyPr>
          <a:lstStyle/>
          <a:p>
            <a:pPr algn="ctr"/>
            <a:r>
              <a:rPr lang="en-US" sz="3100" b="1">
                <a:solidFill>
                  <a:srgbClr val="FF0000"/>
                </a:solidFill>
              </a:rPr>
              <a:t>And the devil who deceived them was thrown into the lake of fire</a:t>
            </a:r>
            <a:r>
              <a:rPr lang="en-US" sz="3100"/>
              <a:t> and brimstone, where the beast and the false prophet are also; and they will be tormented day and night forever and ever.</a:t>
            </a:r>
          </a:p>
        </p:txBody>
      </p:sp>
    </p:spTree>
    <p:extLst>
      <p:ext uri="{BB962C8B-B14F-4D97-AF65-F5344CB8AC3E}">
        <p14:creationId xmlns:p14="http://schemas.microsoft.com/office/powerpoint/2010/main" val="109178565"/>
      </p:ext>
    </p:extLst>
  </p:cSld>
  <p:clrMapOvr>
    <a:masterClrMapping/>
  </p:clrMapOvr>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7BF1A93-EA57-6F6D-008C-A7E4FDE1EE9E}"/>
              </a:ext>
            </a:extLst>
          </p:cNvPr>
          <p:cNvSpPr txBox="1"/>
          <p:nvPr/>
        </p:nvSpPr>
        <p:spPr>
          <a:xfrm>
            <a:off x="127000" y="127000"/>
            <a:ext cx="7315200" cy="276999"/>
          </a:xfrm>
          <a:prstGeom prst="rect">
            <a:avLst/>
          </a:prstGeom>
          <a:noFill/>
        </p:spPr>
        <p:txBody>
          <a:bodyPr vert="horz" lIns="0" tIns="0" rIns="0" bIns="0" rtlCol="0">
            <a:spAutoFit/>
          </a:bodyPr>
          <a:lstStyle/>
          <a:p>
            <a:r>
              <a:rPr lang="en-US"/>
              <a:t>SATAN'S END</a:t>
            </a:r>
          </a:p>
        </p:txBody>
      </p:sp>
      <p:sp>
        <p:nvSpPr>
          <p:cNvPr id="3" name="TextBox 2">
            <a:extLst>
              <a:ext uri="{FF2B5EF4-FFF2-40B4-BE49-F238E27FC236}">
                <a16:creationId xmlns:a16="http://schemas.microsoft.com/office/drawing/2014/main" id="{F927B722-DF5F-8D62-4A89-75F6FD05C40B}"/>
              </a:ext>
            </a:extLst>
          </p:cNvPr>
          <p:cNvSpPr txBox="1"/>
          <p:nvPr/>
        </p:nvSpPr>
        <p:spPr>
          <a:xfrm>
            <a:off x="0" y="762000"/>
            <a:ext cx="12192000" cy="646331"/>
          </a:xfrm>
          <a:prstGeom prst="rect">
            <a:avLst/>
          </a:prstGeom>
          <a:noFill/>
        </p:spPr>
        <p:txBody>
          <a:bodyPr vert="horz" rtlCol="0">
            <a:spAutoFit/>
          </a:bodyPr>
          <a:lstStyle/>
          <a:p>
            <a:pPr algn="ctr"/>
            <a:r>
              <a:rPr lang="en-US" sz="3600"/>
              <a:t>Romans 16:20</a:t>
            </a:r>
          </a:p>
        </p:txBody>
      </p:sp>
      <p:sp>
        <p:nvSpPr>
          <p:cNvPr id="4" name="TextBox 3">
            <a:extLst>
              <a:ext uri="{FF2B5EF4-FFF2-40B4-BE49-F238E27FC236}">
                <a16:creationId xmlns:a16="http://schemas.microsoft.com/office/drawing/2014/main" id="{09BE637A-5730-AF32-5E12-9CB9712F6DDC}"/>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8A47C872-CB2D-BB8B-ED32-481C76CB11D9}"/>
              </a:ext>
            </a:extLst>
          </p:cNvPr>
          <p:cNvSpPr txBox="1"/>
          <p:nvPr/>
        </p:nvSpPr>
        <p:spPr>
          <a:xfrm>
            <a:off x="1016000" y="1905000"/>
            <a:ext cx="10160000" cy="1046440"/>
          </a:xfrm>
          <a:prstGeom prst="rect">
            <a:avLst/>
          </a:prstGeom>
          <a:noFill/>
        </p:spPr>
        <p:txBody>
          <a:bodyPr vert="horz" rtlCol="0">
            <a:spAutoFit/>
          </a:bodyPr>
          <a:lstStyle/>
          <a:p>
            <a:pPr algn="ctr"/>
            <a:r>
              <a:rPr lang="en-US" sz="3100"/>
              <a:t>The God of peace will soon </a:t>
            </a:r>
            <a:r>
              <a:rPr lang="en-US" sz="3100" b="1">
                <a:solidFill>
                  <a:srgbClr val="FF0000"/>
                </a:solidFill>
              </a:rPr>
              <a:t>crush Satan under your feet.</a:t>
            </a:r>
            <a:r>
              <a:rPr lang="en-US" sz="3100"/>
              <a:t> The grace of our Lord Jesus be with you.</a:t>
            </a:r>
          </a:p>
        </p:txBody>
      </p:sp>
    </p:spTree>
    <p:extLst>
      <p:ext uri="{BB962C8B-B14F-4D97-AF65-F5344CB8AC3E}">
        <p14:creationId xmlns:p14="http://schemas.microsoft.com/office/powerpoint/2010/main" val="1582143112"/>
      </p:ext>
    </p:extLst>
  </p:cSld>
  <p:clrMapOvr>
    <a:masterClrMapping/>
  </p:clrMapOvr>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F2C9E1C-34A0-5327-B396-CCF0E1379B29}"/>
              </a:ext>
            </a:extLst>
          </p:cNvPr>
          <p:cNvSpPr txBox="1"/>
          <p:nvPr/>
        </p:nvSpPr>
        <p:spPr>
          <a:xfrm>
            <a:off x="127000" y="127000"/>
            <a:ext cx="7315200" cy="276999"/>
          </a:xfrm>
          <a:prstGeom prst="rect">
            <a:avLst/>
          </a:prstGeom>
          <a:noFill/>
        </p:spPr>
        <p:txBody>
          <a:bodyPr vert="horz" lIns="0" tIns="0" rIns="0" bIns="0" rtlCol="0">
            <a:spAutoFit/>
          </a:bodyPr>
          <a:lstStyle/>
          <a:p>
            <a:r>
              <a:rPr lang="en-US"/>
              <a:t>SATAN'S END</a:t>
            </a:r>
          </a:p>
        </p:txBody>
      </p:sp>
      <p:sp>
        <p:nvSpPr>
          <p:cNvPr id="3" name="TextBox 2">
            <a:extLst>
              <a:ext uri="{FF2B5EF4-FFF2-40B4-BE49-F238E27FC236}">
                <a16:creationId xmlns:a16="http://schemas.microsoft.com/office/drawing/2014/main" id="{1CCA0553-CE12-0F7F-9A32-F2F63E199686}"/>
              </a:ext>
            </a:extLst>
          </p:cNvPr>
          <p:cNvSpPr txBox="1"/>
          <p:nvPr/>
        </p:nvSpPr>
        <p:spPr>
          <a:xfrm>
            <a:off x="0" y="762000"/>
            <a:ext cx="12192000" cy="646331"/>
          </a:xfrm>
          <a:prstGeom prst="rect">
            <a:avLst/>
          </a:prstGeom>
          <a:noFill/>
        </p:spPr>
        <p:txBody>
          <a:bodyPr vert="horz" rtlCol="0">
            <a:spAutoFit/>
          </a:bodyPr>
          <a:lstStyle/>
          <a:p>
            <a:pPr algn="ctr"/>
            <a:r>
              <a:rPr lang="en-US" sz="3600"/>
              <a:t>Second Peter 2:4</a:t>
            </a:r>
          </a:p>
        </p:txBody>
      </p:sp>
      <p:sp>
        <p:nvSpPr>
          <p:cNvPr id="4" name="TextBox 3">
            <a:extLst>
              <a:ext uri="{FF2B5EF4-FFF2-40B4-BE49-F238E27FC236}">
                <a16:creationId xmlns:a16="http://schemas.microsoft.com/office/drawing/2014/main" id="{670A5AED-9128-74E1-675F-ED23134C9315}"/>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2878DF3C-AFD5-3BFC-0845-5C35849E272F}"/>
              </a:ext>
            </a:extLst>
          </p:cNvPr>
          <p:cNvSpPr txBox="1"/>
          <p:nvPr/>
        </p:nvSpPr>
        <p:spPr>
          <a:xfrm>
            <a:off x="1016000" y="1905000"/>
            <a:ext cx="10160000" cy="1523494"/>
          </a:xfrm>
          <a:prstGeom prst="rect">
            <a:avLst/>
          </a:prstGeom>
          <a:noFill/>
        </p:spPr>
        <p:txBody>
          <a:bodyPr vert="horz" rtlCol="0">
            <a:spAutoFit/>
          </a:bodyPr>
          <a:lstStyle/>
          <a:p>
            <a:pPr algn="ctr"/>
            <a:r>
              <a:rPr lang="en-US" sz="3100"/>
              <a:t>For if God did not spare angels when they sinned, but cast them into hell and committed them to pits of darkness, </a:t>
            </a:r>
            <a:r>
              <a:rPr lang="en-US" sz="3100" b="1">
                <a:solidFill>
                  <a:srgbClr val="FF0000"/>
                </a:solidFill>
              </a:rPr>
              <a:t>reserved for judgment</a:t>
            </a:r>
            <a:r>
              <a:rPr lang="en-US" sz="3100"/>
              <a:t>;</a:t>
            </a:r>
          </a:p>
        </p:txBody>
      </p:sp>
    </p:spTree>
    <p:extLst>
      <p:ext uri="{BB962C8B-B14F-4D97-AF65-F5344CB8AC3E}">
        <p14:creationId xmlns:p14="http://schemas.microsoft.com/office/powerpoint/2010/main" val="106359250"/>
      </p:ext>
    </p:extLst>
  </p:cSld>
  <p:clrMapOvr>
    <a:masterClrMapping/>
  </p:clrMapOvr>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305E196-52FB-D9AC-6BD5-F6EB3A29B83C}"/>
              </a:ext>
            </a:extLst>
          </p:cNvPr>
          <p:cNvSpPr txBox="1"/>
          <p:nvPr/>
        </p:nvSpPr>
        <p:spPr>
          <a:xfrm>
            <a:off x="127000" y="127000"/>
            <a:ext cx="7315200" cy="276999"/>
          </a:xfrm>
          <a:prstGeom prst="rect">
            <a:avLst/>
          </a:prstGeom>
          <a:noFill/>
        </p:spPr>
        <p:txBody>
          <a:bodyPr vert="horz" lIns="0" tIns="0" rIns="0" bIns="0" rtlCol="0">
            <a:spAutoFit/>
          </a:bodyPr>
          <a:lstStyle/>
          <a:p>
            <a:r>
              <a:rPr lang="en-US"/>
              <a:t>SATAN'S END</a:t>
            </a:r>
          </a:p>
        </p:txBody>
      </p:sp>
      <p:sp>
        <p:nvSpPr>
          <p:cNvPr id="3" name="TextBox 2">
            <a:extLst>
              <a:ext uri="{FF2B5EF4-FFF2-40B4-BE49-F238E27FC236}">
                <a16:creationId xmlns:a16="http://schemas.microsoft.com/office/drawing/2014/main" id="{A09A9836-04FF-8085-8A34-9B10B06432DB}"/>
              </a:ext>
            </a:extLst>
          </p:cNvPr>
          <p:cNvSpPr txBox="1"/>
          <p:nvPr/>
        </p:nvSpPr>
        <p:spPr>
          <a:xfrm>
            <a:off x="0" y="762000"/>
            <a:ext cx="12192000" cy="646331"/>
          </a:xfrm>
          <a:prstGeom prst="rect">
            <a:avLst/>
          </a:prstGeom>
          <a:noFill/>
        </p:spPr>
        <p:txBody>
          <a:bodyPr vert="horz" rtlCol="0">
            <a:spAutoFit/>
          </a:bodyPr>
          <a:lstStyle/>
          <a:p>
            <a:pPr algn="ctr"/>
            <a:r>
              <a:rPr lang="en-US" sz="3600"/>
              <a:t>Testament of Judah 26:3</a:t>
            </a:r>
          </a:p>
        </p:txBody>
      </p:sp>
      <p:sp>
        <p:nvSpPr>
          <p:cNvPr id="4" name="TextBox 3">
            <a:extLst>
              <a:ext uri="{FF2B5EF4-FFF2-40B4-BE49-F238E27FC236}">
                <a16:creationId xmlns:a16="http://schemas.microsoft.com/office/drawing/2014/main" id="{D5C0A5C6-5B1B-E647-7475-42C6D0FBB6C9}"/>
              </a:ext>
            </a:extLst>
          </p:cNvPr>
          <p:cNvSpPr txBox="1"/>
          <p:nvPr/>
        </p:nvSpPr>
        <p:spPr>
          <a:xfrm>
            <a:off x="0" y="1270000"/>
            <a:ext cx="12192000" cy="400110"/>
          </a:xfrm>
          <a:prstGeom prst="rect">
            <a:avLst/>
          </a:prstGeom>
          <a:noFill/>
        </p:spPr>
        <p:txBody>
          <a:bodyPr vert="horz" rtlCol="0">
            <a:spAutoFit/>
          </a:bodyPr>
          <a:lstStyle/>
          <a:p>
            <a:pPr algn="ctr"/>
            <a:r>
              <a:rPr lang="en-US" sz="2000"/>
              <a:t>(RHCVKJ, R.H. Charles Translation, Edited by Ken Johnson, Th.D.)</a:t>
            </a:r>
          </a:p>
        </p:txBody>
      </p:sp>
      <p:sp>
        <p:nvSpPr>
          <p:cNvPr id="5" name="TextBox 4">
            <a:extLst>
              <a:ext uri="{FF2B5EF4-FFF2-40B4-BE49-F238E27FC236}">
                <a16:creationId xmlns:a16="http://schemas.microsoft.com/office/drawing/2014/main" id="{55304453-D316-E942-1EC1-2E8BF4ABF07F}"/>
              </a:ext>
            </a:extLst>
          </p:cNvPr>
          <p:cNvSpPr txBox="1"/>
          <p:nvPr/>
        </p:nvSpPr>
        <p:spPr>
          <a:xfrm>
            <a:off x="1016000" y="1905000"/>
            <a:ext cx="10160000" cy="1523494"/>
          </a:xfrm>
          <a:prstGeom prst="rect">
            <a:avLst/>
          </a:prstGeom>
          <a:noFill/>
        </p:spPr>
        <p:txBody>
          <a:bodyPr vert="horz" rtlCol="0">
            <a:spAutoFit/>
          </a:bodyPr>
          <a:lstStyle/>
          <a:p>
            <a:pPr algn="ctr"/>
            <a:r>
              <a:rPr lang="en-US" sz="3100"/>
              <a:t>And you shall be the people of the Lord, and have one tongue, and there shall be no spirit of deceit of Beliar, </a:t>
            </a:r>
            <a:r>
              <a:rPr lang="en-US" sz="3100" b="1">
                <a:solidFill>
                  <a:srgbClr val="FF0000"/>
                </a:solidFill>
              </a:rPr>
              <a:t>for he shall be cast into the fire for ever and ever.</a:t>
            </a:r>
          </a:p>
        </p:txBody>
      </p:sp>
    </p:spTree>
    <p:extLst>
      <p:ext uri="{BB962C8B-B14F-4D97-AF65-F5344CB8AC3E}">
        <p14:creationId xmlns:p14="http://schemas.microsoft.com/office/powerpoint/2010/main" val="483959751"/>
      </p:ext>
    </p:extLst>
  </p:cSld>
  <p:clrMapOvr>
    <a:masterClrMapping/>
  </p:clrMapOvr>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7F6416A-AA67-B35B-10CE-747DF6F63C9F}"/>
              </a:ext>
            </a:extLst>
          </p:cNvPr>
          <p:cNvSpPr txBox="1"/>
          <p:nvPr/>
        </p:nvSpPr>
        <p:spPr>
          <a:xfrm>
            <a:off x="127000" y="127000"/>
            <a:ext cx="7315200" cy="276999"/>
          </a:xfrm>
          <a:prstGeom prst="rect">
            <a:avLst/>
          </a:prstGeom>
          <a:noFill/>
        </p:spPr>
        <p:txBody>
          <a:bodyPr vert="horz" lIns="0" tIns="0" rIns="0" bIns="0" rtlCol="0">
            <a:spAutoFit/>
          </a:bodyPr>
          <a:lstStyle/>
          <a:p>
            <a:r>
              <a:rPr lang="en-US"/>
              <a:t>SATAN'S END</a:t>
            </a:r>
          </a:p>
        </p:txBody>
      </p:sp>
      <p:sp>
        <p:nvSpPr>
          <p:cNvPr id="3" name="TextBox 2">
            <a:extLst>
              <a:ext uri="{FF2B5EF4-FFF2-40B4-BE49-F238E27FC236}">
                <a16:creationId xmlns:a16="http://schemas.microsoft.com/office/drawing/2014/main" id="{5251291B-753C-57B7-1240-DC90CAAE1A0D}"/>
              </a:ext>
            </a:extLst>
          </p:cNvPr>
          <p:cNvSpPr txBox="1"/>
          <p:nvPr/>
        </p:nvSpPr>
        <p:spPr>
          <a:xfrm>
            <a:off x="0" y="762000"/>
            <a:ext cx="12192000" cy="646331"/>
          </a:xfrm>
          <a:prstGeom prst="rect">
            <a:avLst/>
          </a:prstGeom>
          <a:noFill/>
        </p:spPr>
        <p:txBody>
          <a:bodyPr vert="horz" rtlCol="0">
            <a:spAutoFit/>
          </a:bodyPr>
          <a:lstStyle/>
          <a:p>
            <a:pPr algn="ctr"/>
            <a:r>
              <a:rPr lang="en-US" sz="3600"/>
              <a:t>Jubilees 48:15</a:t>
            </a:r>
          </a:p>
        </p:txBody>
      </p:sp>
      <p:sp>
        <p:nvSpPr>
          <p:cNvPr id="4" name="TextBox 3">
            <a:extLst>
              <a:ext uri="{FF2B5EF4-FFF2-40B4-BE49-F238E27FC236}">
                <a16:creationId xmlns:a16="http://schemas.microsoft.com/office/drawing/2014/main" id="{71364AEF-3E3C-868B-B7C6-CAF3F8067668}"/>
              </a:ext>
            </a:extLst>
          </p:cNvPr>
          <p:cNvSpPr txBox="1"/>
          <p:nvPr/>
        </p:nvSpPr>
        <p:spPr>
          <a:xfrm>
            <a:off x="0" y="1270000"/>
            <a:ext cx="12192000" cy="400110"/>
          </a:xfrm>
          <a:prstGeom prst="rect">
            <a:avLst/>
          </a:prstGeom>
          <a:noFill/>
        </p:spPr>
        <p:txBody>
          <a:bodyPr vert="horz" rtlCol="0">
            <a:spAutoFit/>
          </a:bodyPr>
          <a:lstStyle/>
          <a:p>
            <a:pPr algn="ctr"/>
            <a:r>
              <a:rPr lang="fr-FR" sz="2000"/>
              <a:t>(RHCV, R.H. Charles Version)</a:t>
            </a:r>
            <a:endParaRPr lang="en-US" sz="2000"/>
          </a:p>
        </p:txBody>
      </p:sp>
      <p:sp>
        <p:nvSpPr>
          <p:cNvPr id="5" name="TextBox 4">
            <a:extLst>
              <a:ext uri="{FF2B5EF4-FFF2-40B4-BE49-F238E27FC236}">
                <a16:creationId xmlns:a16="http://schemas.microsoft.com/office/drawing/2014/main" id="{6EBA9442-46A3-72EB-3E08-988154D20B06}"/>
              </a:ext>
            </a:extLst>
          </p:cNvPr>
          <p:cNvSpPr txBox="1"/>
          <p:nvPr/>
        </p:nvSpPr>
        <p:spPr>
          <a:xfrm>
            <a:off x="1016000" y="1905000"/>
            <a:ext cx="10160000" cy="2000548"/>
          </a:xfrm>
          <a:prstGeom prst="rect">
            <a:avLst/>
          </a:prstGeom>
          <a:noFill/>
        </p:spPr>
        <p:txBody>
          <a:bodyPr vert="horz" rtlCol="0">
            <a:spAutoFit/>
          </a:bodyPr>
          <a:lstStyle/>
          <a:p>
            <a:pPr algn="ctr"/>
            <a:r>
              <a:rPr lang="en-US" sz="3100"/>
              <a:t>And on the fourteenth day and on the fifteenth and on the sixteenth and on the seventeenth and on the eighteenth </a:t>
            </a:r>
            <a:r>
              <a:rPr lang="en-US" sz="3100" b="1">
                <a:solidFill>
                  <a:srgbClr val="FF0000"/>
                </a:solidFill>
              </a:rPr>
              <a:t>the prince Mastema was bound and imprisoned</a:t>
            </a:r>
            <a:r>
              <a:rPr lang="en-US" sz="3100"/>
              <a:t> behind the children of Israel that he might not accuse them.</a:t>
            </a:r>
          </a:p>
        </p:txBody>
      </p:sp>
    </p:spTree>
    <p:extLst>
      <p:ext uri="{BB962C8B-B14F-4D97-AF65-F5344CB8AC3E}">
        <p14:creationId xmlns:p14="http://schemas.microsoft.com/office/powerpoint/2010/main" val="8890882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718F077-3313-88B9-DD89-176EE60C3C96}"/>
              </a:ext>
            </a:extLst>
          </p:cNvPr>
          <p:cNvSpPr txBox="1"/>
          <p:nvPr/>
        </p:nvSpPr>
        <p:spPr>
          <a:xfrm>
            <a:off x="127000" y="127000"/>
            <a:ext cx="7315200" cy="276999"/>
          </a:xfrm>
          <a:prstGeom prst="rect">
            <a:avLst/>
          </a:prstGeom>
          <a:noFill/>
        </p:spPr>
        <p:txBody>
          <a:bodyPr vert="horz" lIns="0" tIns="0" rIns="0" bIns="0" rtlCol="0">
            <a:spAutoFit/>
          </a:bodyPr>
          <a:lstStyle/>
          <a:p>
            <a:r>
              <a:rPr lang="en-US"/>
              <a:t>Satan</a:t>
            </a:r>
          </a:p>
        </p:txBody>
      </p:sp>
      <p:sp>
        <p:nvSpPr>
          <p:cNvPr id="3" name="TextBox 2">
            <a:extLst>
              <a:ext uri="{FF2B5EF4-FFF2-40B4-BE49-F238E27FC236}">
                <a16:creationId xmlns:a16="http://schemas.microsoft.com/office/drawing/2014/main" id="{BD0151F5-E733-A7CE-1B7E-A29EB16A02B6}"/>
              </a:ext>
            </a:extLst>
          </p:cNvPr>
          <p:cNvSpPr txBox="1"/>
          <p:nvPr/>
        </p:nvSpPr>
        <p:spPr>
          <a:xfrm>
            <a:off x="0" y="762000"/>
            <a:ext cx="12192000" cy="646331"/>
          </a:xfrm>
          <a:prstGeom prst="rect">
            <a:avLst/>
          </a:prstGeom>
          <a:noFill/>
        </p:spPr>
        <p:txBody>
          <a:bodyPr vert="horz" rtlCol="0">
            <a:spAutoFit/>
          </a:bodyPr>
          <a:lstStyle/>
          <a:p>
            <a:pPr algn="ctr"/>
            <a:r>
              <a:rPr lang="en-US" sz="3600"/>
              <a:t>First Timothy 5:15</a:t>
            </a:r>
          </a:p>
        </p:txBody>
      </p:sp>
      <p:sp>
        <p:nvSpPr>
          <p:cNvPr id="4" name="TextBox 3">
            <a:extLst>
              <a:ext uri="{FF2B5EF4-FFF2-40B4-BE49-F238E27FC236}">
                <a16:creationId xmlns:a16="http://schemas.microsoft.com/office/drawing/2014/main" id="{2152BF02-E5FB-F035-6431-F5AA9DB07899}"/>
              </a:ext>
            </a:extLst>
          </p:cNvPr>
          <p:cNvSpPr txBox="1"/>
          <p:nvPr/>
        </p:nvSpPr>
        <p:spPr>
          <a:xfrm>
            <a:off x="0" y="1270000"/>
            <a:ext cx="12192000" cy="400110"/>
          </a:xfrm>
          <a:prstGeom prst="rect">
            <a:avLst/>
          </a:prstGeom>
          <a:noFill/>
        </p:spPr>
        <p:txBody>
          <a:bodyPr vert="horz" rtlCol="0">
            <a:spAutoFit/>
          </a:bodyPr>
          <a:lstStyle/>
          <a:p>
            <a:pPr algn="ctr"/>
            <a:r>
              <a:rPr lang="en-US" sz="2000"/>
              <a:t>(ASV, American Standard Version)</a:t>
            </a:r>
          </a:p>
        </p:txBody>
      </p:sp>
      <p:sp>
        <p:nvSpPr>
          <p:cNvPr id="5" name="TextBox 4">
            <a:extLst>
              <a:ext uri="{FF2B5EF4-FFF2-40B4-BE49-F238E27FC236}">
                <a16:creationId xmlns:a16="http://schemas.microsoft.com/office/drawing/2014/main" id="{17CFB006-D588-2D6C-6479-7C412597EE89}"/>
              </a:ext>
            </a:extLst>
          </p:cNvPr>
          <p:cNvSpPr txBox="1"/>
          <p:nvPr/>
        </p:nvSpPr>
        <p:spPr>
          <a:xfrm>
            <a:off x="1016000" y="1905000"/>
            <a:ext cx="10160000" cy="569387"/>
          </a:xfrm>
          <a:prstGeom prst="rect">
            <a:avLst/>
          </a:prstGeom>
          <a:noFill/>
        </p:spPr>
        <p:txBody>
          <a:bodyPr vert="horz" rtlCol="0">
            <a:spAutoFit/>
          </a:bodyPr>
          <a:lstStyle/>
          <a:p>
            <a:pPr algn="ctr"/>
            <a:r>
              <a:rPr lang="en-US" sz="3100"/>
              <a:t>for already some are turned aside after </a:t>
            </a:r>
            <a:r>
              <a:rPr lang="en-US" sz="3100" b="1">
                <a:solidFill>
                  <a:srgbClr val="FF0000"/>
                </a:solidFill>
              </a:rPr>
              <a:t>Satan</a:t>
            </a:r>
            <a:r>
              <a:rPr lang="en-US" sz="3100"/>
              <a:t>.</a:t>
            </a:r>
          </a:p>
        </p:txBody>
      </p:sp>
    </p:spTree>
    <p:extLst>
      <p:ext uri="{BB962C8B-B14F-4D97-AF65-F5344CB8AC3E}">
        <p14:creationId xmlns:p14="http://schemas.microsoft.com/office/powerpoint/2010/main" val="19675294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E47BB99-D55B-BE83-2A1C-F81C07718EE1}"/>
              </a:ext>
            </a:extLst>
          </p:cNvPr>
          <p:cNvSpPr txBox="1"/>
          <p:nvPr/>
        </p:nvSpPr>
        <p:spPr>
          <a:xfrm>
            <a:off x="127000" y="127000"/>
            <a:ext cx="7315200" cy="276999"/>
          </a:xfrm>
          <a:prstGeom prst="rect">
            <a:avLst/>
          </a:prstGeom>
          <a:noFill/>
        </p:spPr>
        <p:txBody>
          <a:bodyPr vert="horz" lIns="0" tIns="0" rIns="0" bIns="0" rtlCol="0">
            <a:spAutoFit/>
          </a:bodyPr>
          <a:lstStyle/>
          <a:p>
            <a:r>
              <a:rPr lang="en-US"/>
              <a:t>Satan</a:t>
            </a:r>
          </a:p>
        </p:txBody>
      </p:sp>
      <p:sp>
        <p:nvSpPr>
          <p:cNvPr id="3" name="TextBox 2">
            <a:extLst>
              <a:ext uri="{FF2B5EF4-FFF2-40B4-BE49-F238E27FC236}">
                <a16:creationId xmlns:a16="http://schemas.microsoft.com/office/drawing/2014/main" id="{57DF841B-2AD3-1B4C-BA73-80EB9CE77BB3}"/>
              </a:ext>
            </a:extLst>
          </p:cNvPr>
          <p:cNvSpPr txBox="1"/>
          <p:nvPr/>
        </p:nvSpPr>
        <p:spPr>
          <a:xfrm>
            <a:off x="0" y="762000"/>
            <a:ext cx="12192000" cy="646331"/>
          </a:xfrm>
          <a:prstGeom prst="rect">
            <a:avLst/>
          </a:prstGeom>
          <a:noFill/>
        </p:spPr>
        <p:txBody>
          <a:bodyPr vert="horz" rtlCol="0">
            <a:spAutoFit/>
          </a:bodyPr>
          <a:lstStyle/>
          <a:p>
            <a:pPr algn="ctr"/>
            <a:r>
              <a:rPr lang="en-US" sz="3600"/>
              <a:t>Mark 1:12-13</a:t>
            </a:r>
          </a:p>
        </p:txBody>
      </p:sp>
      <p:sp>
        <p:nvSpPr>
          <p:cNvPr id="4" name="TextBox 3">
            <a:extLst>
              <a:ext uri="{FF2B5EF4-FFF2-40B4-BE49-F238E27FC236}">
                <a16:creationId xmlns:a16="http://schemas.microsoft.com/office/drawing/2014/main" id="{26C63EC3-E296-204D-4B38-B1890AB00B22}"/>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21C28C69-6024-24C7-1FF1-B18568B106C9}"/>
              </a:ext>
            </a:extLst>
          </p:cNvPr>
          <p:cNvSpPr txBox="1"/>
          <p:nvPr/>
        </p:nvSpPr>
        <p:spPr>
          <a:xfrm>
            <a:off x="1016000" y="1905000"/>
            <a:ext cx="10160000" cy="2000548"/>
          </a:xfrm>
          <a:prstGeom prst="rect">
            <a:avLst/>
          </a:prstGeom>
          <a:noFill/>
        </p:spPr>
        <p:txBody>
          <a:bodyPr vert="horz" rtlCol="0">
            <a:spAutoFit/>
          </a:bodyPr>
          <a:lstStyle/>
          <a:p>
            <a:pPr algn="ctr"/>
            <a:r>
              <a:rPr lang="en-US" sz="3100"/>
              <a:t>Immediately the Spirit impelled Him to go out into the wilderness. And He was in the wilderness forty days </a:t>
            </a:r>
            <a:r>
              <a:rPr lang="en-US" sz="3100" b="1">
                <a:solidFill>
                  <a:srgbClr val="FF0000"/>
                </a:solidFill>
              </a:rPr>
              <a:t>being tempted by Satan;</a:t>
            </a:r>
            <a:r>
              <a:rPr lang="en-US" sz="3100"/>
              <a:t> and He was with the wild beasts, and the angels were ministering to Him.</a:t>
            </a:r>
          </a:p>
        </p:txBody>
      </p:sp>
    </p:spTree>
    <p:extLst>
      <p:ext uri="{BB962C8B-B14F-4D97-AF65-F5344CB8AC3E}">
        <p14:creationId xmlns:p14="http://schemas.microsoft.com/office/powerpoint/2010/main" val="13651417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5EB1A86-F776-953B-D62F-77F850AA73AD}"/>
              </a:ext>
            </a:extLst>
          </p:cNvPr>
          <p:cNvSpPr txBox="1"/>
          <p:nvPr/>
        </p:nvSpPr>
        <p:spPr>
          <a:xfrm>
            <a:off x="127000" y="127000"/>
            <a:ext cx="7315200" cy="276999"/>
          </a:xfrm>
          <a:prstGeom prst="rect">
            <a:avLst/>
          </a:prstGeom>
          <a:noFill/>
        </p:spPr>
        <p:txBody>
          <a:bodyPr vert="horz" lIns="0" tIns="0" rIns="0" bIns="0" rtlCol="0">
            <a:spAutoFit/>
          </a:bodyPr>
          <a:lstStyle/>
          <a:p>
            <a:r>
              <a:rPr lang="en-US"/>
              <a:t>Satan</a:t>
            </a:r>
          </a:p>
        </p:txBody>
      </p:sp>
      <p:sp>
        <p:nvSpPr>
          <p:cNvPr id="3" name="TextBox 2">
            <a:extLst>
              <a:ext uri="{FF2B5EF4-FFF2-40B4-BE49-F238E27FC236}">
                <a16:creationId xmlns:a16="http://schemas.microsoft.com/office/drawing/2014/main" id="{95D22A49-8721-7A4B-C52E-F92881584E94}"/>
              </a:ext>
            </a:extLst>
          </p:cNvPr>
          <p:cNvSpPr txBox="1"/>
          <p:nvPr/>
        </p:nvSpPr>
        <p:spPr>
          <a:xfrm>
            <a:off x="0" y="762000"/>
            <a:ext cx="12192000" cy="646331"/>
          </a:xfrm>
          <a:prstGeom prst="rect">
            <a:avLst/>
          </a:prstGeom>
          <a:noFill/>
        </p:spPr>
        <p:txBody>
          <a:bodyPr vert="horz" rtlCol="0">
            <a:spAutoFit/>
          </a:bodyPr>
          <a:lstStyle/>
          <a:p>
            <a:pPr algn="ctr"/>
            <a:r>
              <a:rPr lang="en-US" sz="3600"/>
              <a:t>Matthew 16:23</a:t>
            </a:r>
          </a:p>
        </p:txBody>
      </p:sp>
      <p:sp>
        <p:nvSpPr>
          <p:cNvPr id="4" name="TextBox 3">
            <a:extLst>
              <a:ext uri="{FF2B5EF4-FFF2-40B4-BE49-F238E27FC236}">
                <a16:creationId xmlns:a16="http://schemas.microsoft.com/office/drawing/2014/main" id="{549E99D4-1196-C041-43A8-4928A750A3EB}"/>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72CE4430-D4D2-1AA4-33C9-FB6D1DE9A60B}"/>
              </a:ext>
            </a:extLst>
          </p:cNvPr>
          <p:cNvSpPr txBox="1"/>
          <p:nvPr/>
        </p:nvSpPr>
        <p:spPr>
          <a:xfrm>
            <a:off x="1016000" y="1905000"/>
            <a:ext cx="10160000" cy="1523494"/>
          </a:xfrm>
          <a:prstGeom prst="rect">
            <a:avLst/>
          </a:prstGeom>
          <a:noFill/>
        </p:spPr>
        <p:txBody>
          <a:bodyPr vert="horz" rtlCol="0">
            <a:spAutoFit/>
          </a:bodyPr>
          <a:lstStyle/>
          <a:p>
            <a:pPr algn="ctr"/>
            <a:r>
              <a:rPr lang="en-US" sz="3100"/>
              <a:t>But He turned and said to Peter, "</a:t>
            </a:r>
            <a:r>
              <a:rPr lang="en-US" sz="3100" b="1">
                <a:solidFill>
                  <a:srgbClr val="FF0000"/>
                </a:solidFill>
              </a:rPr>
              <a:t>Get behind Me, Satan!</a:t>
            </a:r>
            <a:r>
              <a:rPr lang="en-US" sz="3100"/>
              <a:t> You are a stumbling block to Me; for you are not setting your mind on God's interests, but man's."</a:t>
            </a:r>
          </a:p>
        </p:txBody>
      </p:sp>
    </p:spTree>
    <p:extLst>
      <p:ext uri="{BB962C8B-B14F-4D97-AF65-F5344CB8AC3E}">
        <p14:creationId xmlns:p14="http://schemas.microsoft.com/office/powerpoint/2010/main" val="34077089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D2D3DE-0AD2-5A3B-A6DC-5A9A61800FD3}"/>
              </a:ext>
            </a:extLst>
          </p:cNvPr>
          <p:cNvSpPr>
            <a:spLocks noGrp="1"/>
          </p:cNvSpPr>
          <p:nvPr>
            <p:ph type="ctrTitle"/>
          </p:nvPr>
        </p:nvSpPr>
        <p:spPr>
          <a:xfrm>
            <a:off x="518160" y="762000"/>
            <a:ext cx="11155680" cy="3429000"/>
          </a:xfrm>
        </p:spPr>
        <p:txBody>
          <a:bodyPr>
            <a:normAutofit/>
          </a:bodyPr>
          <a:lstStyle/>
          <a:p>
            <a:pPr algn="ctr"/>
            <a:r>
              <a:rPr lang="en-US" sz="4800">
                <a:solidFill>
                  <a:srgbClr val="000000"/>
                </a:solidFill>
              </a:rPr>
              <a:t>Names for the Adversary</a:t>
            </a:r>
          </a:p>
        </p:txBody>
      </p:sp>
      <p:sp>
        <p:nvSpPr>
          <p:cNvPr id="3" name="Subtitle 2">
            <a:extLst>
              <a:ext uri="{FF2B5EF4-FFF2-40B4-BE49-F238E27FC236}">
                <a16:creationId xmlns:a16="http://schemas.microsoft.com/office/drawing/2014/main" id="{811E2D7C-2F73-F6A3-8429-78B34070491B}"/>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2762829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EAC5198-9D6A-38C5-8359-7872C7F45C74}"/>
              </a:ext>
            </a:extLst>
          </p:cNvPr>
          <p:cNvSpPr txBox="1"/>
          <p:nvPr/>
        </p:nvSpPr>
        <p:spPr>
          <a:xfrm>
            <a:off x="127000" y="127000"/>
            <a:ext cx="7315200" cy="276999"/>
          </a:xfrm>
          <a:prstGeom prst="rect">
            <a:avLst/>
          </a:prstGeom>
          <a:noFill/>
        </p:spPr>
        <p:txBody>
          <a:bodyPr vert="horz" lIns="0" tIns="0" rIns="0" bIns="0" rtlCol="0">
            <a:spAutoFit/>
          </a:bodyPr>
          <a:lstStyle/>
          <a:p>
            <a:r>
              <a:rPr lang="en-US"/>
              <a:t>Satan</a:t>
            </a:r>
          </a:p>
        </p:txBody>
      </p:sp>
      <p:sp>
        <p:nvSpPr>
          <p:cNvPr id="3" name="TextBox 2">
            <a:extLst>
              <a:ext uri="{FF2B5EF4-FFF2-40B4-BE49-F238E27FC236}">
                <a16:creationId xmlns:a16="http://schemas.microsoft.com/office/drawing/2014/main" id="{8EE812F8-5BF4-06FD-1B8E-65EC5809A6C4}"/>
              </a:ext>
            </a:extLst>
          </p:cNvPr>
          <p:cNvSpPr txBox="1"/>
          <p:nvPr/>
        </p:nvSpPr>
        <p:spPr>
          <a:xfrm>
            <a:off x="0" y="762000"/>
            <a:ext cx="12192000" cy="646331"/>
          </a:xfrm>
          <a:prstGeom prst="rect">
            <a:avLst/>
          </a:prstGeom>
          <a:noFill/>
        </p:spPr>
        <p:txBody>
          <a:bodyPr vert="horz" rtlCol="0">
            <a:spAutoFit/>
          </a:bodyPr>
          <a:lstStyle/>
          <a:p>
            <a:pPr algn="ctr"/>
            <a:r>
              <a:rPr lang="en-US" sz="3600"/>
              <a:t>Revelation 12:9-12</a:t>
            </a:r>
          </a:p>
        </p:txBody>
      </p:sp>
      <p:sp>
        <p:nvSpPr>
          <p:cNvPr id="4" name="TextBox 3">
            <a:extLst>
              <a:ext uri="{FF2B5EF4-FFF2-40B4-BE49-F238E27FC236}">
                <a16:creationId xmlns:a16="http://schemas.microsoft.com/office/drawing/2014/main" id="{FE012A56-D9A7-D1F0-395C-13F4E388BBB4}"/>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3372BA39-8F3D-0521-7FB5-7F87FA7C14C4}"/>
              </a:ext>
            </a:extLst>
          </p:cNvPr>
          <p:cNvSpPr txBox="1"/>
          <p:nvPr/>
        </p:nvSpPr>
        <p:spPr>
          <a:xfrm>
            <a:off x="1016000" y="1905000"/>
            <a:ext cx="10160000" cy="4385816"/>
          </a:xfrm>
          <a:prstGeom prst="rect">
            <a:avLst/>
          </a:prstGeom>
          <a:noFill/>
        </p:spPr>
        <p:txBody>
          <a:bodyPr vert="horz" rtlCol="0">
            <a:spAutoFit/>
          </a:bodyPr>
          <a:lstStyle/>
          <a:p>
            <a:pPr algn="ctr"/>
            <a:r>
              <a:rPr lang="en-US" sz="3100"/>
              <a:t>And the great dragon was thrown down, </a:t>
            </a:r>
            <a:r>
              <a:rPr lang="en-US" sz="3100" b="1">
                <a:solidFill>
                  <a:srgbClr val="FF0000"/>
                </a:solidFill>
              </a:rPr>
              <a:t>the serpent of old who is called the devil and Satan, who deceives the whole world</a:t>
            </a:r>
            <a:r>
              <a:rPr lang="en-US" sz="3100"/>
              <a:t>; he was thrown down to the earth, and his angels were thrown down with him. Then I heard a loud voice in heaven, saying, "Now the salvation, and the power, and the kingdom of our God and the authority of His Christ have come, for the accuser of our brethren has been thrown down, he who accuses them before our God day and night. (Continued...)</a:t>
            </a:r>
          </a:p>
        </p:txBody>
      </p:sp>
    </p:spTree>
    <p:extLst>
      <p:ext uri="{BB962C8B-B14F-4D97-AF65-F5344CB8AC3E}">
        <p14:creationId xmlns:p14="http://schemas.microsoft.com/office/powerpoint/2010/main" val="25035999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63B9814-8D47-93A3-FFE0-F80DAE9DB658}"/>
              </a:ext>
            </a:extLst>
          </p:cNvPr>
          <p:cNvSpPr txBox="1"/>
          <p:nvPr/>
        </p:nvSpPr>
        <p:spPr>
          <a:xfrm>
            <a:off x="127000" y="127000"/>
            <a:ext cx="7315200" cy="276999"/>
          </a:xfrm>
          <a:prstGeom prst="rect">
            <a:avLst/>
          </a:prstGeom>
          <a:noFill/>
        </p:spPr>
        <p:txBody>
          <a:bodyPr vert="horz" lIns="0" tIns="0" rIns="0" bIns="0" rtlCol="0">
            <a:spAutoFit/>
          </a:bodyPr>
          <a:lstStyle/>
          <a:p>
            <a:r>
              <a:rPr lang="en-US"/>
              <a:t>Satan</a:t>
            </a:r>
          </a:p>
        </p:txBody>
      </p:sp>
      <p:sp>
        <p:nvSpPr>
          <p:cNvPr id="3" name="TextBox 2">
            <a:extLst>
              <a:ext uri="{FF2B5EF4-FFF2-40B4-BE49-F238E27FC236}">
                <a16:creationId xmlns:a16="http://schemas.microsoft.com/office/drawing/2014/main" id="{3F7291CA-B265-58CE-7C55-51145EAEACFD}"/>
              </a:ext>
            </a:extLst>
          </p:cNvPr>
          <p:cNvSpPr txBox="1"/>
          <p:nvPr/>
        </p:nvSpPr>
        <p:spPr>
          <a:xfrm>
            <a:off x="1016000" y="635000"/>
            <a:ext cx="10160000" cy="3431709"/>
          </a:xfrm>
          <a:prstGeom prst="rect">
            <a:avLst/>
          </a:prstGeom>
          <a:noFill/>
        </p:spPr>
        <p:txBody>
          <a:bodyPr vert="horz" rtlCol="0">
            <a:spAutoFit/>
          </a:bodyPr>
          <a:lstStyle/>
          <a:p>
            <a:pPr algn="ctr"/>
            <a:r>
              <a:rPr lang="en-US" sz="3100"/>
              <a:t>"And they overcame him because of the blood of the Lamb and because of the word of their testimony, and they did not love their life even when faced with death. "For this reason, rejoice, O heavens and you who dwell in them. Woe to the earth and the sea, because the devil has come down to you, having great wrath, knowing that he has only a short time."</a:t>
            </a:r>
          </a:p>
        </p:txBody>
      </p:sp>
    </p:spTree>
    <p:extLst>
      <p:ext uri="{BB962C8B-B14F-4D97-AF65-F5344CB8AC3E}">
        <p14:creationId xmlns:p14="http://schemas.microsoft.com/office/powerpoint/2010/main" val="27852497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D273C6-2FB5-34D7-25E0-C9B622901A03}"/>
              </a:ext>
            </a:extLst>
          </p:cNvPr>
          <p:cNvSpPr>
            <a:spLocks noGrp="1"/>
          </p:cNvSpPr>
          <p:nvPr>
            <p:ph type="ctrTitle"/>
          </p:nvPr>
        </p:nvSpPr>
        <p:spPr>
          <a:xfrm>
            <a:off x="518160" y="762000"/>
            <a:ext cx="11155680" cy="3429000"/>
          </a:xfrm>
        </p:spPr>
        <p:txBody>
          <a:bodyPr>
            <a:normAutofit/>
          </a:bodyPr>
          <a:lstStyle/>
          <a:p>
            <a:pPr algn="ctr"/>
            <a:r>
              <a:rPr lang="en-US" sz="4800">
                <a:solidFill>
                  <a:srgbClr val="000000"/>
                </a:solidFill>
              </a:rPr>
              <a:t>The Dragon</a:t>
            </a:r>
          </a:p>
        </p:txBody>
      </p:sp>
      <p:sp>
        <p:nvSpPr>
          <p:cNvPr id="3" name="Subtitle 2">
            <a:extLst>
              <a:ext uri="{FF2B5EF4-FFF2-40B4-BE49-F238E27FC236}">
                <a16:creationId xmlns:a16="http://schemas.microsoft.com/office/drawing/2014/main" id="{B052827A-1B79-DB43-D412-978AEED09D48}"/>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26412654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D052251-8E51-4CD0-C159-8CE3F78AA093}"/>
              </a:ext>
            </a:extLst>
          </p:cNvPr>
          <p:cNvSpPr txBox="1"/>
          <p:nvPr/>
        </p:nvSpPr>
        <p:spPr>
          <a:xfrm>
            <a:off x="127000" y="127000"/>
            <a:ext cx="7315200" cy="276999"/>
          </a:xfrm>
          <a:prstGeom prst="rect">
            <a:avLst/>
          </a:prstGeom>
          <a:noFill/>
        </p:spPr>
        <p:txBody>
          <a:bodyPr vert="horz" lIns="0" tIns="0" rIns="0" bIns="0" rtlCol="0">
            <a:spAutoFit/>
          </a:bodyPr>
          <a:lstStyle/>
          <a:p>
            <a:r>
              <a:rPr lang="en-US"/>
              <a:t>The Dragon</a:t>
            </a:r>
          </a:p>
        </p:txBody>
      </p:sp>
      <p:sp>
        <p:nvSpPr>
          <p:cNvPr id="3" name="TextBox 2">
            <a:extLst>
              <a:ext uri="{FF2B5EF4-FFF2-40B4-BE49-F238E27FC236}">
                <a16:creationId xmlns:a16="http://schemas.microsoft.com/office/drawing/2014/main" id="{2061B1A2-25B7-E2C1-EACB-C4F02C16E594}"/>
              </a:ext>
            </a:extLst>
          </p:cNvPr>
          <p:cNvSpPr txBox="1"/>
          <p:nvPr/>
        </p:nvSpPr>
        <p:spPr>
          <a:xfrm>
            <a:off x="0" y="762000"/>
            <a:ext cx="12192000" cy="646331"/>
          </a:xfrm>
          <a:prstGeom prst="rect">
            <a:avLst/>
          </a:prstGeom>
          <a:noFill/>
        </p:spPr>
        <p:txBody>
          <a:bodyPr vert="horz" rtlCol="0">
            <a:spAutoFit/>
          </a:bodyPr>
          <a:lstStyle/>
          <a:p>
            <a:pPr algn="ctr"/>
            <a:r>
              <a:rPr lang="en-US" sz="3600"/>
              <a:t>Revelation 12:13</a:t>
            </a:r>
          </a:p>
        </p:txBody>
      </p:sp>
      <p:sp>
        <p:nvSpPr>
          <p:cNvPr id="4" name="TextBox 3">
            <a:extLst>
              <a:ext uri="{FF2B5EF4-FFF2-40B4-BE49-F238E27FC236}">
                <a16:creationId xmlns:a16="http://schemas.microsoft.com/office/drawing/2014/main" id="{EBAC78FC-3AC6-2D22-B899-5C4D2F39E3BF}"/>
              </a:ext>
            </a:extLst>
          </p:cNvPr>
          <p:cNvSpPr txBox="1"/>
          <p:nvPr/>
        </p:nvSpPr>
        <p:spPr>
          <a:xfrm>
            <a:off x="0" y="1270000"/>
            <a:ext cx="12192000" cy="400110"/>
          </a:xfrm>
          <a:prstGeom prst="rect">
            <a:avLst/>
          </a:prstGeom>
          <a:noFill/>
        </p:spPr>
        <p:txBody>
          <a:bodyPr vert="horz" rtlCol="0">
            <a:spAutoFit/>
          </a:bodyPr>
          <a:lstStyle/>
          <a:p>
            <a:pPr algn="ctr"/>
            <a:r>
              <a:rPr lang="en-US" sz="2000"/>
              <a:t>(ASV, American Standard Version)</a:t>
            </a:r>
          </a:p>
        </p:txBody>
      </p:sp>
      <p:sp>
        <p:nvSpPr>
          <p:cNvPr id="5" name="TextBox 4">
            <a:extLst>
              <a:ext uri="{FF2B5EF4-FFF2-40B4-BE49-F238E27FC236}">
                <a16:creationId xmlns:a16="http://schemas.microsoft.com/office/drawing/2014/main" id="{7CF4E1AC-BDF2-B00B-14E5-A2D7392A0AA7}"/>
              </a:ext>
            </a:extLst>
          </p:cNvPr>
          <p:cNvSpPr txBox="1"/>
          <p:nvPr/>
        </p:nvSpPr>
        <p:spPr>
          <a:xfrm>
            <a:off x="1016000" y="1905000"/>
            <a:ext cx="10160000" cy="1523494"/>
          </a:xfrm>
          <a:prstGeom prst="rect">
            <a:avLst/>
          </a:prstGeom>
          <a:noFill/>
        </p:spPr>
        <p:txBody>
          <a:bodyPr vert="horz" rtlCol="0">
            <a:spAutoFit/>
          </a:bodyPr>
          <a:lstStyle/>
          <a:p>
            <a:pPr algn="ctr"/>
            <a:r>
              <a:rPr lang="en-US" sz="3100"/>
              <a:t>And when </a:t>
            </a:r>
            <a:r>
              <a:rPr lang="en-US" sz="3100" b="1">
                <a:solidFill>
                  <a:srgbClr val="FF0000"/>
                </a:solidFill>
              </a:rPr>
              <a:t>the dragon</a:t>
            </a:r>
            <a:r>
              <a:rPr lang="en-US" sz="3100"/>
              <a:t> saw that he was cast down to the earth, he persecuted the woman that brought forth the man child.</a:t>
            </a:r>
          </a:p>
        </p:txBody>
      </p:sp>
    </p:spTree>
    <p:extLst>
      <p:ext uri="{BB962C8B-B14F-4D97-AF65-F5344CB8AC3E}">
        <p14:creationId xmlns:p14="http://schemas.microsoft.com/office/powerpoint/2010/main" val="17412942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551D50D-16E8-1718-10B4-7454B5993E79}"/>
              </a:ext>
            </a:extLst>
          </p:cNvPr>
          <p:cNvSpPr txBox="1"/>
          <p:nvPr/>
        </p:nvSpPr>
        <p:spPr>
          <a:xfrm>
            <a:off x="127000" y="127000"/>
            <a:ext cx="7315200" cy="276999"/>
          </a:xfrm>
          <a:prstGeom prst="rect">
            <a:avLst/>
          </a:prstGeom>
          <a:noFill/>
        </p:spPr>
        <p:txBody>
          <a:bodyPr vert="horz" lIns="0" tIns="0" rIns="0" bIns="0" rtlCol="0">
            <a:spAutoFit/>
          </a:bodyPr>
          <a:lstStyle/>
          <a:p>
            <a:r>
              <a:rPr lang="en-US"/>
              <a:t>The Dragon</a:t>
            </a:r>
          </a:p>
        </p:txBody>
      </p:sp>
      <p:sp>
        <p:nvSpPr>
          <p:cNvPr id="3" name="TextBox 2">
            <a:extLst>
              <a:ext uri="{FF2B5EF4-FFF2-40B4-BE49-F238E27FC236}">
                <a16:creationId xmlns:a16="http://schemas.microsoft.com/office/drawing/2014/main" id="{0DFD55AF-734A-FC93-F50F-ED061DFFA08F}"/>
              </a:ext>
            </a:extLst>
          </p:cNvPr>
          <p:cNvSpPr txBox="1"/>
          <p:nvPr/>
        </p:nvSpPr>
        <p:spPr>
          <a:xfrm>
            <a:off x="0" y="762000"/>
            <a:ext cx="12192000" cy="646331"/>
          </a:xfrm>
          <a:prstGeom prst="rect">
            <a:avLst/>
          </a:prstGeom>
          <a:noFill/>
        </p:spPr>
        <p:txBody>
          <a:bodyPr vert="horz" rtlCol="0">
            <a:spAutoFit/>
          </a:bodyPr>
          <a:lstStyle/>
          <a:p>
            <a:pPr algn="ctr"/>
            <a:r>
              <a:rPr lang="en-US" sz="3600"/>
              <a:t>Revelation 12:4</a:t>
            </a:r>
          </a:p>
        </p:txBody>
      </p:sp>
      <p:sp>
        <p:nvSpPr>
          <p:cNvPr id="4" name="TextBox 3">
            <a:extLst>
              <a:ext uri="{FF2B5EF4-FFF2-40B4-BE49-F238E27FC236}">
                <a16:creationId xmlns:a16="http://schemas.microsoft.com/office/drawing/2014/main" id="{A6ED789B-2C06-C83C-7BB4-8EB24B181D66}"/>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23EB4AED-2C6B-B7F4-85FA-7198B3D5D9CB}"/>
              </a:ext>
            </a:extLst>
          </p:cNvPr>
          <p:cNvSpPr txBox="1"/>
          <p:nvPr/>
        </p:nvSpPr>
        <p:spPr>
          <a:xfrm>
            <a:off x="1016000" y="1905000"/>
            <a:ext cx="10160000" cy="2000548"/>
          </a:xfrm>
          <a:prstGeom prst="rect">
            <a:avLst/>
          </a:prstGeom>
          <a:noFill/>
        </p:spPr>
        <p:txBody>
          <a:bodyPr vert="horz" rtlCol="0">
            <a:spAutoFit/>
          </a:bodyPr>
          <a:lstStyle/>
          <a:p>
            <a:pPr algn="ctr"/>
            <a:r>
              <a:rPr lang="en-US" sz="3100"/>
              <a:t>And his tail swept away a third of the stars of heaven and threw them to the earth. And </a:t>
            </a:r>
            <a:r>
              <a:rPr lang="en-US" sz="3100" b="1">
                <a:solidFill>
                  <a:srgbClr val="FF0000"/>
                </a:solidFill>
              </a:rPr>
              <a:t>the dragon</a:t>
            </a:r>
            <a:r>
              <a:rPr lang="en-US" sz="3100"/>
              <a:t> stood before the woman who was about to give birth, so that when she gave birth he might devour her child.</a:t>
            </a:r>
          </a:p>
        </p:txBody>
      </p:sp>
    </p:spTree>
    <p:extLst>
      <p:ext uri="{BB962C8B-B14F-4D97-AF65-F5344CB8AC3E}">
        <p14:creationId xmlns:p14="http://schemas.microsoft.com/office/powerpoint/2010/main" val="417636518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D36FD0B-7DE4-28C5-5268-E802B09F7B54}"/>
              </a:ext>
            </a:extLst>
          </p:cNvPr>
          <p:cNvSpPr txBox="1"/>
          <p:nvPr/>
        </p:nvSpPr>
        <p:spPr>
          <a:xfrm>
            <a:off x="127000" y="127000"/>
            <a:ext cx="7315200" cy="276999"/>
          </a:xfrm>
          <a:prstGeom prst="rect">
            <a:avLst/>
          </a:prstGeom>
          <a:noFill/>
        </p:spPr>
        <p:txBody>
          <a:bodyPr vert="horz" lIns="0" tIns="0" rIns="0" bIns="0" rtlCol="0">
            <a:spAutoFit/>
          </a:bodyPr>
          <a:lstStyle/>
          <a:p>
            <a:r>
              <a:rPr lang="en-US"/>
              <a:t>The Dragon</a:t>
            </a:r>
          </a:p>
        </p:txBody>
      </p:sp>
      <p:sp>
        <p:nvSpPr>
          <p:cNvPr id="3" name="TextBox 2">
            <a:extLst>
              <a:ext uri="{FF2B5EF4-FFF2-40B4-BE49-F238E27FC236}">
                <a16:creationId xmlns:a16="http://schemas.microsoft.com/office/drawing/2014/main" id="{F5771DDD-4FFB-794F-323D-FCC6E7540085}"/>
              </a:ext>
            </a:extLst>
          </p:cNvPr>
          <p:cNvSpPr txBox="1"/>
          <p:nvPr/>
        </p:nvSpPr>
        <p:spPr>
          <a:xfrm>
            <a:off x="0" y="762000"/>
            <a:ext cx="12192000" cy="646331"/>
          </a:xfrm>
          <a:prstGeom prst="rect">
            <a:avLst/>
          </a:prstGeom>
          <a:noFill/>
        </p:spPr>
        <p:txBody>
          <a:bodyPr vert="horz" rtlCol="0">
            <a:spAutoFit/>
          </a:bodyPr>
          <a:lstStyle/>
          <a:p>
            <a:pPr algn="ctr"/>
            <a:r>
              <a:rPr lang="en-US" sz="3600"/>
              <a:t>Revelation 13:2</a:t>
            </a:r>
          </a:p>
        </p:txBody>
      </p:sp>
      <p:sp>
        <p:nvSpPr>
          <p:cNvPr id="4" name="TextBox 3">
            <a:extLst>
              <a:ext uri="{FF2B5EF4-FFF2-40B4-BE49-F238E27FC236}">
                <a16:creationId xmlns:a16="http://schemas.microsoft.com/office/drawing/2014/main" id="{7008C8ED-0AB7-7A0A-665B-F1ADE6D16883}"/>
              </a:ext>
            </a:extLst>
          </p:cNvPr>
          <p:cNvSpPr txBox="1"/>
          <p:nvPr/>
        </p:nvSpPr>
        <p:spPr>
          <a:xfrm>
            <a:off x="0" y="1270000"/>
            <a:ext cx="12192000" cy="400110"/>
          </a:xfrm>
          <a:prstGeom prst="rect">
            <a:avLst/>
          </a:prstGeom>
          <a:noFill/>
        </p:spPr>
        <p:txBody>
          <a:bodyPr vert="horz" rtlCol="0">
            <a:spAutoFit/>
          </a:bodyPr>
          <a:lstStyle/>
          <a:p>
            <a:pPr algn="ctr"/>
            <a:r>
              <a:rPr lang="en-US" sz="2000"/>
              <a:t>(ASV, American Standard Version)</a:t>
            </a:r>
          </a:p>
        </p:txBody>
      </p:sp>
      <p:sp>
        <p:nvSpPr>
          <p:cNvPr id="5" name="TextBox 4">
            <a:extLst>
              <a:ext uri="{FF2B5EF4-FFF2-40B4-BE49-F238E27FC236}">
                <a16:creationId xmlns:a16="http://schemas.microsoft.com/office/drawing/2014/main" id="{7C4076BA-CF75-8285-435C-498CE8590FC8}"/>
              </a:ext>
            </a:extLst>
          </p:cNvPr>
          <p:cNvSpPr txBox="1"/>
          <p:nvPr/>
        </p:nvSpPr>
        <p:spPr>
          <a:xfrm>
            <a:off x="1016000" y="1905000"/>
            <a:ext cx="10160000" cy="2000548"/>
          </a:xfrm>
          <a:prstGeom prst="rect">
            <a:avLst/>
          </a:prstGeom>
          <a:noFill/>
        </p:spPr>
        <p:txBody>
          <a:bodyPr vert="horz" rtlCol="0">
            <a:spAutoFit/>
          </a:bodyPr>
          <a:lstStyle/>
          <a:p>
            <a:pPr algn="ctr"/>
            <a:r>
              <a:rPr lang="en-US" sz="3100"/>
              <a:t>And the beast which I saw was like unto a leopard, and his feet were as the feet of a bear, and his mouth as the mouth of a lion: and </a:t>
            </a:r>
            <a:r>
              <a:rPr lang="en-US" sz="3100" b="1">
                <a:solidFill>
                  <a:srgbClr val="FF0000"/>
                </a:solidFill>
              </a:rPr>
              <a:t>the dragon</a:t>
            </a:r>
            <a:r>
              <a:rPr lang="en-US" sz="3100"/>
              <a:t> gave him his power, and his throne, and great authority.</a:t>
            </a:r>
          </a:p>
        </p:txBody>
      </p:sp>
    </p:spTree>
    <p:extLst>
      <p:ext uri="{BB962C8B-B14F-4D97-AF65-F5344CB8AC3E}">
        <p14:creationId xmlns:p14="http://schemas.microsoft.com/office/powerpoint/2010/main" val="236218775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B1553E-428C-A6E8-DD91-F402785FEB41}"/>
              </a:ext>
            </a:extLst>
          </p:cNvPr>
          <p:cNvSpPr>
            <a:spLocks noGrp="1"/>
          </p:cNvSpPr>
          <p:nvPr>
            <p:ph type="ctrTitle"/>
          </p:nvPr>
        </p:nvSpPr>
        <p:spPr>
          <a:xfrm>
            <a:off x="518160" y="762000"/>
            <a:ext cx="11155680" cy="3429000"/>
          </a:xfrm>
        </p:spPr>
        <p:txBody>
          <a:bodyPr>
            <a:normAutofit/>
          </a:bodyPr>
          <a:lstStyle/>
          <a:p>
            <a:pPr algn="ctr"/>
            <a:r>
              <a:rPr lang="en-US" sz="4800">
                <a:solidFill>
                  <a:srgbClr val="000000"/>
                </a:solidFill>
              </a:rPr>
              <a:t>The Serpent</a:t>
            </a:r>
          </a:p>
        </p:txBody>
      </p:sp>
      <p:sp>
        <p:nvSpPr>
          <p:cNvPr id="3" name="Subtitle 2">
            <a:extLst>
              <a:ext uri="{FF2B5EF4-FFF2-40B4-BE49-F238E27FC236}">
                <a16:creationId xmlns:a16="http://schemas.microsoft.com/office/drawing/2014/main" id="{8699544A-2F12-844D-9EF3-85603E3542DF}"/>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425700573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35730A4-5170-A13E-56DE-D468E36DC3BF}"/>
              </a:ext>
            </a:extLst>
          </p:cNvPr>
          <p:cNvSpPr txBox="1"/>
          <p:nvPr/>
        </p:nvSpPr>
        <p:spPr>
          <a:xfrm>
            <a:off x="127000" y="127000"/>
            <a:ext cx="7315200" cy="276999"/>
          </a:xfrm>
          <a:prstGeom prst="rect">
            <a:avLst/>
          </a:prstGeom>
          <a:noFill/>
        </p:spPr>
        <p:txBody>
          <a:bodyPr vert="horz" lIns="0" tIns="0" rIns="0" bIns="0" rtlCol="0">
            <a:spAutoFit/>
          </a:bodyPr>
          <a:lstStyle/>
          <a:p>
            <a:r>
              <a:rPr lang="en-US"/>
              <a:t>The Serpent</a:t>
            </a:r>
          </a:p>
        </p:txBody>
      </p:sp>
      <p:sp>
        <p:nvSpPr>
          <p:cNvPr id="3" name="TextBox 2">
            <a:extLst>
              <a:ext uri="{FF2B5EF4-FFF2-40B4-BE49-F238E27FC236}">
                <a16:creationId xmlns:a16="http://schemas.microsoft.com/office/drawing/2014/main" id="{F0C8402C-A359-3E29-D5CB-27722890A31D}"/>
              </a:ext>
            </a:extLst>
          </p:cNvPr>
          <p:cNvSpPr txBox="1"/>
          <p:nvPr/>
        </p:nvSpPr>
        <p:spPr>
          <a:xfrm>
            <a:off x="0" y="762000"/>
            <a:ext cx="12192000" cy="646331"/>
          </a:xfrm>
          <a:prstGeom prst="rect">
            <a:avLst/>
          </a:prstGeom>
          <a:noFill/>
        </p:spPr>
        <p:txBody>
          <a:bodyPr vert="horz" rtlCol="0">
            <a:spAutoFit/>
          </a:bodyPr>
          <a:lstStyle/>
          <a:p>
            <a:pPr algn="ctr"/>
            <a:r>
              <a:rPr lang="en-US" sz="3600"/>
              <a:t>Revelation 12:14</a:t>
            </a:r>
          </a:p>
        </p:txBody>
      </p:sp>
      <p:sp>
        <p:nvSpPr>
          <p:cNvPr id="4" name="TextBox 3">
            <a:extLst>
              <a:ext uri="{FF2B5EF4-FFF2-40B4-BE49-F238E27FC236}">
                <a16:creationId xmlns:a16="http://schemas.microsoft.com/office/drawing/2014/main" id="{DBA54042-2E3F-F505-E589-86B7BFFF354E}"/>
              </a:ext>
            </a:extLst>
          </p:cNvPr>
          <p:cNvSpPr txBox="1"/>
          <p:nvPr/>
        </p:nvSpPr>
        <p:spPr>
          <a:xfrm>
            <a:off x="0" y="1270000"/>
            <a:ext cx="12192000" cy="400110"/>
          </a:xfrm>
          <a:prstGeom prst="rect">
            <a:avLst/>
          </a:prstGeom>
          <a:noFill/>
        </p:spPr>
        <p:txBody>
          <a:bodyPr vert="horz" rtlCol="0">
            <a:spAutoFit/>
          </a:bodyPr>
          <a:lstStyle/>
          <a:p>
            <a:pPr algn="ctr"/>
            <a:r>
              <a:rPr lang="en-US" sz="2000"/>
              <a:t>(ASV, American Standard Version)</a:t>
            </a:r>
          </a:p>
        </p:txBody>
      </p:sp>
      <p:sp>
        <p:nvSpPr>
          <p:cNvPr id="5" name="TextBox 4">
            <a:extLst>
              <a:ext uri="{FF2B5EF4-FFF2-40B4-BE49-F238E27FC236}">
                <a16:creationId xmlns:a16="http://schemas.microsoft.com/office/drawing/2014/main" id="{9DE83E39-9680-6865-C16C-9E214ED5A7D9}"/>
              </a:ext>
            </a:extLst>
          </p:cNvPr>
          <p:cNvSpPr txBox="1"/>
          <p:nvPr/>
        </p:nvSpPr>
        <p:spPr>
          <a:xfrm>
            <a:off x="1016000" y="1905000"/>
            <a:ext cx="10160000" cy="2000548"/>
          </a:xfrm>
          <a:prstGeom prst="rect">
            <a:avLst/>
          </a:prstGeom>
          <a:noFill/>
        </p:spPr>
        <p:txBody>
          <a:bodyPr vert="horz" rtlCol="0">
            <a:spAutoFit/>
          </a:bodyPr>
          <a:lstStyle/>
          <a:p>
            <a:pPr algn="ctr"/>
            <a:r>
              <a:rPr lang="en-US" sz="3100"/>
              <a:t>And there were given to the woman the two wings of the great eagle, that she might fly into the wilderness unto her place, where she is nourished for a time, and times, and half a time, from the face of </a:t>
            </a:r>
            <a:r>
              <a:rPr lang="en-US" sz="3100" b="1">
                <a:solidFill>
                  <a:srgbClr val="FF0000"/>
                </a:solidFill>
              </a:rPr>
              <a:t>the serpent</a:t>
            </a:r>
            <a:r>
              <a:rPr lang="en-US" sz="3100"/>
              <a:t>.</a:t>
            </a:r>
          </a:p>
        </p:txBody>
      </p:sp>
    </p:spTree>
    <p:extLst>
      <p:ext uri="{BB962C8B-B14F-4D97-AF65-F5344CB8AC3E}">
        <p14:creationId xmlns:p14="http://schemas.microsoft.com/office/powerpoint/2010/main" val="196990002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32BF473-B8BA-74E6-E2A0-451093670224}"/>
              </a:ext>
            </a:extLst>
          </p:cNvPr>
          <p:cNvSpPr txBox="1"/>
          <p:nvPr/>
        </p:nvSpPr>
        <p:spPr>
          <a:xfrm>
            <a:off x="127000" y="127000"/>
            <a:ext cx="7315200" cy="276999"/>
          </a:xfrm>
          <a:prstGeom prst="rect">
            <a:avLst/>
          </a:prstGeom>
          <a:noFill/>
        </p:spPr>
        <p:txBody>
          <a:bodyPr vert="horz" lIns="0" tIns="0" rIns="0" bIns="0" rtlCol="0">
            <a:spAutoFit/>
          </a:bodyPr>
          <a:lstStyle/>
          <a:p>
            <a:r>
              <a:rPr lang="en-US"/>
              <a:t>The Serpent</a:t>
            </a:r>
          </a:p>
        </p:txBody>
      </p:sp>
      <p:sp>
        <p:nvSpPr>
          <p:cNvPr id="3" name="TextBox 2">
            <a:extLst>
              <a:ext uri="{FF2B5EF4-FFF2-40B4-BE49-F238E27FC236}">
                <a16:creationId xmlns:a16="http://schemas.microsoft.com/office/drawing/2014/main" id="{65E9769B-B973-E7DD-05B4-FF5ED9A22439}"/>
              </a:ext>
            </a:extLst>
          </p:cNvPr>
          <p:cNvSpPr txBox="1"/>
          <p:nvPr/>
        </p:nvSpPr>
        <p:spPr>
          <a:xfrm>
            <a:off x="0" y="762000"/>
            <a:ext cx="12192000" cy="646331"/>
          </a:xfrm>
          <a:prstGeom prst="rect">
            <a:avLst/>
          </a:prstGeom>
          <a:noFill/>
        </p:spPr>
        <p:txBody>
          <a:bodyPr vert="horz" rtlCol="0">
            <a:spAutoFit/>
          </a:bodyPr>
          <a:lstStyle/>
          <a:p>
            <a:pPr algn="ctr"/>
            <a:r>
              <a:rPr lang="en-US" sz="3600"/>
              <a:t>Revelation 12:7-9</a:t>
            </a:r>
          </a:p>
        </p:txBody>
      </p:sp>
      <p:sp>
        <p:nvSpPr>
          <p:cNvPr id="4" name="TextBox 3">
            <a:extLst>
              <a:ext uri="{FF2B5EF4-FFF2-40B4-BE49-F238E27FC236}">
                <a16:creationId xmlns:a16="http://schemas.microsoft.com/office/drawing/2014/main" id="{4610937C-0C26-9882-8A85-9AB371B7BEE8}"/>
              </a:ext>
            </a:extLst>
          </p:cNvPr>
          <p:cNvSpPr txBox="1"/>
          <p:nvPr/>
        </p:nvSpPr>
        <p:spPr>
          <a:xfrm>
            <a:off x="0" y="1270000"/>
            <a:ext cx="12192000" cy="400110"/>
          </a:xfrm>
          <a:prstGeom prst="rect">
            <a:avLst/>
          </a:prstGeom>
          <a:noFill/>
        </p:spPr>
        <p:txBody>
          <a:bodyPr vert="horz" rtlCol="0">
            <a:spAutoFit/>
          </a:bodyPr>
          <a:lstStyle/>
          <a:p>
            <a:pPr algn="ctr"/>
            <a:r>
              <a:rPr lang="en-US" sz="2000"/>
              <a:t>(ASV, American Standard Version)</a:t>
            </a:r>
          </a:p>
        </p:txBody>
      </p:sp>
      <p:sp>
        <p:nvSpPr>
          <p:cNvPr id="5" name="TextBox 4">
            <a:extLst>
              <a:ext uri="{FF2B5EF4-FFF2-40B4-BE49-F238E27FC236}">
                <a16:creationId xmlns:a16="http://schemas.microsoft.com/office/drawing/2014/main" id="{5B0E4A8E-C555-2E72-A33A-003889DB3D2C}"/>
              </a:ext>
            </a:extLst>
          </p:cNvPr>
          <p:cNvSpPr txBox="1"/>
          <p:nvPr/>
        </p:nvSpPr>
        <p:spPr>
          <a:xfrm>
            <a:off x="1016000" y="1905000"/>
            <a:ext cx="10160000" cy="3431709"/>
          </a:xfrm>
          <a:prstGeom prst="rect">
            <a:avLst/>
          </a:prstGeom>
          <a:noFill/>
        </p:spPr>
        <p:txBody>
          <a:bodyPr vert="horz" rtlCol="0">
            <a:spAutoFit/>
          </a:bodyPr>
          <a:lstStyle/>
          <a:p>
            <a:pPr algn="ctr"/>
            <a:r>
              <a:rPr lang="en-US" sz="3100"/>
              <a:t>And there was war in heaven: Michael and his angels going forth to war with the dragon; and the dragon warred and his angels; and they prevailed not, neither was their place found any more in heaven. And the great dragon was cast down, </a:t>
            </a:r>
            <a:r>
              <a:rPr lang="en-US" sz="3100" b="1">
                <a:solidFill>
                  <a:srgbClr val="FF0000"/>
                </a:solidFill>
              </a:rPr>
              <a:t>the old serpent, he that is called the Devil and Satan</a:t>
            </a:r>
            <a:r>
              <a:rPr lang="en-US" sz="3100"/>
              <a:t>, the deceiver of the whole world; he was cast down to the earth, and his angels were cast down with him.</a:t>
            </a:r>
          </a:p>
        </p:txBody>
      </p:sp>
    </p:spTree>
    <p:extLst>
      <p:ext uri="{BB962C8B-B14F-4D97-AF65-F5344CB8AC3E}">
        <p14:creationId xmlns:p14="http://schemas.microsoft.com/office/powerpoint/2010/main" val="276906814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78C2426-FFEF-14D7-3213-F043A1D4B0DB}"/>
              </a:ext>
            </a:extLst>
          </p:cNvPr>
          <p:cNvSpPr txBox="1"/>
          <p:nvPr/>
        </p:nvSpPr>
        <p:spPr>
          <a:xfrm>
            <a:off x="127000" y="127000"/>
            <a:ext cx="7315200" cy="276999"/>
          </a:xfrm>
          <a:prstGeom prst="rect">
            <a:avLst/>
          </a:prstGeom>
          <a:noFill/>
        </p:spPr>
        <p:txBody>
          <a:bodyPr vert="horz" lIns="0" tIns="0" rIns="0" bIns="0" rtlCol="0">
            <a:spAutoFit/>
          </a:bodyPr>
          <a:lstStyle/>
          <a:p>
            <a:r>
              <a:rPr lang="en-US"/>
              <a:t>The Serpent</a:t>
            </a:r>
          </a:p>
        </p:txBody>
      </p:sp>
      <p:sp>
        <p:nvSpPr>
          <p:cNvPr id="3" name="TextBox 2">
            <a:extLst>
              <a:ext uri="{FF2B5EF4-FFF2-40B4-BE49-F238E27FC236}">
                <a16:creationId xmlns:a16="http://schemas.microsoft.com/office/drawing/2014/main" id="{CD4B4654-EC6D-C538-A2E9-C60471EEB0F9}"/>
              </a:ext>
            </a:extLst>
          </p:cNvPr>
          <p:cNvSpPr txBox="1"/>
          <p:nvPr/>
        </p:nvSpPr>
        <p:spPr>
          <a:xfrm>
            <a:off x="0" y="762000"/>
            <a:ext cx="12192000" cy="646331"/>
          </a:xfrm>
          <a:prstGeom prst="rect">
            <a:avLst/>
          </a:prstGeom>
          <a:noFill/>
        </p:spPr>
        <p:txBody>
          <a:bodyPr vert="horz" rtlCol="0">
            <a:spAutoFit/>
          </a:bodyPr>
          <a:lstStyle/>
          <a:p>
            <a:pPr algn="ctr"/>
            <a:r>
              <a:rPr lang="en-US" sz="3600"/>
              <a:t>Testament of Amram [Fragment 4Q545] 1:1</a:t>
            </a:r>
          </a:p>
        </p:txBody>
      </p:sp>
      <p:sp>
        <p:nvSpPr>
          <p:cNvPr id="4" name="TextBox 3">
            <a:extLst>
              <a:ext uri="{FF2B5EF4-FFF2-40B4-BE49-F238E27FC236}">
                <a16:creationId xmlns:a16="http://schemas.microsoft.com/office/drawing/2014/main" id="{3E22953E-954F-D12B-EF8F-7115CF4C935C}"/>
              </a:ext>
            </a:extLst>
          </p:cNvPr>
          <p:cNvSpPr txBox="1"/>
          <p:nvPr/>
        </p:nvSpPr>
        <p:spPr>
          <a:xfrm>
            <a:off x="0" y="1270000"/>
            <a:ext cx="12192000" cy="400110"/>
          </a:xfrm>
          <a:prstGeom prst="rect">
            <a:avLst/>
          </a:prstGeom>
          <a:noFill/>
        </p:spPr>
        <p:txBody>
          <a:bodyPr vert="horz" rtlCol="0">
            <a:spAutoFit/>
          </a:bodyPr>
          <a:lstStyle/>
          <a:p>
            <a:pPr algn="ctr"/>
            <a:r>
              <a:rPr lang="en-US" sz="2000"/>
              <a:t>(RHCVKJ, R.H. Charles Translation, Edited by Ken Johnson, Th.D.)</a:t>
            </a:r>
          </a:p>
        </p:txBody>
      </p:sp>
      <p:sp>
        <p:nvSpPr>
          <p:cNvPr id="5" name="TextBox 4">
            <a:extLst>
              <a:ext uri="{FF2B5EF4-FFF2-40B4-BE49-F238E27FC236}">
                <a16:creationId xmlns:a16="http://schemas.microsoft.com/office/drawing/2014/main" id="{0F3C1B40-D9E7-FCEC-F3F1-073AFC9D0BEE}"/>
              </a:ext>
            </a:extLst>
          </p:cNvPr>
          <p:cNvSpPr txBox="1"/>
          <p:nvPr/>
        </p:nvSpPr>
        <p:spPr>
          <a:xfrm>
            <a:off x="1016000" y="1905000"/>
            <a:ext cx="10160000" cy="4385816"/>
          </a:xfrm>
          <a:prstGeom prst="rect">
            <a:avLst/>
          </a:prstGeom>
          <a:noFill/>
        </p:spPr>
        <p:txBody>
          <a:bodyPr vert="horz" rtlCol="0">
            <a:spAutoFit/>
          </a:bodyPr>
          <a:lstStyle/>
          <a:p>
            <a:pPr algn="ctr"/>
            <a:r>
              <a:rPr lang="en-US" sz="3100"/>
              <a:t>I had a dream where I saw two watchers. They were arguing about me saying... It became a heated argument about me. I asked them why... They answered me, 'We have been made masters of the earth, and rule over all the nations of men.' Then they asked me, 'Which one of us do you choose...' I looked closely at one of them and he looked frightening, </a:t>
            </a:r>
            <a:r>
              <a:rPr lang="en-US" sz="3100" b="1">
                <a:solidFill>
                  <a:srgbClr val="FF0000"/>
                </a:solidFill>
              </a:rPr>
              <a:t>like a serpent</a:t>
            </a:r>
            <a:r>
              <a:rPr lang="en-US" sz="3100"/>
              <a:t>, and he wore multi colored clothes, but he was extremely dark. I looked at the other and... (Continued...)</a:t>
            </a:r>
          </a:p>
        </p:txBody>
      </p:sp>
    </p:spTree>
    <p:extLst>
      <p:ext uri="{BB962C8B-B14F-4D97-AF65-F5344CB8AC3E}">
        <p14:creationId xmlns:p14="http://schemas.microsoft.com/office/powerpoint/2010/main" val="28946263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C9A51-760D-B071-8E94-83A408794438}"/>
              </a:ext>
            </a:extLst>
          </p:cNvPr>
          <p:cNvSpPr>
            <a:spLocks noGrp="1"/>
          </p:cNvSpPr>
          <p:nvPr>
            <p:ph type="ctrTitle"/>
          </p:nvPr>
        </p:nvSpPr>
        <p:spPr>
          <a:xfrm>
            <a:off x="518160" y="762000"/>
            <a:ext cx="11155680" cy="3429000"/>
          </a:xfrm>
        </p:spPr>
        <p:txBody>
          <a:bodyPr>
            <a:normAutofit/>
          </a:bodyPr>
          <a:lstStyle/>
          <a:p>
            <a:pPr algn="ctr"/>
            <a:r>
              <a:rPr lang="en-US" sz="4800">
                <a:solidFill>
                  <a:srgbClr val="000000"/>
                </a:solidFill>
              </a:rPr>
              <a:t>The Adversary</a:t>
            </a:r>
          </a:p>
        </p:txBody>
      </p:sp>
      <p:sp>
        <p:nvSpPr>
          <p:cNvPr id="3" name="Subtitle 2">
            <a:extLst>
              <a:ext uri="{FF2B5EF4-FFF2-40B4-BE49-F238E27FC236}">
                <a16:creationId xmlns:a16="http://schemas.microsoft.com/office/drawing/2014/main" id="{07473A5A-678A-4307-9EAF-0B75C1B3B121}"/>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76859677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17565BE-1C72-0C9A-C389-38C89A8DA04A}"/>
              </a:ext>
            </a:extLst>
          </p:cNvPr>
          <p:cNvSpPr txBox="1"/>
          <p:nvPr/>
        </p:nvSpPr>
        <p:spPr>
          <a:xfrm>
            <a:off x="127000" y="127000"/>
            <a:ext cx="7315200" cy="276999"/>
          </a:xfrm>
          <a:prstGeom prst="rect">
            <a:avLst/>
          </a:prstGeom>
          <a:noFill/>
        </p:spPr>
        <p:txBody>
          <a:bodyPr vert="horz" lIns="0" tIns="0" rIns="0" bIns="0" rtlCol="0">
            <a:spAutoFit/>
          </a:bodyPr>
          <a:lstStyle/>
          <a:p>
            <a:r>
              <a:rPr lang="en-US"/>
              <a:t>The Serpent</a:t>
            </a:r>
          </a:p>
        </p:txBody>
      </p:sp>
      <p:sp>
        <p:nvSpPr>
          <p:cNvPr id="3" name="TextBox 2">
            <a:extLst>
              <a:ext uri="{FF2B5EF4-FFF2-40B4-BE49-F238E27FC236}">
                <a16:creationId xmlns:a16="http://schemas.microsoft.com/office/drawing/2014/main" id="{66E0E3C2-E6DA-EF17-A8B3-91FE505EFD9E}"/>
              </a:ext>
            </a:extLst>
          </p:cNvPr>
          <p:cNvSpPr txBox="1"/>
          <p:nvPr/>
        </p:nvSpPr>
        <p:spPr>
          <a:xfrm>
            <a:off x="1016000" y="635000"/>
            <a:ext cx="10160000" cy="1046440"/>
          </a:xfrm>
          <a:prstGeom prst="rect">
            <a:avLst/>
          </a:prstGeom>
          <a:noFill/>
        </p:spPr>
        <p:txBody>
          <a:bodyPr vert="horz" rtlCol="0">
            <a:spAutoFit/>
          </a:bodyPr>
          <a:lstStyle/>
          <a:p>
            <a:pPr algn="ctr"/>
            <a:r>
              <a:rPr lang="en-US" sz="3100"/>
              <a:t>His face looked like an adder covered with... both together, and over his eyes...</a:t>
            </a:r>
          </a:p>
        </p:txBody>
      </p:sp>
    </p:spTree>
    <p:extLst>
      <p:ext uri="{BB962C8B-B14F-4D97-AF65-F5344CB8AC3E}">
        <p14:creationId xmlns:p14="http://schemas.microsoft.com/office/powerpoint/2010/main" val="82014658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322839E-75F9-11F5-F5FC-B6467A5F1557}"/>
              </a:ext>
            </a:extLst>
          </p:cNvPr>
          <p:cNvSpPr txBox="1"/>
          <p:nvPr/>
        </p:nvSpPr>
        <p:spPr>
          <a:xfrm>
            <a:off x="127000" y="127000"/>
            <a:ext cx="7315200" cy="276999"/>
          </a:xfrm>
          <a:prstGeom prst="rect">
            <a:avLst/>
          </a:prstGeom>
          <a:noFill/>
        </p:spPr>
        <p:txBody>
          <a:bodyPr vert="horz" lIns="0" tIns="0" rIns="0" bIns="0" rtlCol="0">
            <a:spAutoFit/>
          </a:bodyPr>
          <a:lstStyle/>
          <a:p>
            <a:r>
              <a:rPr lang="en-US"/>
              <a:t>The Serpent</a:t>
            </a:r>
          </a:p>
        </p:txBody>
      </p:sp>
      <p:sp>
        <p:nvSpPr>
          <p:cNvPr id="3" name="TextBox 2">
            <a:extLst>
              <a:ext uri="{FF2B5EF4-FFF2-40B4-BE49-F238E27FC236}">
                <a16:creationId xmlns:a16="http://schemas.microsoft.com/office/drawing/2014/main" id="{F2BEDBD6-D4EB-9166-C625-ABB462FAB32D}"/>
              </a:ext>
            </a:extLst>
          </p:cNvPr>
          <p:cNvSpPr txBox="1"/>
          <p:nvPr/>
        </p:nvSpPr>
        <p:spPr>
          <a:xfrm>
            <a:off x="0" y="762000"/>
            <a:ext cx="12192000" cy="646331"/>
          </a:xfrm>
          <a:prstGeom prst="rect">
            <a:avLst/>
          </a:prstGeom>
          <a:noFill/>
        </p:spPr>
        <p:txBody>
          <a:bodyPr vert="horz" rtlCol="0">
            <a:spAutoFit/>
          </a:bodyPr>
          <a:lstStyle/>
          <a:p>
            <a:pPr algn="ctr"/>
            <a:r>
              <a:rPr lang="en-US" sz="3600"/>
              <a:t>Genesis 3:1-4</a:t>
            </a:r>
          </a:p>
        </p:txBody>
      </p:sp>
      <p:sp>
        <p:nvSpPr>
          <p:cNvPr id="4" name="TextBox 3">
            <a:extLst>
              <a:ext uri="{FF2B5EF4-FFF2-40B4-BE49-F238E27FC236}">
                <a16:creationId xmlns:a16="http://schemas.microsoft.com/office/drawing/2014/main" id="{A907A2A6-5366-A958-281C-8A17EFC8171B}"/>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F16AA0CA-8C5E-D867-E8C7-1928CE328DF5}"/>
              </a:ext>
            </a:extLst>
          </p:cNvPr>
          <p:cNvSpPr txBox="1"/>
          <p:nvPr/>
        </p:nvSpPr>
        <p:spPr>
          <a:xfrm>
            <a:off x="1016000" y="1905000"/>
            <a:ext cx="10160000" cy="4385816"/>
          </a:xfrm>
          <a:prstGeom prst="rect">
            <a:avLst/>
          </a:prstGeom>
          <a:noFill/>
        </p:spPr>
        <p:txBody>
          <a:bodyPr vert="horz" rtlCol="0">
            <a:spAutoFit/>
          </a:bodyPr>
          <a:lstStyle/>
          <a:p>
            <a:pPr algn="ctr"/>
            <a:r>
              <a:rPr lang="en-US" sz="3100"/>
              <a:t>Now </a:t>
            </a:r>
            <a:r>
              <a:rPr lang="en-US" sz="3100" b="1">
                <a:solidFill>
                  <a:srgbClr val="FF0000"/>
                </a:solidFill>
              </a:rPr>
              <a:t>the serpent</a:t>
            </a:r>
            <a:r>
              <a:rPr lang="en-US" sz="3100"/>
              <a:t> was more crafty than any beast of the field which the LORD God had made. And he said to the woman, "Indeed, has God said, 'You shall not eat from any tree of the garden'?" The woman said to </a:t>
            </a:r>
            <a:r>
              <a:rPr lang="en-US" sz="3100" b="1">
                <a:solidFill>
                  <a:srgbClr val="FF0000"/>
                </a:solidFill>
              </a:rPr>
              <a:t>the serpent</a:t>
            </a:r>
            <a:r>
              <a:rPr lang="en-US" sz="3100"/>
              <a:t>, "From the fruit of the trees of the garden we may eat; but from the fruit of the tree which is in the middle of the garden, God has said, 'You shall not eat from it or touch it, or you will die.'" </a:t>
            </a:r>
            <a:r>
              <a:rPr lang="en-US" sz="3100" b="1">
                <a:solidFill>
                  <a:srgbClr val="FF0000"/>
                </a:solidFill>
              </a:rPr>
              <a:t>The serpent</a:t>
            </a:r>
            <a:r>
              <a:rPr lang="en-US" sz="3100"/>
              <a:t> said to the woman, "You surely will not die!</a:t>
            </a:r>
          </a:p>
        </p:txBody>
      </p:sp>
    </p:spTree>
    <p:extLst>
      <p:ext uri="{BB962C8B-B14F-4D97-AF65-F5344CB8AC3E}">
        <p14:creationId xmlns:p14="http://schemas.microsoft.com/office/powerpoint/2010/main" val="155597830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FBDD72-1DED-745D-FA75-1AA74436C2D8}"/>
              </a:ext>
            </a:extLst>
          </p:cNvPr>
          <p:cNvSpPr>
            <a:spLocks noGrp="1"/>
          </p:cNvSpPr>
          <p:nvPr>
            <p:ph type="ctrTitle"/>
          </p:nvPr>
        </p:nvSpPr>
        <p:spPr>
          <a:xfrm>
            <a:off x="518160" y="762000"/>
            <a:ext cx="11155680" cy="3429000"/>
          </a:xfrm>
        </p:spPr>
        <p:txBody>
          <a:bodyPr>
            <a:normAutofit/>
          </a:bodyPr>
          <a:lstStyle/>
          <a:p>
            <a:pPr algn="ctr"/>
            <a:r>
              <a:rPr lang="en-US" sz="4800">
                <a:solidFill>
                  <a:srgbClr val="000000"/>
                </a:solidFill>
              </a:rPr>
              <a:t>The Evil One</a:t>
            </a:r>
          </a:p>
        </p:txBody>
      </p:sp>
      <p:sp>
        <p:nvSpPr>
          <p:cNvPr id="3" name="Subtitle 2">
            <a:extLst>
              <a:ext uri="{FF2B5EF4-FFF2-40B4-BE49-F238E27FC236}">
                <a16:creationId xmlns:a16="http://schemas.microsoft.com/office/drawing/2014/main" id="{5601799E-4641-44C1-52E5-4947CFF4927E}"/>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13743279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F95C1D4-BBF4-0359-6C9E-FEB452E34467}"/>
              </a:ext>
            </a:extLst>
          </p:cNvPr>
          <p:cNvSpPr txBox="1"/>
          <p:nvPr/>
        </p:nvSpPr>
        <p:spPr>
          <a:xfrm>
            <a:off x="127000" y="127000"/>
            <a:ext cx="7315200" cy="276999"/>
          </a:xfrm>
          <a:prstGeom prst="rect">
            <a:avLst/>
          </a:prstGeom>
          <a:noFill/>
        </p:spPr>
        <p:txBody>
          <a:bodyPr vert="horz" lIns="0" tIns="0" rIns="0" bIns="0" rtlCol="0">
            <a:spAutoFit/>
          </a:bodyPr>
          <a:lstStyle/>
          <a:p>
            <a:r>
              <a:rPr lang="en-US"/>
              <a:t>The Evil One</a:t>
            </a:r>
          </a:p>
        </p:txBody>
      </p:sp>
      <p:sp>
        <p:nvSpPr>
          <p:cNvPr id="3" name="TextBox 2">
            <a:extLst>
              <a:ext uri="{FF2B5EF4-FFF2-40B4-BE49-F238E27FC236}">
                <a16:creationId xmlns:a16="http://schemas.microsoft.com/office/drawing/2014/main" id="{65A1B809-4CC8-951D-5E97-2C77D35ED217}"/>
              </a:ext>
            </a:extLst>
          </p:cNvPr>
          <p:cNvSpPr txBox="1"/>
          <p:nvPr/>
        </p:nvSpPr>
        <p:spPr>
          <a:xfrm>
            <a:off x="0" y="762000"/>
            <a:ext cx="12192000" cy="646331"/>
          </a:xfrm>
          <a:prstGeom prst="rect">
            <a:avLst/>
          </a:prstGeom>
          <a:noFill/>
        </p:spPr>
        <p:txBody>
          <a:bodyPr vert="horz" rtlCol="0">
            <a:spAutoFit/>
          </a:bodyPr>
          <a:lstStyle/>
          <a:p>
            <a:pPr algn="ctr"/>
            <a:r>
              <a:rPr lang="en-US" sz="3600"/>
              <a:t>Second Thessalonians 3:3</a:t>
            </a:r>
          </a:p>
        </p:txBody>
      </p:sp>
      <p:sp>
        <p:nvSpPr>
          <p:cNvPr id="4" name="TextBox 3">
            <a:extLst>
              <a:ext uri="{FF2B5EF4-FFF2-40B4-BE49-F238E27FC236}">
                <a16:creationId xmlns:a16="http://schemas.microsoft.com/office/drawing/2014/main" id="{23B2D619-43F9-54CF-EF27-1461D579AB4C}"/>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E2CFDB9F-F8CB-6123-A601-5DE90397A4D8}"/>
              </a:ext>
            </a:extLst>
          </p:cNvPr>
          <p:cNvSpPr txBox="1"/>
          <p:nvPr/>
        </p:nvSpPr>
        <p:spPr>
          <a:xfrm>
            <a:off x="1016000" y="1905000"/>
            <a:ext cx="10160000" cy="1046440"/>
          </a:xfrm>
          <a:prstGeom prst="rect">
            <a:avLst/>
          </a:prstGeom>
          <a:noFill/>
        </p:spPr>
        <p:txBody>
          <a:bodyPr vert="horz" rtlCol="0">
            <a:spAutoFit/>
          </a:bodyPr>
          <a:lstStyle/>
          <a:p>
            <a:pPr algn="ctr"/>
            <a:r>
              <a:rPr lang="en-US" sz="3100"/>
              <a:t>But the Lord is faithful, and He will strengthen and protect you from </a:t>
            </a:r>
            <a:r>
              <a:rPr lang="en-US" sz="3100" b="1">
                <a:solidFill>
                  <a:srgbClr val="FF0000"/>
                </a:solidFill>
              </a:rPr>
              <a:t>the evil one</a:t>
            </a:r>
            <a:r>
              <a:rPr lang="en-US" sz="3100"/>
              <a:t>.</a:t>
            </a:r>
          </a:p>
        </p:txBody>
      </p:sp>
    </p:spTree>
    <p:extLst>
      <p:ext uri="{BB962C8B-B14F-4D97-AF65-F5344CB8AC3E}">
        <p14:creationId xmlns:p14="http://schemas.microsoft.com/office/powerpoint/2010/main" val="290752935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406446-FA79-953B-A77B-9A2F4C80D6B7}"/>
              </a:ext>
            </a:extLst>
          </p:cNvPr>
          <p:cNvSpPr>
            <a:spLocks noGrp="1"/>
          </p:cNvSpPr>
          <p:nvPr>
            <p:ph type="ctrTitle"/>
          </p:nvPr>
        </p:nvSpPr>
        <p:spPr>
          <a:xfrm>
            <a:off x="518160" y="762000"/>
            <a:ext cx="11155680" cy="3429000"/>
          </a:xfrm>
        </p:spPr>
        <p:txBody>
          <a:bodyPr>
            <a:normAutofit/>
          </a:bodyPr>
          <a:lstStyle/>
          <a:p>
            <a:pPr algn="ctr"/>
            <a:r>
              <a:rPr lang="en-US" sz="4800">
                <a:solidFill>
                  <a:srgbClr val="000000"/>
                </a:solidFill>
              </a:rPr>
              <a:t>Azazel</a:t>
            </a:r>
          </a:p>
        </p:txBody>
      </p:sp>
      <p:sp>
        <p:nvSpPr>
          <p:cNvPr id="3" name="Subtitle 2">
            <a:extLst>
              <a:ext uri="{FF2B5EF4-FFF2-40B4-BE49-F238E27FC236}">
                <a16:creationId xmlns:a16="http://schemas.microsoft.com/office/drawing/2014/main" id="{2D182D8A-36AE-7957-2934-E610848E5FDB}"/>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04497816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60361BA-9DBD-C4FD-B572-80326ADE5ABD}"/>
              </a:ext>
            </a:extLst>
          </p:cNvPr>
          <p:cNvSpPr txBox="1"/>
          <p:nvPr/>
        </p:nvSpPr>
        <p:spPr>
          <a:xfrm>
            <a:off x="127000" y="127000"/>
            <a:ext cx="7315200" cy="276999"/>
          </a:xfrm>
          <a:prstGeom prst="rect">
            <a:avLst/>
          </a:prstGeom>
          <a:noFill/>
        </p:spPr>
        <p:txBody>
          <a:bodyPr vert="horz" lIns="0" tIns="0" rIns="0" bIns="0" rtlCol="0">
            <a:spAutoFit/>
          </a:bodyPr>
          <a:lstStyle/>
          <a:p>
            <a:r>
              <a:rPr lang="en-US"/>
              <a:t>Azazel</a:t>
            </a:r>
          </a:p>
        </p:txBody>
      </p:sp>
      <p:sp>
        <p:nvSpPr>
          <p:cNvPr id="3" name="TextBox 2">
            <a:extLst>
              <a:ext uri="{FF2B5EF4-FFF2-40B4-BE49-F238E27FC236}">
                <a16:creationId xmlns:a16="http://schemas.microsoft.com/office/drawing/2014/main" id="{3749BEA3-EB72-09BF-6CE4-2DC37424294C}"/>
              </a:ext>
            </a:extLst>
          </p:cNvPr>
          <p:cNvSpPr txBox="1"/>
          <p:nvPr/>
        </p:nvSpPr>
        <p:spPr>
          <a:xfrm>
            <a:off x="0" y="762000"/>
            <a:ext cx="12192000" cy="646331"/>
          </a:xfrm>
          <a:prstGeom prst="rect">
            <a:avLst/>
          </a:prstGeom>
          <a:noFill/>
        </p:spPr>
        <p:txBody>
          <a:bodyPr vert="horz" rtlCol="0">
            <a:spAutoFit/>
          </a:bodyPr>
          <a:lstStyle/>
          <a:p>
            <a:pPr algn="ctr"/>
            <a:r>
              <a:rPr lang="en-US" sz="3600"/>
              <a:t>Apocalypse of Abraham 23:1-13</a:t>
            </a:r>
          </a:p>
        </p:txBody>
      </p:sp>
      <p:sp>
        <p:nvSpPr>
          <p:cNvPr id="4" name="TextBox 3">
            <a:extLst>
              <a:ext uri="{FF2B5EF4-FFF2-40B4-BE49-F238E27FC236}">
                <a16:creationId xmlns:a16="http://schemas.microsoft.com/office/drawing/2014/main" id="{6AF6D517-4638-2C64-EF06-7BEBFD7CC372}"/>
              </a:ext>
            </a:extLst>
          </p:cNvPr>
          <p:cNvSpPr txBox="1"/>
          <p:nvPr/>
        </p:nvSpPr>
        <p:spPr>
          <a:xfrm>
            <a:off x="0" y="1270000"/>
            <a:ext cx="12192000" cy="400110"/>
          </a:xfrm>
          <a:prstGeom prst="rect">
            <a:avLst/>
          </a:prstGeom>
          <a:noFill/>
        </p:spPr>
        <p:txBody>
          <a:bodyPr vert="horz" rtlCol="0">
            <a:spAutoFit/>
          </a:bodyPr>
          <a:lstStyle/>
          <a:p>
            <a:pPr algn="ctr"/>
            <a:r>
              <a:rPr lang="en-US" sz="2000"/>
              <a:t>(AKT, Alexander Kulik Translation)</a:t>
            </a:r>
          </a:p>
        </p:txBody>
      </p:sp>
      <p:sp>
        <p:nvSpPr>
          <p:cNvPr id="5" name="TextBox 4">
            <a:extLst>
              <a:ext uri="{FF2B5EF4-FFF2-40B4-BE49-F238E27FC236}">
                <a16:creationId xmlns:a16="http://schemas.microsoft.com/office/drawing/2014/main" id="{788AD086-EF2B-ABC1-1646-1A9B6044C1A3}"/>
              </a:ext>
            </a:extLst>
          </p:cNvPr>
          <p:cNvSpPr txBox="1"/>
          <p:nvPr/>
        </p:nvSpPr>
        <p:spPr>
          <a:xfrm>
            <a:off x="1016000" y="1905000"/>
            <a:ext cx="10160000" cy="3908762"/>
          </a:xfrm>
          <a:prstGeom prst="rect">
            <a:avLst/>
          </a:prstGeom>
          <a:noFill/>
        </p:spPr>
        <p:txBody>
          <a:bodyPr vert="horz" rtlCol="0">
            <a:spAutoFit/>
          </a:bodyPr>
          <a:lstStyle/>
          <a:p>
            <a:pPr algn="ctr"/>
            <a:r>
              <a:rPr lang="en-US" sz="3100"/>
              <a:t>Look again at the picture, who is the one who seduced Eve, and what is the fruit of the tree. And you will know what will happen, and how, to your seed among people in the last days of the age. And what you cannot understand, I shall make known to you what was pleasing to me and I shall tell you the things kept in my heart. And I looked at the picture, and my eyes ran to the side of the garden of Eden. (Continued...)</a:t>
            </a:r>
          </a:p>
        </p:txBody>
      </p:sp>
    </p:spTree>
    <p:extLst>
      <p:ext uri="{BB962C8B-B14F-4D97-AF65-F5344CB8AC3E}">
        <p14:creationId xmlns:p14="http://schemas.microsoft.com/office/powerpoint/2010/main" val="262312676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C49C665-A28F-171F-C5BF-326AF7F7A86F}"/>
              </a:ext>
            </a:extLst>
          </p:cNvPr>
          <p:cNvSpPr txBox="1"/>
          <p:nvPr/>
        </p:nvSpPr>
        <p:spPr>
          <a:xfrm>
            <a:off x="127000" y="127000"/>
            <a:ext cx="7315200" cy="276999"/>
          </a:xfrm>
          <a:prstGeom prst="rect">
            <a:avLst/>
          </a:prstGeom>
          <a:noFill/>
        </p:spPr>
        <p:txBody>
          <a:bodyPr vert="horz" lIns="0" tIns="0" rIns="0" bIns="0" rtlCol="0">
            <a:spAutoFit/>
          </a:bodyPr>
          <a:lstStyle/>
          <a:p>
            <a:r>
              <a:rPr lang="en-US"/>
              <a:t>Azazel</a:t>
            </a:r>
          </a:p>
        </p:txBody>
      </p:sp>
      <p:sp>
        <p:nvSpPr>
          <p:cNvPr id="3" name="TextBox 2">
            <a:extLst>
              <a:ext uri="{FF2B5EF4-FFF2-40B4-BE49-F238E27FC236}">
                <a16:creationId xmlns:a16="http://schemas.microsoft.com/office/drawing/2014/main" id="{F6135C9E-8F4D-9533-B698-506B92107DB9}"/>
              </a:ext>
            </a:extLst>
          </p:cNvPr>
          <p:cNvSpPr txBox="1"/>
          <p:nvPr/>
        </p:nvSpPr>
        <p:spPr>
          <a:xfrm>
            <a:off x="1016000" y="635000"/>
            <a:ext cx="10160000" cy="4385816"/>
          </a:xfrm>
          <a:prstGeom prst="rect">
            <a:avLst/>
          </a:prstGeom>
          <a:noFill/>
        </p:spPr>
        <p:txBody>
          <a:bodyPr vert="horz" rtlCol="0">
            <a:spAutoFit/>
          </a:bodyPr>
          <a:lstStyle/>
          <a:p>
            <a:pPr algn="ctr"/>
            <a:r>
              <a:rPr lang="en-US" sz="3100"/>
              <a:t>And I saw there a man very great in height and terrible in breadth, incomparable in aspect, entwined with a woman who was also equal to the man in aspect and size. And they were standing under a tree of Eden, and the fruit of the tree was like the appearance of a bunch of grapes of vine. And behind the tree was standing, as it were, </a:t>
            </a:r>
            <a:r>
              <a:rPr lang="en-US" sz="3100" b="1">
                <a:solidFill>
                  <a:srgbClr val="FF0000"/>
                </a:solidFill>
              </a:rPr>
              <a:t>a serpent in form, but having hands and feet like a man</a:t>
            </a:r>
            <a:r>
              <a:rPr lang="en-US" sz="3100"/>
              <a:t>, and wings on its shoulders: six on the right side and six on the left. (Continued...)</a:t>
            </a:r>
          </a:p>
        </p:txBody>
      </p:sp>
    </p:spTree>
    <p:extLst>
      <p:ext uri="{BB962C8B-B14F-4D97-AF65-F5344CB8AC3E}">
        <p14:creationId xmlns:p14="http://schemas.microsoft.com/office/powerpoint/2010/main" val="204704636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A8B581F-B668-B595-8593-C2A75FCAB42A}"/>
              </a:ext>
            </a:extLst>
          </p:cNvPr>
          <p:cNvSpPr txBox="1"/>
          <p:nvPr/>
        </p:nvSpPr>
        <p:spPr>
          <a:xfrm>
            <a:off x="127000" y="127000"/>
            <a:ext cx="7315200" cy="276999"/>
          </a:xfrm>
          <a:prstGeom prst="rect">
            <a:avLst/>
          </a:prstGeom>
          <a:noFill/>
        </p:spPr>
        <p:txBody>
          <a:bodyPr vert="horz" lIns="0" tIns="0" rIns="0" bIns="0" rtlCol="0">
            <a:spAutoFit/>
          </a:bodyPr>
          <a:lstStyle/>
          <a:p>
            <a:r>
              <a:rPr lang="en-US"/>
              <a:t>Azazel</a:t>
            </a:r>
          </a:p>
        </p:txBody>
      </p:sp>
      <p:sp>
        <p:nvSpPr>
          <p:cNvPr id="3" name="TextBox 2">
            <a:extLst>
              <a:ext uri="{FF2B5EF4-FFF2-40B4-BE49-F238E27FC236}">
                <a16:creationId xmlns:a16="http://schemas.microsoft.com/office/drawing/2014/main" id="{87BD84C4-8C05-E66A-5270-6619FB898C99}"/>
              </a:ext>
            </a:extLst>
          </p:cNvPr>
          <p:cNvSpPr txBox="1"/>
          <p:nvPr/>
        </p:nvSpPr>
        <p:spPr>
          <a:xfrm>
            <a:off x="1016000" y="635000"/>
            <a:ext cx="10160000" cy="4385816"/>
          </a:xfrm>
          <a:prstGeom prst="rect">
            <a:avLst/>
          </a:prstGeom>
          <a:noFill/>
        </p:spPr>
        <p:txBody>
          <a:bodyPr vert="horz" rtlCol="0">
            <a:spAutoFit/>
          </a:bodyPr>
          <a:lstStyle/>
          <a:p>
            <a:pPr algn="ctr"/>
            <a:r>
              <a:rPr lang="en-US" sz="3100"/>
              <a:t>And he was holding in his hands the grapes of the tree and feeding the two whom I saw entwined with each other. And I said, "Who are these two entwined with each other, or who is this between them, or what is the fruit which they are eating, Mighty Eternal One?" And he said, "This is the reason of men, this is Adam, and this is their desire on earth, this is Eve. And he who is between them is the Impiety of their pursuits for destruction, Azazel himself. (Continued...)</a:t>
            </a:r>
          </a:p>
        </p:txBody>
      </p:sp>
    </p:spTree>
    <p:extLst>
      <p:ext uri="{BB962C8B-B14F-4D97-AF65-F5344CB8AC3E}">
        <p14:creationId xmlns:p14="http://schemas.microsoft.com/office/powerpoint/2010/main" val="318535249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2CA9A86-3E31-55BD-9B85-FC44B107CB3E}"/>
              </a:ext>
            </a:extLst>
          </p:cNvPr>
          <p:cNvSpPr txBox="1"/>
          <p:nvPr/>
        </p:nvSpPr>
        <p:spPr>
          <a:xfrm>
            <a:off x="127000" y="127000"/>
            <a:ext cx="7315200" cy="276999"/>
          </a:xfrm>
          <a:prstGeom prst="rect">
            <a:avLst/>
          </a:prstGeom>
          <a:noFill/>
        </p:spPr>
        <p:txBody>
          <a:bodyPr vert="horz" lIns="0" tIns="0" rIns="0" bIns="0" rtlCol="0">
            <a:spAutoFit/>
          </a:bodyPr>
          <a:lstStyle/>
          <a:p>
            <a:r>
              <a:rPr lang="en-US"/>
              <a:t>Azazel</a:t>
            </a:r>
          </a:p>
        </p:txBody>
      </p:sp>
      <p:sp>
        <p:nvSpPr>
          <p:cNvPr id="3" name="TextBox 2">
            <a:extLst>
              <a:ext uri="{FF2B5EF4-FFF2-40B4-BE49-F238E27FC236}">
                <a16:creationId xmlns:a16="http://schemas.microsoft.com/office/drawing/2014/main" id="{41F76235-B441-5FEE-58E3-D06E189A1BF2}"/>
              </a:ext>
            </a:extLst>
          </p:cNvPr>
          <p:cNvSpPr txBox="1"/>
          <p:nvPr/>
        </p:nvSpPr>
        <p:spPr>
          <a:xfrm>
            <a:off x="1016000" y="635000"/>
            <a:ext cx="10160000" cy="2954655"/>
          </a:xfrm>
          <a:prstGeom prst="rect">
            <a:avLst/>
          </a:prstGeom>
          <a:noFill/>
        </p:spPr>
        <p:txBody>
          <a:bodyPr vert="horz" rtlCol="0">
            <a:spAutoFit/>
          </a:bodyPr>
          <a:lstStyle/>
          <a:p>
            <a:pPr algn="ctr"/>
            <a:r>
              <a:rPr lang="en-US" sz="3100"/>
              <a:t>" And I said, "Eternal Mighty One! Why then did you adjudge to this one such power to destroy humankind by his works on earth?" And he said to me, "Hear, Abraham! Those who desire evil and whom I have hated as they are doing these works, over them I gave him power, and he is to be loved by them."</a:t>
            </a:r>
          </a:p>
        </p:txBody>
      </p:sp>
    </p:spTree>
    <p:extLst>
      <p:ext uri="{BB962C8B-B14F-4D97-AF65-F5344CB8AC3E}">
        <p14:creationId xmlns:p14="http://schemas.microsoft.com/office/powerpoint/2010/main" val="266498997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1C52559-7B3D-CF57-C051-B97195287A7D}"/>
              </a:ext>
            </a:extLst>
          </p:cNvPr>
          <p:cNvSpPr txBox="1"/>
          <p:nvPr/>
        </p:nvSpPr>
        <p:spPr>
          <a:xfrm>
            <a:off x="127000" y="127000"/>
            <a:ext cx="7315200" cy="276999"/>
          </a:xfrm>
          <a:prstGeom prst="rect">
            <a:avLst/>
          </a:prstGeom>
          <a:noFill/>
        </p:spPr>
        <p:txBody>
          <a:bodyPr vert="horz" lIns="0" tIns="0" rIns="0" bIns="0" rtlCol="0">
            <a:spAutoFit/>
          </a:bodyPr>
          <a:lstStyle/>
          <a:p>
            <a:r>
              <a:rPr lang="en-US"/>
              <a:t>Azazel</a:t>
            </a:r>
          </a:p>
        </p:txBody>
      </p:sp>
      <p:sp>
        <p:nvSpPr>
          <p:cNvPr id="3" name="TextBox 2">
            <a:extLst>
              <a:ext uri="{FF2B5EF4-FFF2-40B4-BE49-F238E27FC236}">
                <a16:creationId xmlns:a16="http://schemas.microsoft.com/office/drawing/2014/main" id="{0340335A-D535-A86F-24FE-3776FB35FB21}"/>
              </a:ext>
            </a:extLst>
          </p:cNvPr>
          <p:cNvSpPr txBox="1"/>
          <p:nvPr/>
        </p:nvSpPr>
        <p:spPr>
          <a:xfrm>
            <a:off x="0" y="762000"/>
            <a:ext cx="12192000" cy="646331"/>
          </a:xfrm>
          <a:prstGeom prst="rect">
            <a:avLst/>
          </a:prstGeom>
          <a:noFill/>
        </p:spPr>
        <p:txBody>
          <a:bodyPr vert="horz" rtlCol="0">
            <a:spAutoFit/>
          </a:bodyPr>
          <a:lstStyle/>
          <a:p>
            <a:pPr algn="ctr"/>
            <a:r>
              <a:rPr lang="en-US" sz="3600"/>
              <a:t>First Enoch 10:4-9</a:t>
            </a:r>
          </a:p>
        </p:txBody>
      </p:sp>
      <p:sp>
        <p:nvSpPr>
          <p:cNvPr id="4" name="TextBox 3">
            <a:extLst>
              <a:ext uri="{FF2B5EF4-FFF2-40B4-BE49-F238E27FC236}">
                <a16:creationId xmlns:a16="http://schemas.microsoft.com/office/drawing/2014/main" id="{1E6AFE1A-A36E-7E4E-0BE7-40B8563681D7}"/>
              </a:ext>
            </a:extLst>
          </p:cNvPr>
          <p:cNvSpPr txBox="1"/>
          <p:nvPr/>
        </p:nvSpPr>
        <p:spPr>
          <a:xfrm>
            <a:off x="0" y="1270000"/>
            <a:ext cx="12192000" cy="400110"/>
          </a:xfrm>
          <a:prstGeom prst="rect">
            <a:avLst/>
          </a:prstGeom>
          <a:noFill/>
        </p:spPr>
        <p:txBody>
          <a:bodyPr vert="horz" rtlCol="0">
            <a:spAutoFit/>
          </a:bodyPr>
          <a:lstStyle/>
          <a:p>
            <a:pPr algn="ctr"/>
            <a:r>
              <a:rPr lang="fr-FR" sz="2000"/>
              <a:t>(RHCV, R.H. Charles Version)</a:t>
            </a:r>
            <a:endParaRPr lang="en-US" sz="2000"/>
          </a:p>
        </p:txBody>
      </p:sp>
      <p:sp>
        <p:nvSpPr>
          <p:cNvPr id="5" name="TextBox 4">
            <a:extLst>
              <a:ext uri="{FF2B5EF4-FFF2-40B4-BE49-F238E27FC236}">
                <a16:creationId xmlns:a16="http://schemas.microsoft.com/office/drawing/2014/main" id="{820E4470-6C9A-739C-F21C-E8377AC821E4}"/>
              </a:ext>
            </a:extLst>
          </p:cNvPr>
          <p:cNvSpPr txBox="1"/>
          <p:nvPr/>
        </p:nvSpPr>
        <p:spPr>
          <a:xfrm>
            <a:off x="1016000" y="1905000"/>
            <a:ext cx="10160000" cy="4385816"/>
          </a:xfrm>
          <a:prstGeom prst="rect">
            <a:avLst/>
          </a:prstGeom>
          <a:noFill/>
        </p:spPr>
        <p:txBody>
          <a:bodyPr vert="horz" rtlCol="0">
            <a:spAutoFit/>
          </a:bodyPr>
          <a:lstStyle/>
          <a:p>
            <a:pPr algn="ctr"/>
            <a:r>
              <a:rPr lang="en-US" sz="3100"/>
              <a:t>and his seed may be preserved for all the generations of the world.' And again the Lord said to Raphael: '</a:t>
            </a:r>
            <a:r>
              <a:rPr lang="en-US" sz="3100" b="1">
                <a:solidFill>
                  <a:srgbClr val="FF0000"/>
                </a:solidFill>
              </a:rPr>
              <a:t>Bind Azazel</a:t>
            </a:r>
            <a:r>
              <a:rPr lang="en-US" sz="3100"/>
              <a:t> hand and foot, and cast him into the darkness: and make an opening in the desert, which is in Dudael, and cast him therein. And place upon him rough and jagged rocks, and cover him with darkness, and let him abide there for ever, and cover his face that he may not see light. And on the day of the great judgement he shall be cast into the fire. (Continued...)</a:t>
            </a:r>
          </a:p>
        </p:txBody>
      </p:sp>
    </p:spTree>
    <p:extLst>
      <p:ext uri="{BB962C8B-B14F-4D97-AF65-F5344CB8AC3E}">
        <p14:creationId xmlns:p14="http://schemas.microsoft.com/office/powerpoint/2010/main" val="25049009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057F262-1B23-E946-1D31-7F8427D2F1AD}"/>
              </a:ext>
            </a:extLst>
          </p:cNvPr>
          <p:cNvSpPr txBox="1"/>
          <p:nvPr/>
        </p:nvSpPr>
        <p:spPr>
          <a:xfrm>
            <a:off x="127000" y="127000"/>
            <a:ext cx="7315200" cy="276999"/>
          </a:xfrm>
          <a:prstGeom prst="rect">
            <a:avLst/>
          </a:prstGeom>
          <a:noFill/>
        </p:spPr>
        <p:txBody>
          <a:bodyPr vert="horz" lIns="0" tIns="0" rIns="0" bIns="0" rtlCol="0">
            <a:spAutoFit/>
          </a:bodyPr>
          <a:lstStyle/>
          <a:p>
            <a:r>
              <a:rPr lang="en-US"/>
              <a:t>The Adversary</a:t>
            </a:r>
          </a:p>
        </p:txBody>
      </p:sp>
      <p:sp>
        <p:nvSpPr>
          <p:cNvPr id="3" name="TextBox 2">
            <a:extLst>
              <a:ext uri="{FF2B5EF4-FFF2-40B4-BE49-F238E27FC236}">
                <a16:creationId xmlns:a16="http://schemas.microsoft.com/office/drawing/2014/main" id="{04D4D3E4-1F3C-AC87-D9CE-0C3E0E5A0372}"/>
              </a:ext>
            </a:extLst>
          </p:cNvPr>
          <p:cNvSpPr txBox="1"/>
          <p:nvPr/>
        </p:nvSpPr>
        <p:spPr>
          <a:xfrm>
            <a:off x="0" y="762000"/>
            <a:ext cx="12192000" cy="646331"/>
          </a:xfrm>
          <a:prstGeom prst="rect">
            <a:avLst/>
          </a:prstGeom>
          <a:noFill/>
        </p:spPr>
        <p:txBody>
          <a:bodyPr vert="horz" rtlCol="0">
            <a:spAutoFit/>
          </a:bodyPr>
          <a:lstStyle/>
          <a:p>
            <a:pPr algn="ctr"/>
            <a:r>
              <a:rPr lang="en-US" sz="3600"/>
              <a:t>Jubilees 22:8</a:t>
            </a:r>
          </a:p>
        </p:txBody>
      </p:sp>
      <p:sp>
        <p:nvSpPr>
          <p:cNvPr id="4" name="TextBox 3">
            <a:extLst>
              <a:ext uri="{FF2B5EF4-FFF2-40B4-BE49-F238E27FC236}">
                <a16:creationId xmlns:a16="http://schemas.microsoft.com/office/drawing/2014/main" id="{4A27CA3E-F71E-D4AA-71F0-419C20C4469B}"/>
              </a:ext>
            </a:extLst>
          </p:cNvPr>
          <p:cNvSpPr txBox="1"/>
          <p:nvPr/>
        </p:nvSpPr>
        <p:spPr>
          <a:xfrm>
            <a:off x="0" y="1270000"/>
            <a:ext cx="12192000" cy="400110"/>
          </a:xfrm>
          <a:prstGeom prst="rect">
            <a:avLst/>
          </a:prstGeom>
          <a:noFill/>
        </p:spPr>
        <p:txBody>
          <a:bodyPr vert="horz" rtlCol="0">
            <a:spAutoFit/>
          </a:bodyPr>
          <a:lstStyle/>
          <a:p>
            <a:pPr algn="ctr"/>
            <a:r>
              <a:rPr lang="fr-FR" sz="2000"/>
              <a:t>(RHCV, R.H. Charles Version)</a:t>
            </a:r>
            <a:endParaRPr lang="en-US" sz="2000"/>
          </a:p>
        </p:txBody>
      </p:sp>
      <p:sp>
        <p:nvSpPr>
          <p:cNvPr id="5" name="TextBox 4">
            <a:extLst>
              <a:ext uri="{FF2B5EF4-FFF2-40B4-BE49-F238E27FC236}">
                <a16:creationId xmlns:a16="http://schemas.microsoft.com/office/drawing/2014/main" id="{3474BD47-A4F1-70BE-853E-6B82CA3F531A}"/>
              </a:ext>
            </a:extLst>
          </p:cNvPr>
          <p:cNvSpPr txBox="1"/>
          <p:nvPr/>
        </p:nvSpPr>
        <p:spPr>
          <a:xfrm>
            <a:off x="1016000" y="1905000"/>
            <a:ext cx="10160000" cy="1523494"/>
          </a:xfrm>
          <a:prstGeom prst="rect">
            <a:avLst/>
          </a:prstGeom>
          <a:noFill/>
        </p:spPr>
        <p:txBody>
          <a:bodyPr vert="horz" rtlCol="0">
            <a:spAutoFit/>
          </a:bodyPr>
          <a:lstStyle/>
          <a:p>
            <a:pPr algn="ctr"/>
            <a:r>
              <a:rPr lang="en-US" sz="3100"/>
              <a:t>The sword of </a:t>
            </a:r>
            <a:r>
              <a:rPr lang="en-US" sz="3100" b="1">
                <a:solidFill>
                  <a:srgbClr val="FF0000"/>
                </a:solidFill>
              </a:rPr>
              <a:t>the adversary</a:t>
            </a:r>
            <a:r>
              <a:rPr lang="en-US" sz="3100"/>
              <a:t> has not overcome me in all that Thou hast given me and my children all the days of my life until this day.</a:t>
            </a:r>
          </a:p>
        </p:txBody>
      </p:sp>
    </p:spTree>
    <p:extLst>
      <p:ext uri="{BB962C8B-B14F-4D97-AF65-F5344CB8AC3E}">
        <p14:creationId xmlns:p14="http://schemas.microsoft.com/office/powerpoint/2010/main" val="197215075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B24B7E8-DD5D-B365-F457-5299E4B07E52}"/>
              </a:ext>
            </a:extLst>
          </p:cNvPr>
          <p:cNvSpPr txBox="1"/>
          <p:nvPr/>
        </p:nvSpPr>
        <p:spPr>
          <a:xfrm>
            <a:off x="127000" y="127000"/>
            <a:ext cx="7315200" cy="276999"/>
          </a:xfrm>
          <a:prstGeom prst="rect">
            <a:avLst/>
          </a:prstGeom>
          <a:noFill/>
        </p:spPr>
        <p:txBody>
          <a:bodyPr vert="horz" lIns="0" tIns="0" rIns="0" bIns="0" rtlCol="0">
            <a:spAutoFit/>
          </a:bodyPr>
          <a:lstStyle/>
          <a:p>
            <a:r>
              <a:rPr lang="en-US"/>
              <a:t>Azazel</a:t>
            </a:r>
          </a:p>
        </p:txBody>
      </p:sp>
      <p:sp>
        <p:nvSpPr>
          <p:cNvPr id="3" name="TextBox 2">
            <a:extLst>
              <a:ext uri="{FF2B5EF4-FFF2-40B4-BE49-F238E27FC236}">
                <a16:creationId xmlns:a16="http://schemas.microsoft.com/office/drawing/2014/main" id="{3621B5FD-9A87-E0CB-10EC-5A0314DD0AC9}"/>
              </a:ext>
            </a:extLst>
          </p:cNvPr>
          <p:cNvSpPr txBox="1"/>
          <p:nvPr/>
        </p:nvSpPr>
        <p:spPr>
          <a:xfrm>
            <a:off x="1016000" y="635000"/>
            <a:ext cx="10160000" cy="3908762"/>
          </a:xfrm>
          <a:prstGeom prst="rect">
            <a:avLst/>
          </a:prstGeom>
          <a:noFill/>
        </p:spPr>
        <p:txBody>
          <a:bodyPr vert="horz" rtlCol="0">
            <a:spAutoFit/>
          </a:bodyPr>
          <a:lstStyle/>
          <a:p>
            <a:pPr algn="ctr"/>
            <a:r>
              <a:rPr lang="en-US" sz="3100"/>
              <a:t>And heal the earth which the angels have corrupted, and proclaim the healing of the earth, that they may heal the plague, and that all the children of men may not perish through all the secret things that the Watchers have disclosed and have taught their sons. </a:t>
            </a:r>
            <a:r>
              <a:rPr lang="en-US" sz="3100" b="1">
                <a:solidFill>
                  <a:srgbClr val="FF0000"/>
                </a:solidFill>
              </a:rPr>
              <a:t>And the whole earth has been corrupted through the works that were taught by Azazel: to him ascribe all sin.'</a:t>
            </a:r>
            <a:r>
              <a:rPr lang="en-US" sz="3100"/>
              <a:t> And to Gabriel said the Lord: (Continued...)</a:t>
            </a:r>
          </a:p>
        </p:txBody>
      </p:sp>
    </p:spTree>
    <p:extLst>
      <p:ext uri="{BB962C8B-B14F-4D97-AF65-F5344CB8AC3E}">
        <p14:creationId xmlns:p14="http://schemas.microsoft.com/office/powerpoint/2010/main" val="327764927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B8B841E-E179-A7FB-D8A4-6262796B4FD7}"/>
              </a:ext>
            </a:extLst>
          </p:cNvPr>
          <p:cNvSpPr txBox="1"/>
          <p:nvPr/>
        </p:nvSpPr>
        <p:spPr>
          <a:xfrm>
            <a:off x="127000" y="127000"/>
            <a:ext cx="7315200" cy="276999"/>
          </a:xfrm>
          <a:prstGeom prst="rect">
            <a:avLst/>
          </a:prstGeom>
          <a:noFill/>
        </p:spPr>
        <p:txBody>
          <a:bodyPr vert="horz" lIns="0" tIns="0" rIns="0" bIns="0" rtlCol="0">
            <a:spAutoFit/>
          </a:bodyPr>
          <a:lstStyle/>
          <a:p>
            <a:r>
              <a:rPr lang="en-US"/>
              <a:t>Azazel</a:t>
            </a:r>
          </a:p>
        </p:txBody>
      </p:sp>
      <p:sp>
        <p:nvSpPr>
          <p:cNvPr id="3" name="TextBox 2">
            <a:extLst>
              <a:ext uri="{FF2B5EF4-FFF2-40B4-BE49-F238E27FC236}">
                <a16:creationId xmlns:a16="http://schemas.microsoft.com/office/drawing/2014/main" id="{336826E1-C2C9-7EE1-E359-74BE966B67B2}"/>
              </a:ext>
            </a:extLst>
          </p:cNvPr>
          <p:cNvSpPr txBox="1"/>
          <p:nvPr/>
        </p:nvSpPr>
        <p:spPr>
          <a:xfrm>
            <a:off x="1016000" y="635000"/>
            <a:ext cx="10160000" cy="2954655"/>
          </a:xfrm>
          <a:prstGeom prst="rect">
            <a:avLst/>
          </a:prstGeom>
          <a:noFill/>
        </p:spPr>
        <p:txBody>
          <a:bodyPr vert="horz" rtlCol="0">
            <a:spAutoFit/>
          </a:bodyPr>
          <a:lstStyle/>
          <a:p>
            <a:pPr algn="ctr"/>
            <a:r>
              <a:rPr lang="en-US" sz="3100"/>
              <a:t>'Proceed against the bastards and the reprobates, and against the children of fornication: and destroy [the children of fornication and] the children of the Watchers from amongst men [and cause them to go forth]: send them one against the other that they may destroy each other in</a:t>
            </a:r>
          </a:p>
        </p:txBody>
      </p:sp>
    </p:spTree>
    <p:extLst>
      <p:ext uri="{BB962C8B-B14F-4D97-AF65-F5344CB8AC3E}">
        <p14:creationId xmlns:p14="http://schemas.microsoft.com/office/powerpoint/2010/main" val="118391178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0564C4C-F5CF-8EE0-D18A-BFDE82D2A8F6}"/>
              </a:ext>
            </a:extLst>
          </p:cNvPr>
          <p:cNvSpPr txBox="1"/>
          <p:nvPr/>
        </p:nvSpPr>
        <p:spPr>
          <a:xfrm>
            <a:off x="127000" y="127000"/>
            <a:ext cx="7315200" cy="276999"/>
          </a:xfrm>
          <a:prstGeom prst="rect">
            <a:avLst/>
          </a:prstGeom>
          <a:noFill/>
        </p:spPr>
        <p:txBody>
          <a:bodyPr vert="horz" lIns="0" tIns="0" rIns="0" bIns="0" rtlCol="0">
            <a:spAutoFit/>
          </a:bodyPr>
          <a:lstStyle/>
          <a:p>
            <a:r>
              <a:rPr lang="en-US"/>
              <a:t>Azazel</a:t>
            </a:r>
          </a:p>
        </p:txBody>
      </p:sp>
      <p:sp>
        <p:nvSpPr>
          <p:cNvPr id="3" name="TextBox 2">
            <a:extLst>
              <a:ext uri="{FF2B5EF4-FFF2-40B4-BE49-F238E27FC236}">
                <a16:creationId xmlns:a16="http://schemas.microsoft.com/office/drawing/2014/main" id="{3779468F-63A5-92CA-E549-071970E95FCF}"/>
              </a:ext>
            </a:extLst>
          </p:cNvPr>
          <p:cNvSpPr txBox="1"/>
          <p:nvPr/>
        </p:nvSpPr>
        <p:spPr>
          <a:xfrm>
            <a:off x="0" y="762000"/>
            <a:ext cx="12192000" cy="646331"/>
          </a:xfrm>
          <a:prstGeom prst="rect">
            <a:avLst/>
          </a:prstGeom>
          <a:noFill/>
        </p:spPr>
        <p:txBody>
          <a:bodyPr vert="horz" rtlCol="0">
            <a:spAutoFit/>
          </a:bodyPr>
          <a:lstStyle/>
          <a:p>
            <a:pPr algn="ctr"/>
            <a:r>
              <a:rPr lang="en-US" sz="3600"/>
              <a:t>First Enoch 13:1-3</a:t>
            </a:r>
          </a:p>
        </p:txBody>
      </p:sp>
      <p:sp>
        <p:nvSpPr>
          <p:cNvPr id="4" name="TextBox 3">
            <a:extLst>
              <a:ext uri="{FF2B5EF4-FFF2-40B4-BE49-F238E27FC236}">
                <a16:creationId xmlns:a16="http://schemas.microsoft.com/office/drawing/2014/main" id="{0A8BC44B-0072-0734-222D-1959DCFE1C9D}"/>
              </a:ext>
            </a:extLst>
          </p:cNvPr>
          <p:cNvSpPr txBox="1"/>
          <p:nvPr/>
        </p:nvSpPr>
        <p:spPr>
          <a:xfrm>
            <a:off x="0" y="1270000"/>
            <a:ext cx="12192000" cy="400110"/>
          </a:xfrm>
          <a:prstGeom prst="rect">
            <a:avLst/>
          </a:prstGeom>
          <a:noFill/>
        </p:spPr>
        <p:txBody>
          <a:bodyPr vert="horz" rtlCol="0">
            <a:spAutoFit/>
          </a:bodyPr>
          <a:lstStyle/>
          <a:p>
            <a:pPr algn="ctr"/>
            <a:r>
              <a:rPr lang="fr-FR" sz="2000"/>
              <a:t>(RHCV, R.H. Charles Version)</a:t>
            </a:r>
            <a:endParaRPr lang="en-US" sz="2000"/>
          </a:p>
        </p:txBody>
      </p:sp>
      <p:sp>
        <p:nvSpPr>
          <p:cNvPr id="5" name="TextBox 4">
            <a:extLst>
              <a:ext uri="{FF2B5EF4-FFF2-40B4-BE49-F238E27FC236}">
                <a16:creationId xmlns:a16="http://schemas.microsoft.com/office/drawing/2014/main" id="{C299197A-BE52-C6F0-69DB-BEC5CAEA5B2A}"/>
              </a:ext>
            </a:extLst>
          </p:cNvPr>
          <p:cNvSpPr txBox="1"/>
          <p:nvPr/>
        </p:nvSpPr>
        <p:spPr>
          <a:xfrm>
            <a:off x="1016000" y="1905000"/>
            <a:ext cx="10160000" cy="3431709"/>
          </a:xfrm>
          <a:prstGeom prst="rect">
            <a:avLst/>
          </a:prstGeom>
          <a:noFill/>
        </p:spPr>
        <p:txBody>
          <a:bodyPr vert="horz" rtlCol="0">
            <a:spAutoFit/>
          </a:bodyPr>
          <a:lstStyle/>
          <a:p>
            <a:pPr algn="ctr"/>
            <a:r>
              <a:rPr lang="en-US" sz="3100"/>
              <a:t>And Enoch went and said: '</a:t>
            </a:r>
            <a:r>
              <a:rPr lang="en-US" sz="3100" b="1">
                <a:solidFill>
                  <a:srgbClr val="FF0000"/>
                </a:solidFill>
              </a:rPr>
              <a:t>Azazel</a:t>
            </a:r>
            <a:r>
              <a:rPr lang="en-US" sz="3100"/>
              <a:t>, thou shalt have no peace: a severe sentence has gone forth against thee to put thee in bonds: And thou shalt not have toleration nor request granted to thee, because of the unrighteousness which thou hast taught, </a:t>
            </a:r>
            <a:r>
              <a:rPr lang="en-US" sz="3100" b="1">
                <a:solidFill>
                  <a:srgbClr val="FF0000"/>
                </a:solidFill>
              </a:rPr>
              <a:t>and because of all the works of godlessness and unrighteousness and sin which thou hast shown to men.'</a:t>
            </a:r>
            <a:r>
              <a:rPr lang="en-US" sz="3100"/>
              <a:t> Then I went and spoke to them all</a:t>
            </a:r>
          </a:p>
        </p:txBody>
      </p:sp>
    </p:spTree>
    <p:extLst>
      <p:ext uri="{BB962C8B-B14F-4D97-AF65-F5344CB8AC3E}">
        <p14:creationId xmlns:p14="http://schemas.microsoft.com/office/powerpoint/2010/main" val="398155261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3548D1E-8FB8-A202-26BF-B1B830E1ED95}"/>
              </a:ext>
            </a:extLst>
          </p:cNvPr>
          <p:cNvSpPr txBox="1"/>
          <p:nvPr/>
        </p:nvSpPr>
        <p:spPr>
          <a:xfrm>
            <a:off x="127000" y="127000"/>
            <a:ext cx="7315200" cy="276999"/>
          </a:xfrm>
          <a:prstGeom prst="rect">
            <a:avLst/>
          </a:prstGeom>
          <a:noFill/>
        </p:spPr>
        <p:txBody>
          <a:bodyPr vert="horz" lIns="0" tIns="0" rIns="0" bIns="0" rtlCol="0">
            <a:spAutoFit/>
          </a:bodyPr>
          <a:lstStyle/>
          <a:p>
            <a:r>
              <a:rPr lang="en-US"/>
              <a:t>Azazel</a:t>
            </a:r>
          </a:p>
        </p:txBody>
      </p:sp>
      <p:sp>
        <p:nvSpPr>
          <p:cNvPr id="3" name="TextBox 2">
            <a:extLst>
              <a:ext uri="{FF2B5EF4-FFF2-40B4-BE49-F238E27FC236}">
                <a16:creationId xmlns:a16="http://schemas.microsoft.com/office/drawing/2014/main" id="{4E92B29C-D6C1-5A94-1E28-AE9A40487A71}"/>
              </a:ext>
            </a:extLst>
          </p:cNvPr>
          <p:cNvSpPr txBox="1"/>
          <p:nvPr/>
        </p:nvSpPr>
        <p:spPr>
          <a:xfrm>
            <a:off x="0" y="762000"/>
            <a:ext cx="12192000" cy="646331"/>
          </a:xfrm>
          <a:prstGeom prst="rect">
            <a:avLst/>
          </a:prstGeom>
          <a:noFill/>
        </p:spPr>
        <p:txBody>
          <a:bodyPr vert="horz" rtlCol="0">
            <a:spAutoFit/>
          </a:bodyPr>
          <a:lstStyle/>
          <a:p>
            <a:pPr algn="ctr"/>
            <a:r>
              <a:rPr lang="en-US" sz="3600"/>
              <a:t>First Enoch 8:1</a:t>
            </a:r>
          </a:p>
        </p:txBody>
      </p:sp>
      <p:sp>
        <p:nvSpPr>
          <p:cNvPr id="4" name="TextBox 3">
            <a:extLst>
              <a:ext uri="{FF2B5EF4-FFF2-40B4-BE49-F238E27FC236}">
                <a16:creationId xmlns:a16="http://schemas.microsoft.com/office/drawing/2014/main" id="{3D642CE0-3633-5AB6-AF4E-3FE9E28B4A67}"/>
              </a:ext>
            </a:extLst>
          </p:cNvPr>
          <p:cNvSpPr txBox="1"/>
          <p:nvPr/>
        </p:nvSpPr>
        <p:spPr>
          <a:xfrm>
            <a:off x="0" y="1270000"/>
            <a:ext cx="12192000" cy="400110"/>
          </a:xfrm>
          <a:prstGeom prst="rect">
            <a:avLst/>
          </a:prstGeom>
          <a:noFill/>
        </p:spPr>
        <p:txBody>
          <a:bodyPr vert="horz" rtlCol="0">
            <a:spAutoFit/>
          </a:bodyPr>
          <a:lstStyle/>
          <a:p>
            <a:pPr algn="ctr"/>
            <a:r>
              <a:rPr lang="fr-FR" sz="2000"/>
              <a:t>(RHCV, R.H. Charles Version)</a:t>
            </a:r>
            <a:endParaRPr lang="en-US" sz="2000"/>
          </a:p>
        </p:txBody>
      </p:sp>
      <p:sp>
        <p:nvSpPr>
          <p:cNvPr id="5" name="TextBox 4">
            <a:extLst>
              <a:ext uri="{FF2B5EF4-FFF2-40B4-BE49-F238E27FC236}">
                <a16:creationId xmlns:a16="http://schemas.microsoft.com/office/drawing/2014/main" id="{797EFACB-BB13-0A48-1AB1-081BC0873E48}"/>
              </a:ext>
            </a:extLst>
          </p:cNvPr>
          <p:cNvSpPr txBox="1"/>
          <p:nvPr/>
        </p:nvSpPr>
        <p:spPr>
          <a:xfrm>
            <a:off x="1016000" y="1905000"/>
            <a:ext cx="10160000" cy="2954655"/>
          </a:xfrm>
          <a:prstGeom prst="rect">
            <a:avLst/>
          </a:prstGeom>
          <a:noFill/>
        </p:spPr>
        <p:txBody>
          <a:bodyPr vert="horz" rtlCol="0">
            <a:spAutoFit/>
          </a:bodyPr>
          <a:lstStyle/>
          <a:p>
            <a:pPr algn="ctr"/>
            <a:r>
              <a:rPr lang="en-US" sz="3100"/>
              <a:t>And </a:t>
            </a:r>
            <a:r>
              <a:rPr lang="en-US" sz="3100" b="1">
                <a:solidFill>
                  <a:srgbClr val="FF0000"/>
                </a:solidFill>
              </a:rPr>
              <a:t>Azazel taught men to make swords,</a:t>
            </a:r>
            <a:r>
              <a:rPr lang="en-US" sz="3100"/>
              <a:t> and knives, and shields, and breastplates, and made known to them the metals of the earth and the art of working them, and bracelets, and ornaments, and the use of antimony, and the beautifying of the eyelids, and all kinds of costly stones, and all</a:t>
            </a:r>
          </a:p>
        </p:txBody>
      </p:sp>
    </p:spTree>
    <p:extLst>
      <p:ext uri="{BB962C8B-B14F-4D97-AF65-F5344CB8AC3E}">
        <p14:creationId xmlns:p14="http://schemas.microsoft.com/office/powerpoint/2010/main" val="304580374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4DD2478-17F6-DB86-A89F-B13DB291483E}"/>
              </a:ext>
            </a:extLst>
          </p:cNvPr>
          <p:cNvSpPr txBox="1"/>
          <p:nvPr/>
        </p:nvSpPr>
        <p:spPr>
          <a:xfrm>
            <a:off x="127000" y="127000"/>
            <a:ext cx="7315200" cy="276999"/>
          </a:xfrm>
          <a:prstGeom prst="rect">
            <a:avLst/>
          </a:prstGeom>
          <a:noFill/>
        </p:spPr>
        <p:txBody>
          <a:bodyPr vert="horz" lIns="0" tIns="0" rIns="0" bIns="0" rtlCol="0">
            <a:spAutoFit/>
          </a:bodyPr>
          <a:lstStyle/>
          <a:p>
            <a:r>
              <a:rPr lang="en-US"/>
              <a:t>Azazel</a:t>
            </a:r>
          </a:p>
        </p:txBody>
      </p:sp>
      <p:sp>
        <p:nvSpPr>
          <p:cNvPr id="3" name="TextBox 2">
            <a:extLst>
              <a:ext uri="{FF2B5EF4-FFF2-40B4-BE49-F238E27FC236}">
                <a16:creationId xmlns:a16="http://schemas.microsoft.com/office/drawing/2014/main" id="{D3B67549-E48E-4ECA-485B-7F9B149846E9}"/>
              </a:ext>
            </a:extLst>
          </p:cNvPr>
          <p:cNvSpPr txBox="1"/>
          <p:nvPr/>
        </p:nvSpPr>
        <p:spPr>
          <a:xfrm>
            <a:off x="0" y="762000"/>
            <a:ext cx="12192000" cy="646331"/>
          </a:xfrm>
          <a:prstGeom prst="rect">
            <a:avLst/>
          </a:prstGeom>
          <a:noFill/>
        </p:spPr>
        <p:txBody>
          <a:bodyPr vert="horz" rtlCol="0">
            <a:spAutoFit/>
          </a:bodyPr>
          <a:lstStyle/>
          <a:p>
            <a:pPr algn="ctr"/>
            <a:r>
              <a:rPr lang="en-US" sz="3600"/>
              <a:t>First Enoch 9:6-7</a:t>
            </a:r>
          </a:p>
        </p:txBody>
      </p:sp>
      <p:sp>
        <p:nvSpPr>
          <p:cNvPr id="4" name="TextBox 3">
            <a:extLst>
              <a:ext uri="{FF2B5EF4-FFF2-40B4-BE49-F238E27FC236}">
                <a16:creationId xmlns:a16="http://schemas.microsoft.com/office/drawing/2014/main" id="{0FF3E071-5355-56E8-94C0-A9A3C94FFF76}"/>
              </a:ext>
            </a:extLst>
          </p:cNvPr>
          <p:cNvSpPr txBox="1"/>
          <p:nvPr/>
        </p:nvSpPr>
        <p:spPr>
          <a:xfrm>
            <a:off x="0" y="1270000"/>
            <a:ext cx="12192000" cy="400110"/>
          </a:xfrm>
          <a:prstGeom prst="rect">
            <a:avLst/>
          </a:prstGeom>
          <a:noFill/>
        </p:spPr>
        <p:txBody>
          <a:bodyPr vert="horz" rtlCol="0">
            <a:spAutoFit/>
          </a:bodyPr>
          <a:lstStyle/>
          <a:p>
            <a:pPr algn="ctr"/>
            <a:r>
              <a:rPr lang="fr-FR" sz="2000"/>
              <a:t>(RHCV, R.H. Charles Version)</a:t>
            </a:r>
            <a:endParaRPr lang="en-US" sz="2000"/>
          </a:p>
        </p:txBody>
      </p:sp>
      <p:sp>
        <p:nvSpPr>
          <p:cNvPr id="5" name="TextBox 4">
            <a:extLst>
              <a:ext uri="{FF2B5EF4-FFF2-40B4-BE49-F238E27FC236}">
                <a16:creationId xmlns:a16="http://schemas.microsoft.com/office/drawing/2014/main" id="{532B338A-098D-3E79-07F1-2F72BFE06B4D}"/>
              </a:ext>
            </a:extLst>
          </p:cNvPr>
          <p:cNvSpPr txBox="1"/>
          <p:nvPr/>
        </p:nvSpPr>
        <p:spPr>
          <a:xfrm>
            <a:off x="1016000" y="1905000"/>
            <a:ext cx="10160000" cy="2954655"/>
          </a:xfrm>
          <a:prstGeom prst="rect">
            <a:avLst/>
          </a:prstGeom>
          <a:noFill/>
        </p:spPr>
        <p:txBody>
          <a:bodyPr vert="horz" rtlCol="0">
            <a:spAutoFit/>
          </a:bodyPr>
          <a:lstStyle/>
          <a:p>
            <a:pPr algn="ctr"/>
            <a:r>
              <a:rPr lang="en-US" sz="3100"/>
              <a:t>things, and nothing can hide itself from Thee. Thou seest what </a:t>
            </a:r>
            <a:r>
              <a:rPr lang="en-US" sz="3100" b="1">
                <a:solidFill>
                  <a:srgbClr val="FF0000"/>
                </a:solidFill>
              </a:rPr>
              <a:t>Azazel</a:t>
            </a:r>
            <a:r>
              <a:rPr lang="en-US" sz="3100"/>
              <a:t> hath done, </a:t>
            </a:r>
            <a:r>
              <a:rPr lang="en-US" sz="3100" b="1">
                <a:solidFill>
                  <a:srgbClr val="FF0000"/>
                </a:solidFill>
              </a:rPr>
              <a:t>who hath taught all unrighteousness on earth</a:t>
            </a:r>
            <a:r>
              <a:rPr lang="en-US" sz="3100"/>
              <a:t> and revealed the eternal secrets which were (preserved) in heaven, which men were striving to learn: And Semj z , to whom Thou hast given authority to bear rule over his associates.</a:t>
            </a:r>
          </a:p>
        </p:txBody>
      </p:sp>
    </p:spTree>
    <p:extLst>
      <p:ext uri="{BB962C8B-B14F-4D97-AF65-F5344CB8AC3E}">
        <p14:creationId xmlns:p14="http://schemas.microsoft.com/office/powerpoint/2010/main" val="424381729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AB85D84-2DC0-5481-6C82-CDA1FDCFB0F6}"/>
              </a:ext>
            </a:extLst>
          </p:cNvPr>
          <p:cNvSpPr txBox="1"/>
          <p:nvPr/>
        </p:nvSpPr>
        <p:spPr>
          <a:xfrm>
            <a:off x="127000" y="127000"/>
            <a:ext cx="7315200" cy="276999"/>
          </a:xfrm>
          <a:prstGeom prst="rect">
            <a:avLst/>
          </a:prstGeom>
          <a:noFill/>
        </p:spPr>
        <p:txBody>
          <a:bodyPr vert="horz" lIns="0" tIns="0" rIns="0" bIns="0" rtlCol="0">
            <a:spAutoFit/>
          </a:bodyPr>
          <a:lstStyle/>
          <a:p>
            <a:r>
              <a:rPr lang="en-US"/>
              <a:t>Azazel</a:t>
            </a:r>
          </a:p>
        </p:txBody>
      </p:sp>
      <p:sp>
        <p:nvSpPr>
          <p:cNvPr id="3" name="TextBox 2">
            <a:extLst>
              <a:ext uri="{FF2B5EF4-FFF2-40B4-BE49-F238E27FC236}">
                <a16:creationId xmlns:a16="http://schemas.microsoft.com/office/drawing/2014/main" id="{A3177646-A5EF-1E5F-72F8-71C3448F43AF}"/>
              </a:ext>
            </a:extLst>
          </p:cNvPr>
          <p:cNvSpPr txBox="1"/>
          <p:nvPr/>
        </p:nvSpPr>
        <p:spPr>
          <a:xfrm>
            <a:off x="0" y="762000"/>
            <a:ext cx="12192000" cy="646331"/>
          </a:xfrm>
          <a:prstGeom prst="rect">
            <a:avLst/>
          </a:prstGeom>
          <a:noFill/>
        </p:spPr>
        <p:txBody>
          <a:bodyPr vert="horz" rtlCol="0">
            <a:spAutoFit/>
          </a:bodyPr>
          <a:lstStyle/>
          <a:p>
            <a:pPr algn="ctr"/>
            <a:r>
              <a:rPr lang="en-US" sz="3600"/>
              <a:t>Leviticus 16:8-10</a:t>
            </a:r>
          </a:p>
        </p:txBody>
      </p:sp>
      <p:sp>
        <p:nvSpPr>
          <p:cNvPr id="4" name="TextBox 3">
            <a:extLst>
              <a:ext uri="{FF2B5EF4-FFF2-40B4-BE49-F238E27FC236}">
                <a16:creationId xmlns:a16="http://schemas.microsoft.com/office/drawing/2014/main" id="{E5835236-605A-82AF-53A1-DBB45B8E0BA9}"/>
              </a:ext>
            </a:extLst>
          </p:cNvPr>
          <p:cNvSpPr txBox="1"/>
          <p:nvPr/>
        </p:nvSpPr>
        <p:spPr>
          <a:xfrm>
            <a:off x="0" y="1270000"/>
            <a:ext cx="12192000" cy="400110"/>
          </a:xfrm>
          <a:prstGeom prst="rect">
            <a:avLst/>
          </a:prstGeom>
          <a:noFill/>
        </p:spPr>
        <p:txBody>
          <a:bodyPr vert="horz" rtlCol="0">
            <a:spAutoFit/>
          </a:bodyPr>
          <a:lstStyle/>
          <a:p>
            <a:pPr algn="ctr"/>
            <a:r>
              <a:rPr lang="en-US" sz="2000"/>
              <a:t>(ESV, English Standard Version)</a:t>
            </a:r>
          </a:p>
        </p:txBody>
      </p:sp>
      <p:sp>
        <p:nvSpPr>
          <p:cNvPr id="5" name="TextBox 4">
            <a:extLst>
              <a:ext uri="{FF2B5EF4-FFF2-40B4-BE49-F238E27FC236}">
                <a16:creationId xmlns:a16="http://schemas.microsoft.com/office/drawing/2014/main" id="{7B8C2BF3-7107-B50E-506E-9B2E40949F97}"/>
              </a:ext>
            </a:extLst>
          </p:cNvPr>
          <p:cNvSpPr txBox="1"/>
          <p:nvPr/>
        </p:nvSpPr>
        <p:spPr>
          <a:xfrm>
            <a:off x="1016000" y="1905000"/>
            <a:ext cx="10160000" cy="3431709"/>
          </a:xfrm>
          <a:prstGeom prst="rect">
            <a:avLst/>
          </a:prstGeom>
          <a:noFill/>
        </p:spPr>
        <p:txBody>
          <a:bodyPr vert="horz" rtlCol="0">
            <a:spAutoFit/>
          </a:bodyPr>
          <a:lstStyle/>
          <a:p>
            <a:pPr algn="ctr"/>
            <a:r>
              <a:rPr lang="en-US" sz="3100"/>
              <a:t>And Aaron shall cast lots over the two goats, one lot for the Lord and the other lot for Azazel. And Aaron shall present the goat on which the lot fell for the Lord and use it as a sin offering, but the goat on which the lot fell for Azazel shall be presented alive before the Lord to make atonement over it, </a:t>
            </a:r>
            <a:r>
              <a:rPr lang="en-US" sz="3100" b="1">
                <a:solidFill>
                  <a:srgbClr val="FF0000"/>
                </a:solidFill>
              </a:rPr>
              <a:t>that it may be sent away into the wilderness to Azazel</a:t>
            </a:r>
            <a:r>
              <a:rPr lang="en-US" sz="3100"/>
              <a:t>.</a:t>
            </a:r>
          </a:p>
        </p:txBody>
      </p:sp>
    </p:spTree>
    <p:extLst>
      <p:ext uri="{BB962C8B-B14F-4D97-AF65-F5344CB8AC3E}">
        <p14:creationId xmlns:p14="http://schemas.microsoft.com/office/powerpoint/2010/main" val="223561427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E377E7-4C01-806D-9958-A5A3C65AB2ED}"/>
              </a:ext>
            </a:extLst>
          </p:cNvPr>
          <p:cNvSpPr>
            <a:spLocks noGrp="1"/>
          </p:cNvSpPr>
          <p:nvPr>
            <p:ph type="ctrTitle"/>
          </p:nvPr>
        </p:nvSpPr>
        <p:spPr>
          <a:xfrm>
            <a:off x="518160" y="762000"/>
            <a:ext cx="11155680" cy="3429000"/>
          </a:xfrm>
        </p:spPr>
        <p:txBody>
          <a:bodyPr>
            <a:normAutofit/>
          </a:bodyPr>
          <a:lstStyle/>
          <a:p>
            <a:pPr algn="ctr"/>
            <a:r>
              <a:rPr lang="en-US" sz="4800">
                <a:solidFill>
                  <a:srgbClr val="000000"/>
                </a:solidFill>
              </a:rPr>
              <a:t>Belial/ Beliar</a:t>
            </a:r>
          </a:p>
        </p:txBody>
      </p:sp>
      <p:sp>
        <p:nvSpPr>
          <p:cNvPr id="3" name="Subtitle 2">
            <a:extLst>
              <a:ext uri="{FF2B5EF4-FFF2-40B4-BE49-F238E27FC236}">
                <a16:creationId xmlns:a16="http://schemas.microsoft.com/office/drawing/2014/main" id="{A3CD6E66-99D3-7870-668D-D0ECA6C21863}"/>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89516307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FA5D114-AFD4-066A-B7F0-15B9B4A11BC7}"/>
              </a:ext>
            </a:extLst>
          </p:cNvPr>
          <p:cNvSpPr txBox="1"/>
          <p:nvPr/>
        </p:nvSpPr>
        <p:spPr>
          <a:xfrm>
            <a:off x="127000" y="127000"/>
            <a:ext cx="7315200" cy="276999"/>
          </a:xfrm>
          <a:prstGeom prst="rect">
            <a:avLst/>
          </a:prstGeom>
          <a:noFill/>
        </p:spPr>
        <p:txBody>
          <a:bodyPr vert="horz" lIns="0" tIns="0" rIns="0" bIns="0" rtlCol="0">
            <a:spAutoFit/>
          </a:bodyPr>
          <a:lstStyle/>
          <a:p>
            <a:r>
              <a:rPr lang="en-US"/>
              <a:t>Belial/ Beliar</a:t>
            </a:r>
          </a:p>
        </p:txBody>
      </p:sp>
      <p:sp>
        <p:nvSpPr>
          <p:cNvPr id="3" name="TextBox 2">
            <a:extLst>
              <a:ext uri="{FF2B5EF4-FFF2-40B4-BE49-F238E27FC236}">
                <a16:creationId xmlns:a16="http://schemas.microsoft.com/office/drawing/2014/main" id="{8EE201A2-E41A-A0EA-453E-362D1CBFCDD5}"/>
              </a:ext>
            </a:extLst>
          </p:cNvPr>
          <p:cNvSpPr txBox="1"/>
          <p:nvPr/>
        </p:nvSpPr>
        <p:spPr>
          <a:xfrm>
            <a:off x="0" y="762000"/>
            <a:ext cx="12192000" cy="646331"/>
          </a:xfrm>
          <a:prstGeom prst="rect">
            <a:avLst/>
          </a:prstGeom>
          <a:noFill/>
        </p:spPr>
        <p:txBody>
          <a:bodyPr vert="horz" rtlCol="0">
            <a:spAutoFit/>
          </a:bodyPr>
          <a:lstStyle/>
          <a:p>
            <a:pPr algn="ctr"/>
            <a:r>
              <a:rPr lang="en-US" sz="3600"/>
              <a:t>Testament of Dan 1:7</a:t>
            </a:r>
          </a:p>
        </p:txBody>
      </p:sp>
      <p:sp>
        <p:nvSpPr>
          <p:cNvPr id="4" name="TextBox 3">
            <a:extLst>
              <a:ext uri="{FF2B5EF4-FFF2-40B4-BE49-F238E27FC236}">
                <a16:creationId xmlns:a16="http://schemas.microsoft.com/office/drawing/2014/main" id="{360C09B0-93E4-879E-B6EE-D808E93014A3}"/>
              </a:ext>
            </a:extLst>
          </p:cNvPr>
          <p:cNvSpPr txBox="1"/>
          <p:nvPr/>
        </p:nvSpPr>
        <p:spPr>
          <a:xfrm>
            <a:off x="0" y="1270000"/>
            <a:ext cx="12192000" cy="400110"/>
          </a:xfrm>
          <a:prstGeom prst="rect">
            <a:avLst/>
          </a:prstGeom>
          <a:noFill/>
        </p:spPr>
        <p:txBody>
          <a:bodyPr vert="horz" rtlCol="0">
            <a:spAutoFit/>
          </a:bodyPr>
          <a:lstStyle/>
          <a:p>
            <a:pPr algn="ctr"/>
            <a:r>
              <a:rPr lang="en-US" sz="2000"/>
              <a:t>(RHCVKJ, R.H. Charles Translation, Edited by Ken Johnson, Th.D.)</a:t>
            </a:r>
          </a:p>
        </p:txBody>
      </p:sp>
      <p:sp>
        <p:nvSpPr>
          <p:cNvPr id="5" name="TextBox 4">
            <a:extLst>
              <a:ext uri="{FF2B5EF4-FFF2-40B4-BE49-F238E27FC236}">
                <a16:creationId xmlns:a16="http://schemas.microsoft.com/office/drawing/2014/main" id="{E3A42594-3ABC-5C0C-DC84-3084B9EF2CB2}"/>
              </a:ext>
            </a:extLst>
          </p:cNvPr>
          <p:cNvSpPr txBox="1"/>
          <p:nvPr/>
        </p:nvSpPr>
        <p:spPr>
          <a:xfrm>
            <a:off x="1016000" y="1905000"/>
            <a:ext cx="10160000" cy="1523494"/>
          </a:xfrm>
          <a:prstGeom prst="rect">
            <a:avLst/>
          </a:prstGeom>
          <a:noFill/>
        </p:spPr>
        <p:txBody>
          <a:bodyPr vert="horz" rtlCol="0">
            <a:spAutoFit/>
          </a:bodyPr>
          <a:lstStyle/>
          <a:p>
            <a:pPr algn="ctr"/>
            <a:r>
              <a:rPr lang="en-US" sz="3100"/>
              <a:t>"And </a:t>
            </a:r>
            <a:r>
              <a:rPr lang="en-US" sz="3100" b="1">
                <a:solidFill>
                  <a:srgbClr val="FF0000"/>
                </a:solidFill>
              </a:rPr>
              <a:t>one of the spirits of Beliar stirred me up</a:t>
            </a:r>
            <a:r>
              <a:rPr lang="en-US" sz="3100"/>
              <a:t>, saying, "Take this sword, and slay Joseph with it, and your father will love you when she is dead."</a:t>
            </a:r>
          </a:p>
        </p:txBody>
      </p:sp>
    </p:spTree>
    <p:extLst>
      <p:ext uri="{BB962C8B-B14F-4D97-AF65-F5344CB8AC3E}">
        <p14:creationId xmlns:p14="http://schemas.microsoft.com/office/powerpoint/2010/main" val="140009478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D1469E2-2712-9AB1-D7EF-4D36F7018FA4}"/>
              </a:ext>
            </a:extLst>
          </p:cNvPr>
          <p:cNvSpPr txBox="1"/>
          <p:nvPr/>
        </p:nvSpPr>
        <p:spPr>
          <a:xfrm>
            <a:off x="127000" y="127000"/>
            <a:ext cx="7315200" cy="276999"/>
          </a:xfrm>
          <a:prstGeom prst="rect">
            <a:avLst/>
          </a:prstGeom>
          <a:noFill/>
        </p:spPr>
        <p:txBody>
          <a:bodyPr vert="horz" lIns="0" tIns="0" rIns="0" bIns="0" rtlCol="0">
            <a:spAutoFit/>
          </a:bodyPr>
          <a:lstStyle/>
          <a:p>
            <a:r>
              <a:rPr lang="en-US"/>
              <a:t>Belial/ Beliar</a:t>
            </a:r>
          </a:p>
        </p:txBody>
      </p:sp>
      <p:sp>
        <p:nvSpPr>
          <p:cNvPr id="3" name="TextBox 2">
            <a:extLst>
              <a:ext uri="{FF2B5EF4-FFF2-40B4-BE49-F238E27FC236}">
                <a16:creationId xmlns:a16="http://schemas.microsoft.com/office/drawing/2014/main" id="{673A1E58-0C12-AD38-D5CF-EC44958914DF}"/>
              </a:ext>
            </a:extLst>
          </p:cNvPr>
          <p:cNvSpPr txBox="1"/>
          <p:nvPr/>
        </p:nvSpPr>
        <p:spPr>
          <a:xfrm>
            <a:off x="0" y="762000"/>
            <a:ext cx="12192000" cy="646331"/>
          </a:xfrm>
          <a:prstGeom prst="rect">
            <a:avLst/>
          </a:prstGeom>
          <a:noFill/>
        </p:spPr>
        <p:txBody>
          <a:bodyPr vert="horz" rtlCol="0">
            <a:spAutoFit/>
          </a:bodyPr>
          <a:lstStyle/>
          <a:p>
            <a:pPr algn="ctr"/>
            <a:r>
              <a:rPr lang="en-US" sz="3600"/>
              <a:t>Testament of Judah 26:3</a:t>
            </a:r>
          </a:p>
        </p:txBody>
      </p:sp>
      <p:sp>
        <p:nvSpPr>
          <p:cNvPr id="4" name="TextBox 3">
            <a:extLst>
              <a:ext uri="{FF2B5EF4-FFF2-40B4-BE49-F238E27FC236}">
                <a16:creationId xmlns:a16="http://schemas.microsoft.com/office/drawing/2014/main" id="{5E4BD14F-5A1C-D7BE-8BE2-45A8854E256B}"/>
              </a:ext>
            </a:extLst>
          </p:cNvPr>
          <p:cNvSpPr txBox="1"/>
          <p:nvPr/>
        </p:nvSpPr>
        <p:spPr>
          <a:xfrm>
            <a:off x="0" y="1270000"/>
            <a:ext cx="12192000" cy="400110"/>
          </a:xfrm>
          <a:prstGeom prst="rect">
            <a:avLst/>
          </a:prstGeom>
          <a:noFill/>
        </p:spPr>
        <p:txBody>
          <a:bodyPr vert="horz" rtlCol="0">
            <a:spAutoFit/>
          </a:bodyPr>
          <a:lstStyle/>
          <a:p>
            <a:pPr algn="ctr"/>
            <a:r>
              <a:rPr lang="en-US" sz="2000"/>
              <a:t>(RHCVKJ, R.H. Charles Translation, Edited by Ken Johnson, Th.D.)</a:t>
            </a:r>
          </a:p>
        </p:txBody>
      </p:sp>
      <p:sp>
        <p:nvSpPr>
          <p:cNvPr id="5" name="TextBox 4">
            <a:extLst>
              <a:ext uri="{FF2B5EF4-FFF2-40B4-BE49-F238E27FC236}">
                <a16:creationId xmlns:a16="http://schemas.microsoft.com/office/drawing/2014/main" id="{F9E9EFDC-4FDA-13CC-7E60-681E8714C5BD}"/>
              </a:ext>
            </a:extLst>
          </p:cNvPr>
          <p:cNvSpPr txBox="1"/>
          <p:nvPr/>
        </p:nvSpPr>
        <p:spPr>
          <a:xfrm>
            <a:off x="1016000" y="1905000"/>
            <a:ext cx="10160000" cy="1523494"/>
          </a:xfrm>
          <a:prstGeom prst="rect">
            <a:avLst/>
          </a:prstGeom>
          <a:noFill/>
        </p:spPr>
        <p:txBody>
          <a:bodyPr vert="horz" rtlCol="0">
            <a:spAutoFit/>
          </a:bodyPr>
          <a:lstStyle/>
          <a:p>
            <a:pPr algn="ctr"/>
            <a:r>
              <a:rPr lang="en-US" sz="3100"/>
              <a:t>And you shall be the people of the Lord, and have one tongue, and there shall be no spirit of deceit of </a:t>
            </a:r>
            <a:r>
              <a:rPr lang="en-US" sz="3100" b="1">
                <a:solidFill>
                  <a:srgbClr val="FF0000"/>
                </a:solidFill>
              </a:rPr>
              <a:t>Beliar</a:t>
            </a:r>
            <a:r>
              <a:rPr lang="en-US" sz="3100"/>
              <a:t>, for he shall be cast into the fire for ever and ever.</a:t>
            </a:r>
          </a:p>
        </p:txBody>
      </p:sp>
    </p:spTree>
    <p:extLst>
      <p:ext uri="{BB962C8B-B14F-4D97-AF65-F5344CB8AC3E}">
        <p14:creationId xmlns:p14="http://schemas.microsoft.com/office/powerpoint/2010/main" val="356497717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141BD55-3C87-9B1A-6CD6-21615CAE2C0F}"/>
              </a:ext>
            </a:extLst>
          </p:cNvPr>
          <p:cNvSpPr txBox="1"/>
          <p:nvPr/>
        </p:nvSpPr>
        <p:spPr>
          <a:xfrm>
            <a:off x="127000" y="127000"/>
            <a:ext cx="7315200" cy="276999"/>
          </a:xfrm>
          <a:prstGeom prst="rect">
            <a:avLst/>
          </a:prstGeom>
          <a:noFill/>
        </p:spPr>
        <p:txBody>
          <a:bodyPr vert="horz" lIns="0" tIns="0" rIns="0" bIns="0" rtlCol="0">
            <a:spAutoFit/>
          </a:bodyPr>
          <a:lstStyle/>
          <a:p>
            <a:r>
              <a:rPr lang="en-US"/>
              <a:t>Belial/ Beliar</a:t>
            </a:r>
          </a:p>
        </p:txBody>
      </p:sp>
      <p:sp>
        <p:nvSpPr>
          <p:cNvPr id="3" name="TextBox 2">
            <a:extLst>
              <a:ext uri="{FF2B5EF4-FFF2-40B4-BE49-F238E27FC236}">
                <a16:creationId xmlns:a16="http://schemas.microsoft.com/office/drawing/2014/main" id="{8549DE4A-7DD6-9AB9-E6EE-618876F4674C}"/>
              </a:ext>
            </a:extLst>
          </p:cNvPr>
          <p:cNvSpPr txBox="1"/>
          <p:nvPr/>
        </p:nvSpPr>
        <p:spPr>
          <a:xfrm>
            <a:off x="0" y="762000"/>
            <a:ext cx="12192000" cy="646331"/>
          </a:xfrm>
          <a:prstGeom prst="rect">
            <a:avLst/>
          </a:prstGeom>
          <a:noFill/>
        </p:spPr>
        <p:txBody>
          <a:bodyPr vert="horz" rtlCol="0">
            <a:spAutoFit/>
          </a:bodyPr>
          <a:lstStyle/>
          <a:p>
            <a:pPr algn="ctr"/>
            <a:r>
              <a:rPr lang="en-US" sz="3600"/>
              <a:t>Jubilees 1:19</a:t>
            </a:r>
          </a:p>
        </p:txBody>
      </p:sp>
      <p:sp>
        <p:nvSpPr>
          <p:cNvPr id="4" name="TextBox 3">
            <a:extLst>
              <a:ext uri="{FF2B5EF4-FFF2-40B4-BE49-F238E27FC236}">
                <a16:creationId xmlns:a16="http://schemas.microsoft.com/office/drawing/2014/main" id="{774DE26C-6D71-58FD-09B1-A60A9D30F4BB}"/>
              </a:ext>
            </a:extLst>
          </p:cNvPr>
          <p:cNvSpPr txBox="1"/>
          <p:nvPr/>
        </p:nvSpPr>
        <p:spPr>
          <a:xfrm>
            <a:off x="0" y="1270000"/>
            <a:ext cx="12192000" cy="400110"/>
          </a:xfrm>
          <a:prstGeom prst="rect">
            <a:avLst/>
          </a:prstGeom>
          <a:noFill/>
        </p:spPr>
        <p:txBody>
          <a:bodyPr vert="horz" rtlCol="0">
            <a:spAutoFit/>
          </a:bodyPr>
          <a:lstStyle/>
          <a:p>
            <a:pPr algn="ctr"/>
            <a:r>
              <a:rPr lang="fr-FR" sz="2000"/>
              <a:t>(RHCV, R.H. Charles Version)</a:t>
            </a:r>
            <a:endParaRPr lang="en-US" sz="2000"/>
          </a:p>
        </p:txBody>
      </p:sp>
      <p:sp>
        <p:nvSpPr>
          <p:cNvPr id="5" name="TextBox 4">
            <a:extLst>
              <a:ext uri="{FF2B5EF4-FFF2-40B4-BE49-F238E27FC236}">
                <a16:creationId xmlns:a16="http://schemas.microsoft.com/office/drawing/2014/main" id="{316646E5-D402-71AB-D85C-6383BBB1F01A}"/>
              </a:ext>
            </a:extLst>
          </p:cNvPr>
          <p:cNvSpPr txBox="1"/>
          <p:nvPr/>
        </p:nvSpPr>
        <p:spPr>
          <a:xfrm>
            <a:off x="1016000" y="1905000"/>
            <a:ext cx="10160000" cy="2477601"/>
          </a:xfrm>
          <a:prstGeom prst="rect">
            <a:avLst/>
          </a:prstGeom>
          <a:noFill/>
        </p:spPr>
        <p:txBody>
          <a:bodyPr vert="horz" rtlCol="0">
            <a:spAutoFit/>
          </a:bodyPr>
          <a:lstStyle/>
          <a:p>
            <a:pPr algn="ctr"/>
            <a:r>
              <a:rPr lang="en-US" sz="3100"/>
              <a:t>Let thy mercy, O Lord, be lifted up upon Thy people, and create in them an upright spirit, and let not the </a:t>
            </a:r>
            <a:r>
              <a:rPr lang="en-US" sz="3100" b="1">
                <a:solidFill>
                  <a:srgbClr val="FF0000"/>
                </a:solidFill>
              </a:rPr>
              <a:t>spirit of Beliar</a:t>
            </a:r>
            <a:r>
              <a:rPr lang="en-US" sz="3100"/>
              <a:t> rule over them to accuse them before Thee, and to ensnare them from all the paths of righteousness, so that they may perish from before Thy face.</a:t>
            </a:r>
          </a:p>
        </p:txBody>
      </p:sp>
    </p:spTree>
    <p:extLst>
      <p:ext uri="{BB962C8B-B14F-4D97-AF65-F5344CB8AC3E}">
        <p14:creationId xmlns:p14="http://schemas.microsoft.com/office/powerpoint/2010/main" val="3307416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0E72B0-6747-F4FE-94AE-C8DCBA60583A}"/>
              </a:ext>
            </a:extLst>
          </p:cNvPr>
          <p:cNvSpPr>
            <a:spLocks noGrp="1"/>
          </p:cNvSpPr>
          <p:nvPr>
            <p:ph type="ctrTitle"/>
          </p:nvPr>
        </p:nvSpPr>
        <p:spPr>
          <a:xfrm>
            <a:off x="518160" y="762000"/>
            <a:ext cx="11155680" cy="3429000"/>
          </a:xfrm>
        </p:spPr>
        <p:txBody>
          <a:bodyPr>
            <a:normAutofit/>
          </a:bodyPr>
          <a:lstStyle/>
          <a:p>
            <a:pPr algn="ctr"/>
            <a:r>
              <a:rPr lang="en-US" sz="4800">
                <a:solidFill>
                  <a:srgbClr val="000000"/>
                </a:solidFill>
              </a:rPr>
              <a:t>The Devil</a:t>
            </a:r>
          </a:p>
        </p:txBody>
      </p:sp>
      <p:sp>
        <p:nvSpPr>
          <p:cNvPr id="3" name="Subtitle 2">
            <a:extLst>
              <a:ext uri="{FF2B5EF4-FFF2-40B4-BE49-F238E27FC236}">
                <a16:creationId xmlns:a16="http://schemas.microsoft.com/office/drawing/2014/main" id="{5C94C372-748B-B0ED-9FB9-8A6BD4B12993}"/>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223256757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DFEA77C-0103-6823-1F26-6D4C8D5C3B65}"/>
              </a:ext>
            </a:extLst>
          </p:cNvPr>
          <p:cNvSpPr txBox="1"/>
          <p:nvPr/>
        </p:nvSpPr>
        <p:spPr>
          <a:xfrm>
            <a:off x="127000" y="127000"/>
            <a:ext cx="7315200" cy="276999"/>
          </a:xfrm>
          <a:prstGeom prst="rect">
            <a:avLst/>
          </a:prstGeom>
          <a:noFill/>
        </p:spPr>
        <p:txBody>
          <a:bodyPr vert="horz" lIns="0" tIns="0" rIns="0" bIns="0" rtlCol="0">
            <a:spAutoFit/>
          </a:bodyPr>
          <a:lstStyle/>
          <a:p>
            <a:r>
              <a:rPr lang="en-US"/>
              <a:t>Belial/ Beliar</a:t>
            </a:r>
          </a:p>
        </p:txBody>
      </p:sp>
      <p:sp>
        <p:nvSpPr>
          <p:cNvPr id="3" name="TextBox 2">
            <a:extLst>
              <a:ext uri="{FF2B5EF4-FFF2-40B4-BE49-F238E27FC236}">
                <a16:creationId xmlns:a16="http://schemas.microsoft.com/office/drawing/2014/main" id="{C356AF06-153B-B71C-8E22-CF48F2356E78}"/>
              </a:ext>
            </a:extLst>
          </p:cNvPr>
          <p:cNvSpPr txBox="1"/>
          <p:nvPr/>
        </p:nvSpPr>
        <p:spPr>
          <a:xfrm>
            <a:off x="0" y="762000"/>
            <a:ext cx="12192000" cy="646331"/>
          </a:xfrm>
          <a:prstGeom prst="rect">
            <a:avLst/>
          </a:prstGeom>
          <a:noFill/>
        </p:spPr>
        <p:txBody>
          <a:bodyPr vert="horz" rtlCol="0">
            <a:spAutoFit/>
          </a:bodyPr>
          <a:lstStyle/>
          <a:p>
            <a:pPr algn="ctr"/>
            <a:r>
              <a:rPr lang="en-US" sz="3600"/>
              <a:t>Jubilees 15:33</a:t>
            </a:r>
          </a:p>
        </p:txBody>
      </p:sp>
      <p:sp>
        <p:nvSpPr>
          <p:cNvPr id="4" name="TextBox 3">
            <a:extLst>
              <a:ext uri="{FF2B5EF4-FFF2-40B4-BE49-F238E27FC236}">
                <a16:creationId xmlns:a16="http://schemas.microsoft.com/office/drawing/2014/main" id="{69843CAE-D10C-127C-3D45-0A774BA08977}"/>
              </a:ext>
            </a:extLst>
          </p:cNvPr>
          <p:cNvSpPr txBox="1"/>
          <p:nvPr/>
        </p:nvSpPr>
        <p:spPr>
          <a:xfrm>
            <a:off x="0" y="1270000"/>
            <a:ext cx="12192000" cy="400110"/>
          </a:xfrm>
          <a:prstGeom prst="rect">
            <a:avLst/>
          </a:prstGeom>
          <a:noFill/>
        </p:spPr>
        <p:txBody>
          <a:bodyPr vert="horz" rtlCol="0">
            <a:spAutoFit/>
          </a:bodyPr>
          <a:lstStyle/>
          <a:p>
            <a:pPr algn="ctr"/>
            <a:r>
              <a:rPr lang="fr-FR" sz="2000"/>
              <a:t>(RHCV, R.H. Charles Version)</a:t>
            </a:r>
            <a:endParaRPr lang="en-US" sz="2000"/>
          </a:p>
        </p:txBody>
      </p:sp>
      <p:sp>
        <p:nvSpPr>
          <p:cNvPr id="5" name="TextBox 4">
            <a:extLst>
              <a:ext uri="{FF2B5EF4-FFF2-40B4-BE49-F238E27FC236}">
                <a16:creationId xmlns:a16="http://schemas.microsoft.com/office/drawing/2014/main" id="{C03ADB13-A8FC-DA6D-FFF8-A2495CECC289}"/>
              </a:ext>
            </a:extLst>
          </p:cNvPr>
          <p:cNvSpPr txBox="1"/>
          <p:nvPr/>
        </p:nvSpPr>
        <p:spPr>
          <a:xfrm>
            <a:off x="1016000" y="1905000"/>
            <a:ext cx="10160000" cy="2954655"/>
          </a:xfrm>
          <a:prstGeom prst="rect">
            <a:avLst/>
          </a:prstGeom>
          <a:noFill/>
        </p:spPr>
        <p:txBody>
          <a:bodyPr vert="horz" rtlCol="0">
            <a:spAutoFit/>
          </a:bodyPr>
          <a:lstStyle/>
          <a:p>
            <a:pPr algn="ctr"/>
            <a:r>
              <a:rPr lang="en-US" sz="3100"/>
              <a:t>And now I announce unto thee that the children of Israel will not keep true to this ordinance, and they will not circumcise their sons according to all this law; for in the flesh of their circumcision they will omit this circumcision of their sons, and all of them, </a:t>
            </a:r>
            <a:r>
              <a:rPr lang="en-US" sz="3100" b="1">
                <a:solidFill>
                  <a:srgbClr val="FF0000"/>
                </a:solidFill>
              </a:rPr>
              <a:t>sons of Beliar</a:t>
            </a:r>
            <a:r>
              <a:rPr lang="en-US" sz="3100"/>
              <a:t>, will leave their sons uncircumcised as they were born.</a:t>
            </a:r>
          </a:p>
        </p:txBody>
      </p:sp>
    </p:spTree>
    <p:extLst>
      <p:ext uri="{BB962C8B-B14F-4D97-AF65-F5344CB8AC3E}">
        <p14:creationId xmlns:p14="http://schemas.microsoft.com/office/powerpoint/2010/main" val="412008820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B5F947-E1EB-8DE0-8D8F-2E7A3CFB3AD3}"/>
              </a:ext>
            </a:extLst>
          </p:cNvPr>
          <p:cNvSpPr>
            <a:spLocks noGrp="1"/>
          </p:cNvSpPr>
          <p:nvPr>
            <p:ph type="ctrTitle"/>
          </p:nvPr>
        </p:nvSpPr>
        <p:spPr>
          <a:xfrm>
            <a:off x="518160" y="762000"/>
            <a:ext cx="11155680" cy="3429000"/>
          </a:xfrm>
        </p:spPr>
        <p:txBody>
          <a:bodyPr>
            <a:normAutofit/>
          </a:bodyPr>
          <a:lstStyle/>
          <a:p>
            <a:pPr algn="ctr"/>
            <a:r>
              <a:rPr lang="en-US" sz="4800">
                <a:solidFill>
                  <a:srgbClr val="000000"/>
                </a:solidFill>
              </a:rPr>
              <a:t>Beelzebul</a:t>
            </a:r>
          </a:p>
        </p:txBody>
      </p:sp>
      <p:sp>
        <p:nvSpPr>
          <p:cNvPr id="3" name="Subtitle 2">
            <a:extLst>
              <a:ext uri="{FF2B5EF4-FFF2-40B4-BE49-F238E27FC236}">
                <a16:creationId xmlns:a16="http://schemas.microsoft.com/office/drawing/2014/main" id="{906BEB3A-222D-4604-02FF-603FFC95F985}"/>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23479161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6D087F4-C752-4640-D002-E6E30568B734}"/>
              </a:ext>
            </a:extLst>
          </p:cNvPr>
          <p:cNvSpPr txBox="1"/>
          <p:nvPr/>
        </p:nvSpPr>
        <p:spPr>
          <a:xfrm>
            <a:off x="127000" y="127000"/>
            <a:ext cx="7315200" cy="276999"/>
          </a:xfrm>
          <a:prstGeom prst="rect">
            <a:avLst/>
          </a:prstGeom>
          <a:noFill/>
        </p:spPr>
        <p:txBody>
          <a:bodyPr vert="horz" lIns="0" tIns="0" rIns="0" bIns="0" rtlCol="0">
            <a:spAutoFit/>
          </a:bodyPr>
          <a:lstStyle/>
          <a:p>
            <a:r>
              <a:rPr lang="en-US"/>
              <a:t>Beelzebul</a:t>
            </a:r>
          </a:p>
        </p:txBody>
      </p:sp>
      <p:sp>
        <p:nvSpPr>
          <p:cNvPr id="3" name="TextBox 2">
            <a:extLst>
              <a:ext uri="{FF2B5EF4-FFF2-40B4-BE49-F238E27FC236}">
                <a16:creationId xmlns:a16="http://schemas.microsoft.com/office/drawing/2014/main" id="{101D9533-CFC6-F3EF-CAB3-47BE7DEA6F14}"/>
              </a:ext>
            </a:extLst>
          </p:cNvPr>
          <p:cNvSpPr txBox="1"/>
          <p:nvPr/>
        </p:nvSpPr>
        <p:spPr>
          <a:xfrm>
            <a:off x="0" y="762000"/>
            <a:ext cx="12192000" cy="646331"/>
          </a:xfrm>
          <a:prstGeom prst="rect">
            <a:avLst/>
          </a:prstGeom>
          <a:noFill/>
        </p:spPr>
        <p:txBody>
          <a:bodyPr vert="horz" rtlCol="0">
            <a:spAutoFit/>
          </a:bodyPr>
          <a:lstStyle/>
          <a:p>
            <a:pPr algn="ctr"/>
            <a:r>
              <a:rPr lang="en-US" sz="3600"/>
              <a:t>Luke 11:18</a:t>
            </a:r>
          </a:p>
        </p:txBody>
      </p:sp>
      <p:sp>
        <p:nvSpPr>
          <p:cNvPr id="4" name="TextBox 3">
            <a:extLst>
              <a:ext uri="{FF2B5EF4-FFF2-40B4-BE49-F238E27FC236}">
                <a16:creationId xmlns:a16="http://schemas.microsoft.com/office/drawing/2014/main" id="{C73AABB9-4154-2F5B-13EC-9E413A61606F}"/>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9D4AD010-9C92-1F31-68C6-8F608D7D260D}"/>
              </a:ext>
            </a:extLst>
          </p:cNvPr>
          <p:cNvSpPr txBox="1"/>
          <p:nvPr/>
        </p:nvSpPr>
        <p:spPr>
          <a:xfrm>
            <a:off x="1016000" y="1905000"/>
            <a:ext cx="10160000" cy="1523494"/>
          </a:xfrm>
          <a:prstGeom prst="rect">
            <a:avLst/>
          </a:prstGeom>
          <a:noFill/>
        </p:spPr>
        <p:txBody>
          <a:bodyPr vert="horz" rtlCol="0">
            <a:spAutoFit/>
          </a:bodyPr>
          <a:lstStyle/>
          <a:p>
            <a:pPr algn="ctr"/>
            <a:r>
              <a:rPr lang="en-US" sz="3100"/>
              <a:t>"If Satan also is divided against himself, how will his kingdom stand? For you say that I cast out demons </a:t>
            </a:r>
            <a:r>
              <a:rPr lang="en-US" sz="3100" b="1">
                <a:solidFill>
                  <a:srgbClr val="FF0000"/>
                </a:solidFill>
              </a:rPr>
              <a:t>by Beelzebul</a:t>
            </a:r>
            <a:r>
              <a:rPr lang="en-US" sz="3100"/>
              <a:t>.</a:t>
            </a:r>
          </a:p>
        </p:txBody>
      </p:sp>
    </p:spTree>
    <p:extLst>
      <p:ext uri="{BB962C8B-B14F-4D97-AF65-F5344CB8AC3E}">
        <p14:creationId xmlns:p14="http://schemas.microsoft.com/office/powerpoint/2010/main" val="284380542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366BAC-02BE-7A7A-540B-0BFB77D3838D}"/>
              </a:ext>
            </a:extLst>
          </p:cNvPr>
          <p:cNvSpPr>
            <a:spLocks noGrp="1"/>
          </p:cNvSpPr>
          <p:nvPr>
            <p:ph type="ctrTitle"/>
          </p:nvPr>
        </p:nvSpPr>
        <p:spPr>
          <a:xfrm>
            <a:off x="518160" y="762000"/>
            <a:ext cx="11155680" cy="3429000"/>
          </a:xfrm>
        </p:spPr>
        <p:txBody>
          <a:bodyPr>
            <a:normAutofit/>
          </a:bodyPr>
          <a:lstStyle/>
          <a:p>
            <a:pPr algn="ctr"/>
            <a:r>
              <a:rPr lang="en-US" sz="4800">
                <a:solidFill>
                  <a:srgbClr val="000000"/>
                </a:solidFill>
              </a:rPr>
              <a:t>Mastema</a:t>
            </a:r>
          </a:p>
        </p:txBody>
      </p:sp>
      <p:sp>
        <p:nvSpPr>
          <p:cNvPr id="3" name="Subtitle 2">
            <a:extLst>
              <a:ext uri="{FF2B5EF4-FFF2-40B4-BE49-F238E27FC236}">
                <a16:creationId xmlns:a16="http://schemas.microsoft.com/office/drawing/2014/main" id="{EB947BB2-9B3A-C145-8F21-8C9C5840E82A}"/>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64061138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573F55F-621E-D60C-0BC8-5EA6D3F9F793}"/>
              </a:ext>
            </a:extLst>
          </p:cNvPr>
          <p:cNvSpPr txBox="1"/>
          <p:nvPr/>
        </p:nvSpPr>
        <p:spPr>
          <a:xfrm>
            <a:off x="127000" y="127000"/>
            <a:ext cx="7315200" cy="276999"/>
          </a:xfrm>
          <a:prstGeom prst="rect">
            <a:avLst/>
          </a:prstGeom>
          <a:noFill/>
        </p:spPr>
        <p:txBody>
          <a:bodyPr vert="horz" lIns="0" tIns="0" rIns="0" bIns="0" rtlCol="0">
            <a:spAutoFit/>
          </a:bodyPr>
          <a:lstStyle/>
          <a:p>
            <a:r>
              <a:rPr lang="en-US"/>
              <a:t>Mastema</a:t>
            </a:r>
          </a:p>
        </p:txBody>
      </p:sp>
      <p:sp>
        <p:nvSpPr>
          <p:cNvPr id="3" name="TextBox 2">
            <a:extLst>
              <a:ext uri="{FF2B5EF4-FFF2-40B4-BE49-F238E27FC236}">
                <a16:creationId xmlns:a16="http://schemas.microsoft.com/office/drawing/2014/main" id="{E64ACF7A-E606-130A-1C16-F439B1CAED63}"/>
              </a:ext>
            </a:extLst>
          </p:cNvPr>
          <p:cNvSpPr txBox="1"/>
          <p:nvPr/>
        </p:nvSpPr>
        <p:spPr>
          <a:xfrm>
            <a:off x="0" y="762000"/>
            <a:ext cx="12192000" cy="646331"/>
          </a:xfrm>
          <a:prstGeom prst="rect">
            <a:avLst/>
          </a:prstGeom>
          <a:noFill/>
        </p:spPr>
        <p:txBody>
          <a:bodyPr vert="horz" rtlCol="0">
            <a:spAutoFit/>
          </a:bodyPr>
          <a:lstStyle/>
          <a:p>
            <a:pPr algn="ctr"/>
            <a:r>
              <a:rPr lang="en-US" sz="3600"/>
              <a:t>Jubilees 10:8</a:t>
            </a:r>
          </a:p>
        </p:txBody>
      </p:sp>
      <p:sp>
        <p:nvSpPr>
          <p:cNvPr id="4" name="TextBox 3">
            <a:extLst>
              <a:ext uri="{FF2B5EF4-FFF2-40B4-BE49-F238E27FC236}">
                <a16:creationId xmlns:a16="http://schemas.microsoft.com/office/drawing/2014/main" id="{E4923686-565B-240B-98F0-903FDBFBBCCE}"/>
              </a:ext>
            </a:extLst>
          </p:cNvPr>
          <p:cNvSpPr txBox="1"/>
          <p:nvPr/>
        </p:nvSpPr>
        <p:spPr>
          <a:xfrm>
            <a:off x="0" y="1270000"/>
            <a:ext cx="12192000" cy="400110"/>
          </a:xfrm>
          <a:prstGeom prst="rect">
            <a:avLst/>
          </a:prstGeom>
          <a:noFill/>
        </p:spPr>
        <p:txBody>
          <a:bodyPr vert="horz" rtlCol="0">
            <a:spAutoFit/>
          </a:bodyPr>
          <a:lstStyle/>
          <a:p>
            <a:pPr algn="ctr"/>
            <a:r>
              <a:rPr lang="fr-FR" sz="2000"/>
              <a:t>(RHCV, R.H. Charles Version)</a:t>
            </a:r>
            <a:endParaRPr lang="en-US" sz="2000"/>
          </a:p>
        </p:txBody>
      </p:sp>
      <p:sp>
        <p:nvSpPr>
          <p:cNvPr id="5" name="TextBox 4">
            <a:extLst>
              <a:ext uri="{FF2B5EF4-FFF2-40B4-BE49-F238E27FC236}">
                <a16:creationId xmlns:a16="http://schemas.microsoft.com/office/drawing/2014/main" id="{F1453BFD-8D75-992D-CFC8-C011E456D8C2}"/>
              </a:ext>
            </a:extLst>
          </p:cNvPr>
          <p:cNvSpPr txBox="1"/>
          <p:nvPr/>
        </p:nvSpPr>
        <p:spPr>
          <a:xfrm>
            <a:off x="1016000" y="1905000"/>
            <a:ext cx="10160000" cy="3431709"/>
          </a:xfrm>
          <a:prstGeom prst="rect">
            <a:avLst/>
          </a:prstGeom>
          <a:noFill/>
        </p:spPr>
        <p:txBody>
          <a:bodyPr vert="horz" rtlCol="0">
            <a:spAutoFit/>
          </a:bodyPr>
          <a:lstStyle/>
          <a:p>
            <a:pPr algn="ctr"/>
            <a:r>
              <a:rPr lang="en-US" sz="3100" b="1">
                <a:solidFill>
                  <a:srgbClr val="FF0000"/>
                </a:solidFill>
              </a:rPr>
              <a:t>And the chief of the spirits, Mastema</a:t>
            </a:r>
            <a:r>
              <a:rPr lang="en-US" sz="3100"/>
              <a:t>, came and said: 'Lord, Creator, let some of them remain before me, and let them harken to my voice, and do all that I shall say unto them; for if some of them are not left to me, I shall not be able to execute the power of my will on the sons of men; for these are for corruption and leading astray before my judgment, for great is the wickedness of the sons of men.'</a:t>
            </a:r>
          </a:p>
        </p:txBody>
      </p:sp>
    </p:spTree>
    <p:extLst>
      <p:ext uri="{BB962C8B-B14F-4D97-AF65-F5344CB8AC3E}">
        <p14:creationId xmlns:p14="http://schemas.microsoft.com/office/powerpoint/2010/main" val="323651492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6DE643A-FE41-AE0A-D22F-908B42CD9448}"/>
              </a:ext>
            </a:extLst>
          </p:cNvPr>
          <p:cNvSpPr txBox="1"/>
          <p:nvPr/>
        </p:nvSpPr>
        <p:spPr>
          <a:xfrm>
            <a:off x="127000" y="127000"/>
            <a:ext cx="7315200" cy="276999"/>
          </a:xfrm>
          <a:prstGeom prst="rect">
            <a:avLst/>
          </a:prstGeom>
          <a:noFill/>
        </p:spPr>
        <p:txBody>
          <a:bodyPr vert="horz" lIns="0" tIns="0" rIns="0" bIns="0" rtlCol="0">
            <a:spAutoFit/>
          </a:bodyPr>
          <a:lstStyle/>
          <a:p>
            <a:r>
              <a:rPr lang="en-US"/>
              <a:t>Mastema</a:t>
            </a:r>
          </a:p>
        </p:txBody>
      </p:sp>
      <p:sp>
        <p:nvSpPr>
          <p:cNvPr id="3" name="TextBox 2">
            <a:extLst>
              <a:ext uri="{FF2B5EF4-FFF2-40B4-BE49-F238E27FC236}">
                <a16:creationId xmlns:a16="http://schemas.microsoft.com/office/drawing/2014/main" id="{19F68BEA-046A-5433-14D2-8FAA863965BC}"/>
              </a:ext>
            </a:extLst>
          </p:cNvPr>
          <p:cNvSpPr txBox="1"/>
          <p:nvPr/>
        </p:nvSpPr>
        <p:spPr>
          <a:xfrm>
            <a:off x="0" y="762000"/>
            <a:ext cx="12192000" cy="646331"/>
          </a:xfrm>
          <a:prstGeom prst="rect">
            <a:avLst/>
          </a:prstGeom>
          <a:noFill/>
        </p:spPr>
        <p:txBody>
          <a:bodyPr vert="horz" rtlCol="0">
            <a:spAutoFit/>
          </a:bodyPr>
          <a:lstStyle/>
          <a:p>
            <a:pPr algn="ctr"/>
            <a:r>
              <a:rPr lang="en-US" sz="3600"/>
              <a:t>Jubilees 17:16</a:t>
            </a:r>
          </a:p>
        </p:txBody>
      </p:sp>
      <p:sp>
        <p:nvSpPr>
          <p:cNvPr id="4" name="TextBox 3">
            <a:extLst>
              <a:ext uri="{FF2B5EF4-FFF2-40B4-BE49-F238E27FC236}">
                <a16:creationId xmlns:a16="http://schemas.microsoft.com/office/drawing/2014/main" id="{1C5C784C-79C7-D0B6-27D9-52DEF907D2C6}"/>
              </a:ext>
            </a:extLst>
          </p:cNvPr>
          <p:cNvSpPr txBox="1"/>
          <p:nvPr/>
        </p:nvSpPr>
        <p:spPr>
          <a:xfrm>
            <a:off x="0" y="1270000"/>
            <a:ext cx="12192000" cy="400110"/>
          </a:xfrm>
          <a:prstGeom prst="rect">
            <a:avLst/>
          </a:prstGeom>
          <a:noFill/>
        </p:spPr>
        <p:txBody>
          <a:bodyPr vert="horz" rtlCol="0">
            <a:spAutoFit/>
          </a:bodyPr>
          <a:lstStyle/>
          <a:p>
            <a:pPr algn="ctr"/>
            <a:r>
              <a:rPr lang="fr-FR" sz="2000"/>
              <a:t>(RHCV, R.H. Charles Version)</a:t>
            </a:r>
            <a:endParaRPr lang="en-US" sz="2000"/>
          </a:p>
        </p:txBody>
      </p:sp>
      <p:sp>
        <p:nvSpPr>
          <p:cNvPr id="5" name="TextBox 4">
            <a:extLst>
              <a:ext uri="{FF2B5EF4-FFF2-40B4-BE49-F238E27FC236}">
                <a16:creationId xmlns:a16="http://schemas.microsoft.com/office/drawing/2014/main" id="{35C23C89-1C3B-94DA-4CCF-D175BE34B387}"/>
              </a:ext>
            </a:extLst>
          </p:cNvPr>
          <p:cNvSpPr txBox="1"/>
          <p:nvPr/>
        </p:nvSpPr>
        <p:spPr>
          <a:xfrm>
            <a:off x="1016000" y="1905000"/>
            <a:ext cx="10160000" cy="2954655"/>
          </a:xfrm>
          <a:prstGeom prst="rect">
            <a:avLst/>
          </a:prstGeom>
          <a:noFill/>
        </p:spPr>
        <p:txBody>
          <a:bodyPr vert="horz" rtlCol="0">
            <a:spAutoFit/>
          </a:bodyPr>
          <a:lstStyle/>
          <a:p>
            <a:pPr algn="ctr"/>
            <a:r>
              <a:rPr lang="en-US" sz="3100"/>
              <a:t>And the prince </a:t>
            </a:r>
            <a:r>
              <a:rPr lang="en-US" sz="3100" b="1">
                <a:solidFill>
                  <a:srgbClr val="FF0000"/>
                </a:solidFill>
              </a:rPr>
              <a:t>Mastema</a:t>
            </a:r>
            <a:r>
              <a:rPr lang="en-US" sz="3100"/>
              <a:t> came and said before God, 'Behold, Abraham loves Isaac his son, and he delights in him above all things else; bid him offer him as a burnt-offering on the altar, and Thou wilt see if he will do this command, and Thou wilt know if he is faithful in everything wherein Thou dost try him.</a:t>
            </a:r>
          </a:p>
        </p:txBody>
      </p:sp>
    </p:spTree>
    <p:extLst>
      <p:ext uri="{BB962C8B-B14F-4D97-AF65-F5344CB8AC3E}">
        <p14:creationId xmlns:p14="http://schemas.microsoft.com/office/powerpoint/2010/main" val="164452541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4D8F399-B6D2-298A-52F1-4426DE5A3FC2}"/>
              </a:ext>
            </a:extLst>
          </p:cNvPr>
          <p:cNvSpPr txBox="1"/>
          <p:nvPr/>
        </p:nvSpPr>
        <p:spPr>
          <a:xfrm>
            <a:off x="127000" y="127000"/>
            <a:ext cx="7315200" cy="276999"/>
          </a:xfrm>
          <a:prstGeom prst="rect">
            <a:avLst/>
          </a:prstGeom>
          <a:noFill/>
        </p:spPr>
        <p:txBody>
          <a:bodyPr vert="horz" lIns="0" tIns="0" rIns="0" bIns="0" rtlCol="0">
            <a:spAutoFit/>
          </a:bodyPr>
          <a:lstStyle/>
          <a:p>
            <a:r>
              <a:rPr lang="en-US"/>
              <a:t>Mastema</a:t>
            </a:r>
          </a:p>
        </p:txBody>
      </p:sp>
      <p:sp>
        <p:nvSpPr>
          <p:cNvPr id="3" name="TextBox 2">
            <a:extLst>
              <a:ext uri="{FF2B5EF4-FFF2-40B4-BE49-F238E27FC236}">
                <a16:creationId xmlns:a16="http://schemas.microsoft.com/office/drawing/2014/main" id="{A53294B8-573A-AEB9-56AC-483816418FF1}"/>
              </a:ext>
            </a:extLst>
          </p:cNvPr>
          <p:cNvSpPr txBox="1"/>
          <p:nvPr/>
        </p:nvSpPr>
        <p:spPr>
          <a:xfrm>
            <a:off x="0" y="762000"/>
            <a:ext cx="12192000" cy="646331"/>
          </a:xfrm>
          <a:prstGeom prst="rect">
            <a:avLst/>
          </a:prstGeom>
          <a:noFill/>
        </p:spPr>
        <p:txBody>
          <a:bodyPr vert="horz" rtlCol="0">
            <a:spAutoFit/>
          </a:bodyPr>
          <a:lstStyle/>
          <a:p>
            <a:pPr algn="ctr"/>
            <a:r>
              <a:rPr lang="en-US" sz="3600"/>
              <a:t>Jubilees 18:12</a:t>
            </a:r>
          </a:p>
        </p:txBody>
      </p:sp>
      <p:sp>
        <p:nvSpPr>
          <p:cNvPr id="4" name="TextBox 3">
            <a:extLst>
              <a:ext uri="{FF2B5EF4-FFF2-40B4-BE49-F238E27FC236}">
                <a16:creationId xmlns:a16="http://schemas.microsoft.com/office/drawing/2014/main" id="{5C168BE5-8EC9-32D0-4D79-3FF1F230D509}"/>
              </a:ext>
            </a:extLst>
          </p:cNvPr>
          <p:cNvSpPr txBox="1"/>
          <p:nvPr/>
        </p:nvSpPr>
        <p:spPr>
          <a:xfrm>
            <a:off x="0" y="1270000"/>
            <a:ext cx="12192000" cy="400110"/>
          </a:xfrm>
          <a:prstGeom prst="rect">
            <a:avLst/>
          </a:prstGeom>
          <a:noFill/>
        </p:spPr>
        <p:txBody>
          <a:bodyPr vert="horz" rtlCol="0">
            <a:spAutoFit/>
          </a:bodyPr>
          <a:lstStyle/>
          <a:p>
            <a:pPr algn="ctr"/>
            <a:r>
              <a:rPr lang="fr-FR" sz="2000"/>
              <a:t>(RHCV, R.H. Charles Version)</a:t>
            </a:r>
            <a:endParaRPr lang="en-US" sz="2000"/>
          </a:p>
        </p:txBody>
      </p:sp>
      <p:sp>
        <p:nvSpPr>
          <p:cNvPr id="5" name="TextBox 4">
            <a:extLst>
              <a:ext uri="{FF2B5EF4-FFF2-40B4-BE49-F238E27FC236}">
                <a16:creationId xmlns:a16="http://schemas.microsoft.com/office/drawing/2014/main" id="{B648AD10-143B-32D9-2376-8E1D0C6A50C1}"/>
              </a:ext>
            </a:extLst>
          </p:cNvPr>
          <p:cNvSpPr txBox="1"/>
          <p:nvPr/>
        </p:nvSpPr>
        <p:spPr>
          <a:xfrm>
            <a:off x="1016000" y="1905000"/>
            <a:ext cx="10160000" cy="2000548"/>
          </a:xfrm>
          <a:prstGeom prst="rect">
            <a:avLst/>
          </a:prstGeom>
          <a:noFill/>
        </p:spPr>
        <p:txBody>
          <a:bodyPr vert="horz" rtlCol="0">
            <a:spAutoFit/>
          </a:bodyPr>
          <a:lstStyle/>
          <a:p>
            <a:pPr algn="ctr"/>
            <a:r>
              <a:rPr lang="en-US" sz="3100"/>
              <a:t>And the prince </a:t>
            </a:r>
            <a:r>
              <a:rPr lang="en-US" sz="3100" b="1">
                <a:solidFill>
                  <a:srgbClr val="FF0000"/>
                </a:solidFill>
              </a:rPr>
              <a:t>Mastema</a:t>
            </a:r>
            <a:r>
              <a:rPr lang="en-US" sz="3100"/>
              <a:t> was put to shame; and Abraham lifted up his eyes and looked, and, behold a ram caught . . . by his horns, and Abraham went and took the ram and offered it for a burnt-offering in the stead of his son.</a:t>
            </a:r>
          </a:p>
        </p:txBody>
      </p:sp>
    </p:spTree>
    <p:extLst>
      <p:ext uri="{BB962C8B-B14F-4D97-AF65-F5344CB8AC3E}">
        <p14:creationId xmlns:p14="http://schemas.microsoft.com/office/powerpoint/2010/main" val="328177995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3B4CE0C-C024-CC91-D97D-61BBDE26825F}"/>
              </a:ext>
            </a:extLst>
          </p:cNvPr>
          <p:cNvSpPr txBox="1"/>
          <p:nvPr/>
        </p:nvSpPr>
        <p:spPr>
          <a:xfrm>
            <a:off x="127000" y="127000"/>
            <a:ext cx="7315200" cy="276999"/>
          </a:xfrm>
          <a:prstGeom prst="rect">
            <a:avLst/>
          </a:prstGeom>
          <a:noFill/>
        </p:spPr>
        <p:txBody>
          <a:bodyPr vert="horz" lIns="0" tIns="0" rIns="0" bIns="0" rtlCol="0">
            <a:spAutoFit/>
          </a:bodyPr>
          <a:lstStyle/>
          <a:p>
            <a:r>
              <a:rPr lang="en-US"/>
              <a:t>Mastema</a:t>
            </a:r>
          </a:p>
        </p:txBody>
      </p:sp>
      <p:sp>
        <p:nvSpPr>
          <p:cNvPr id="3" name="TextBox 2">
            <a:extLst>
              <a:ext uri="{FF2B5EF4-FFF2-40B4-BE49-F238E27FC236}">
                <a16:creationId xmlns:a16="http://schemas.microsoft.com/office/drawing/2014/main" id="{5B820F6A-FA8B-E344-85B5-BF58B9967CD9}"/>
              </a:ext>
            </a:extLst>
          </p:cNvPr>
          <p:cNvSpPr txBox="1"/>
          <p:nvPr/>
        </p:nvSpPr>
        <p:spPr>
          <a:xfrm>
            <a:off x="0" y="762000"/>
            <a:ext cx="12192000" cy="646331"/>
          </a:xfrm>
          <a:prstGeom prst="rect">
            <a:avLst/>
          </a:prstGeom>
          <a:noFill/>
        </p:spPr>
        <p:txBody>
          <a:bodyPr vert="horz" rtlCol="0">
            <a:spAutoFit/>
          </a:bodyPr>
          <a:lstStyle/>
          <a:p>
            <a:pPr algn="ctr"/>
            <a:r>
              <a:rPr lang="en-US" sz="3600"/>
              <a:t>Jubilees 18:9</a:t>
            </a:r>
          </a:p>
        </p:txBody>
      </p:sp>
      <p:sp>
        <p:nvSpPr>
          <p:cNvPr id="4" name="TextBox 3">
            <a:extLst>
              <a:ext uri="{FF2B5EF4-FFF2-40B4-BE49-F238E27FC236}">
                <a16:creationId xmlns:a16="http://schemas.microsoft.com/office/drawing/2014/main" id="{0EB1FC75-FE98-DBBF-D31F-AFDE330174DD}"/>
              </a:ext>
            </a:extLst>
          </p:cNvPr>
          <p:cNvSpPr txBox="1"/>
          <p:nvPr/>
        </p:nvSpPr>
        <p:spPr>
          <a:xfrm>
            <a:off x="0" y="1270000"/>
            <a:ext cx="12192000" cy="400110"/>
          </a:xfrm>
          <a:prstGeom prst="rect">
            <a:avLst/>
          </a:prstGeom>
          <a:noFill/>
        </p:spPr>
        <p:txBody>
          <a:bodyPr vert="horz" rtlCol="0">
            <a:spAutoFit/>
          </a:bodyPr>
          <a:lstStyle/>
          <a:p>
            <a:pPr algn="ctr"/>
            <a:r>
              <a:rPr lang="fr-FR" sz="2000"/>
              <a:t>(RHCV, R.H. Charles Version)</a:t>
            </a:r>
            <a:endParaRPr lang="en-US" sz="2000"/>
          </a:p>
        </p:txBody>
      </p:sp>
      <p:sp>
        <p:nvSpPr>
          <p:cNvPr id="5" name="TextBox 4">
            <a:extLst>
              <a:ext uri="{FF2B5EF4-FFF2-40B4-BE49-F238E27FC236}">
                <a16:creationId xmlns:a16="http://schemas.microsoft.com/office/drawing/2014/main" id="{8BB82599-0F7C-D093-6A47-47AA63874317}"/>
              </a:ext>
            </a:extLst>
          </p:cNvPr>
          <p:cNvSpPr txBox="1"/>
          <p:nvPr/>
        </p:nvSpPr>
        <p:spPr>
          <a:xfrm>
            <a:off x="1016000" y="1905000"/>
            <a:ext cx="10160000" cy="2000548"/>
          </a:xfrm>
          <a:prstGeom prst="rect">
            <a:avLst/>
          </a:prstGeom>
          <a:noFill/>
        </p:spPr>
        <p:txBody>
          <a:bodyPr vert="horz" rtlCol="0">
            <a:spAutoFit/>
          </a:bodyPr>
          <a:lstStyle/>
          <a:p>
            <a:pPr algn="ctr"/>
            <a:r>
              <a:rPr lang="en-US" sz="3100"/>
              <a:t>And I stood before him, and before the prince </a:t>
            </a:r>
            <a:r>
              <a:rPr lang="en-US" sz="3100" b="1">
                <a:solidFill>
                  <a:srgbClr val="FF0000"/>
                </a:solidFill>
              </a:rPr>
              <a:t>Mastema</a:t>
            </a:r>
            <a:r>
              <a:rPr lang="en-US" sz="3100"/>
              <a:t>, and the Lord said, 'Bid him not to lay his hand on the lad, nor to do anything to him, for I have shown that he fears the Lord.'</a:t>
            </a:r>
          </a:p>
        </p:txBody>
      </p:sp>
    </p:spTree>
    <p:extLst>
      <p:ext uri="{BB962C8B-B14F-4D97-AF65-F5344CB8AC3E}">
        <p14:creationId xmlns:p14="http://schemas.microsoft.com/office/powerpoint/2010/main" val="106839239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159499F-F2D7-B930-BC1D-49216F92D18C}"/>
              </a:ext>
            </a:extLst>
          </p:cNvPr>
          <p:cNvSpPr txBox="1"/>
          <p:nvPr/>
        </p:nvSpPr>
        <p:spPr>
          <a:xfrm>
            <a:off x="127000" y="127000"/>
            <a:ext cx="7315200" cy="276999"/>
          </a:xfrm>
          <a:prstGeom prst="rect">
            <a:avLst/>
          </a:prstGeom>
          <a:noFill/>
        </p:spPr>
        <p:txBody>
          <a:bodyPr vert="horz" lIns="0" tIns="0" rIns="0" bIns="0" rtlCol="0">
            <a:spAutoFit/>
          </a:bodyPr>
          <a:lstStyle/>
          <a:p>
            <a:r>
              <a:rPr lang="en-US"/>
              <a:t>Mastema</a:t>
            </a:r>
          </a:p>
        </p:txBody>
      </p:sp>
      <p:sp>
        <p:nvSpPr>
          <p:cNvPr id="3" name="TextBox 2">
            <a:extLst>
              <a:ext uri="{FF2B5EF4-FFF2-40B4-BE49-F238E27FC236}">
                <a16:creationId xmlns:a16="http://schemas.microsoft.com/office/drawing/2014/main" id="{F19ED53C-4CF5-2FF5-E43E-7E3BC8E47944}"/>
              </a:ext>
            </a:extLst>
          </p:cNvPr>
          <p:cNvSpPr txBox="1"/>
          <p:nvPr/>
        </p:nvSpPr>
        <p:spPr>
          <a:xfrm>
            <a:off x="0" y="762000"/>
            <a:ext cx="12192000" cy="646331"/>
          </a:xfrm>
          <a:prstGeom prst="rect">
            <a:avLst/>
          </a:prstGeom>
          <a:noFill/>
        </p:spPr>
        <p:txBody>
          <a:bodyPr vert="horz" rtlCol="0">
            <a:spAutoFit/>
          </a:bodyPr>
          <a:lstStyle/>
          <a:p>
            <a:pPr algn="ctr"/>
            <a:r>
              <a:rPr lang="en-US" sz="3600"/>
              <a:t>Jubilees 48:2</a:t>
            </a:r>
          </a:p>
        </p:txBody>
      </p:sp>
      <p:sp>
        <p:nvSpPr>
          <p:cNvPr id="4" name="TextBox 3">
            <a:extLst>
              <a:ext uri="{FF2B5EF4-FFF2-40B4-BE49-F238E27FC236}">
                <a16:creationId xmlns:a16="http://schemas.microsoft.com/office/drawing/2014/main" id="{17AF7903-780A-D700-DF64-C01AEF59A867}"/>
              </a:ext>
            </a:extLst>
          </p:cNvPr>
          <p:cNvSpPr txBox="1"/>
          <p:nvPr/>
        </p:nvSpPr>
        <p:spPr>
          <a:xfrm>
            <a:off x="0" y="1270000"/>
            <a:ext cx="12192000" cy="400110"/>
          </a:xfrm>
          <a:prstGeom prst="rect">
            <a:avLst/>
          </a:prstGeom>
          <a:noFill/>
        </p:spPr>
        <p:txBody>
          <a:bodyPr vert="horz" rtlCol="0">
            <a:spAutoFit/>
          </a:bodyPr>
          <a:lstStyle/>
          <a:p>
            <a:pPr algn="ctr"/>
            <a:r>
              <a:rPr lang="fr-FR" sz="2000"/>
              <a:t>(RHCV, R.H. Charles Version)</a:t>
            </a:r>
            <a:endParaRPr lang="en-US" sz="2000"/>
          </a:p>
        </p:txBody>
      </p:sp>
      <p:sp>
        <p:nvSpPr>
          <p:cNvPr id="5" name="TextBox 4">
            <a:extLst>
              <a:ext uri="{FF2B5EF4-FFF2-40B4-BE49-F238E27FC236}">
                <a16:creationId xmlns:a16="http://schemas.microsoft.com/office/drawing/2014/main" id="{B4EF0E93-D2C6-0BC8-BE58-413A188EE43F}"/>
              </a:ext>
            </a:extLst>
          </p:cNvPr>
          <p:cNvSpPr txBox="1"/>
          <p:nvPr/>
        </p:nvSpPr>
        <p:spPr>
          <a:xfrm>
            <a:off x="1016000" y="1905000"/>
            <a:ext cx="10160000" cy="2477601"/>
          </a:xfrm>
          <a:prstGeom prst="rect">
            <a:avLst/>
          </a:prstGeom>
          <a:noFill/>
        </p:spPr>
        <p:txBody>
          <a:bodyPr vert="horz" rtlCol="0">
            <a:spAutoFit/>
          </a:bodyPr>
          <a:lstStyle/>
          <a:p>
            <a:pPr algn="ctr"/>
            <a:r>
              <a:rPr lang="en-US" sz="3100"/>
              <a:t>And thou thyself knowest what He spake unto thee on [2410 A.M.] Mount Sinai, and what prince </a:t>
            </a:r>
            <a:r>
              <a:rPr lang="en-US" sz="3100" b="1">
                <a:solidFill>
                  <a:srgbClr val="FF0000"/>
                </a:solidFill>
              </a:rPr>
              <a:t>Mastema</a:t>
            </a:r>
            <a:r>
              <a:rPr lang="en-US" sz="3100"/>
              <a:t> desired to do with thee when thou wast returning into Egypt &lt;on the way when thou didst meet him at the lodging-place&gt;.</a:t>
            </a:r>
          </a:p>
        </p:txBody>
      </p:sp>
    </p:spTree>
    <p:extLst>
      <p:ext uri="{BB962C8B-B14F-4D97-AF65-F5344CB8AC3E}">
        <p14:creationId xmlns:p14="http://schemas.microsoft.com/office/powerpoint/2010/main" val="1179994897"/>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B836D4E-205E-6F2C-BA56-F8D264CB5B2A}"/>
              </a:ext>
            </a:extLst>
          </p:cNvPr>
          <p:cNvSpPr txBox="1"/>
          <p:nvPr/>
        </p:nvSpPr>
        <p:spPr>
          <a:xfrm>
            <a:off x="127000" y="127000"/>
            <a:ext cx="7315200" cy="276999"/>
          </a:xfrm>
          <a:prstGeom prst="rect">
            <a:avLst/>
          </a:prstGeom>
          <a:noFill/>
        </p:spPr>
        <p:txBody>
          <a:bodyPr vert="horz" lIns="0" tIns="0" rIns="0" bIns="0" rtlCol="0">
            <a:spAutoFit/>
          </a:bodyPr>
          <a:lstStyle/>
          <a:p>
            <a:r>
              <a:rPr lang="en-US"/>
              <a:t>Mastema</a:t>
            </a:r>
          </a:p>
        </p:txBody>
      </p:sp>
      <p:sp>
        <p:nvSpPr>
          <p:cNvPr id="3" name="TextBox 2">
            <a:extLst>
              <a:ext uri="{FF2B5EF4-FFF2-40B4-BE49-F238E27FC236}">
                <a16:creationId xmlns:a16="http://schemas.microsoft.com/office/drawing/2014/main" id="{7B9C1411-AC40-8622-E9DA-F87B246E142E}"/>
              </a:ext>
            </a:extLst>
          </p:cNvPr>
          <p:cNvSpPr txBox="1"/>
          <p:nvPr/>
        </p:nvSpPr>
        <p:spPr>
          <a:xfrm>
            <a:off x="0" y="762000"/>
            <a:ext cx="12192000" cy="646331"/>
          </a:xfrm>
          <a:prstGeom prst="rect">
            <a:avLst/>
          </a:prstGeom>
          <a:noFill/>
        </p:spPr>
        <p:txBody>
          <a:bodyPr vert="horz" rtlCol="0">
            <a:spAutoFit/>
          </a:bodyPr>
          <a:lstStyle/>
          <a:p>
            <a:pPr algn="ctr"/>
            <a:r>
              <a:rPr lang="en-US" sz="3600"/>
              <a:t>Jubilees 48:9</a:t>
            </a:r>
          </a:p>
        </p:txBody>
      </p:sp>
      <p:sp>
        <p:nvSpPr>
          <p:cNvPr id="4" name="TextBox 3">
            <a:extLst>
              <a:ext uri="{FF2B5EF4-FFF2-40B4-BE49-F238E27FC236}">
                <a16:creationId xmlns:a16="http://schemas.microsoft.com/office/drawing/2014/main" id="{D407A2CD-DA35-834B-AF53-2BC14FB2DEED}"/>
              </a:ext>
            </a:extLst>
          </p:cNvPr>
          <p:cNvSpPr txBox="1"/>
          <p:nvPr/>
        </p:nvSpPr>
        <p:spPr>
          <a:xfrm>
            <a:off x="0" y="1270000"/>
            <a:ext cx="12192000" cy="400110"/>
          </a:xfrm>
          <a:prstGeom prst="rect">
            <a:avLst/>
          </a:prstGeom>
          <a:noFill/>
        </p:spPr>
        <p:txBody>
          <a:bodyPr vert="horz" rtlCol="0">
            <a:spAutoFit/>
          </a:bodyPr>
          <a:lstStyle/>
          <a:p>
            <a:pPr algn="ctr"/>
            <a:r>
              <a:rPr lang="fr-FR" sz="2000"/>
              <a:t>(RHCV, R.H. Charles Version)</a:t>
            </a:r>
            <a:endParaRPr lang="en-US" sz="2000"/>
          </a:p>
        </p:txBody>
      </p:sp>
      <p:sp>
        <p:nvSpPr>
          <p:cNvPr id="5" name="TextBox 4">
            <a:extLst>
              <a:ext uri="{FF2B5EF4-FFF2-40B4-BE49-F238E27FC236}">
                <a16:creationId xmlns:a16="http://schemas.microsoft.com/office/drawing/2014/main" id="{DDDE49A3-8AC4-4EBC-9AD8-11AE9B91835A}"/>
              </a:ext>
            </a:extLst>
          </p:cNvPr>
          <p:cNvSpPr txBox="1"/>
          <p:nvPr/>
        </p:nvSpPr>
        <p:spPr>
          <a:xfrm>
            <a:off x="1016000" y="1905000"/>
            <a:ext cx="10160000" cy="1523494"/>
          </a:xfrm>
          <a:prstGeom prst="rect">
            <a:avLst/>
          </a:prstGeom>
          <a:noFill/>
        </p:spPr>
        <p:txBody>
          <a:bodyPr vert="horz" rtlCol="0">
            <a:spAutoFit/>
          </a:bodyPr>
          <a:lstStyle/>
          <a:p>
            <a:pPr algn="ctr"/>
            <a:r>
              <a:rPr lang="en-US" sz="3100"/>
              <a:t>And the prince </a:t>
            </a:r>
            <a:r>
              <a:rPr lang="en-US" sz="3100" b="1">
                <a:solidFill>
                  <a:srgbClr val="FF0000"/>
                </a:solidFill>
              </a:rPr>
              <a:t>Mastema</a:t>
            </a:r>
            <a:r>
              <a:rPr lang="en-US" sz="3100"/>
              <a:t> stood up against thee, and sought to cast thee into the hands of Pharaoh, and he helped the Egyptian sorcerers,</a:t>
            </a:r>
          </a:p>
        </p:txBody>
      </p:sp>
    </p:spTree>
    <p:extLst>
      <p:ext uri="{BB962C8B-B14F-4D97-AF65-F5344CB8AC3E}">
        <p14:creationId xmlns:p14="http://schemas.microsoft.com/office/powerpoint/2010/main" val="21426065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B112D48-0565-8C4F-7461-69B1675CF3D6}"/>
              </a:ext>
            </a:extLst>
          </p:cNvPr>
          <p:cNvSpPr txBox="1"/>
          <p:nvPr/>
        </p:nvSpPr>
        <p:spPr>
          <a:xfrm>
            <a:off x="127000" y="127000"/>
            <a:ext cx="7315200" cy="276999"/>
          </a:xfrm>
          <a:prstGeom prst="rect">
            <a:avLst/>
          </a:prstGeom>
          <a:noFill/>
        </p:spPr>
        <p:txBody>
          <a:bodyPr vert="horz" lIns="0" tIns="0" rIns="0" bIns="0" rtlCol="0">
            <a:spAutoFit/>
          </a:bodyPr>
          <a:lstStyle/>
          <a:p>
            <a:r>
              <a:rPr lang="en-US"/>
              <a:t>The Devil</a:t>
            </a:r>
          </a:p>
        </p:txBody>
      </p:sp>
      <p:sp>
        <p:nvSpPr>
          <p:cNvPr id="3" name="TextBox 2">
            <a:extLst>
              <a:ext uri="{FF2B5EF4-FFF2-40B4-BE49-F238E27FC236}">
                <a16:creationId xmlns:a16="http://schemas.microsoft.com/office/drawing/2014/main" id="{3D75C22F-517C-A0BB-AC1A-27220EF76966}"/>
              </a:ext>
            </a:extLst>
          </p:cNvPr>
          <p:cNvSpPr txBox="1"/>
          <p:nvPr/>
        </p:nvSpPr>
        <p:spPr>
          <a:xfrm>
            <a:off x="0" y="762000"/>
            <a:ext cx="12192000" cy="646331"/>
          </a:xfrm>
          <a:prstGeom prst="rect">
            <a:avLst/>
          </a:prstGeom>
          <a:noFill/>
        </p:spPr>
        <p:txBody>
          <a:bodyPr vert="horz" rtlCol="0">
            <a:spAutoFit/>
          </a:bodyPr>
          <a:lstStyle/>
          <a:p>
            <a:pPr algn="ctr"/>
            <a:r>
              <a:rPr lang="en-US" sz="3600"/>
              <a:t>First Peter 5:8-9</a:t>
            </a:r>
          </a:p>
        </p:txBody>
      </p:sp>
      <p:sp>
        <p:nvSpPr>
          <p:cNvPr id="4" name="TextBox 3">
            <a:extLst>
              <a:ext uri="{FF2B5EF4-FFF2-40B4-BE49-F238E27FC236}">
                <a16:creationId xmlns:a16="http://schemas.microsoft.com/office/drawing/2014/main" id="{7C8DBC7E-A50A-BB30-B5ED-668DE015D995}"/>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812E5FB1-5DC6-D3EA-7D11-0F98E17B87C9}"/>
              </a:ext>
            </a:extLst>
          </p:cNvPr>
          <p:cNvSpPr txBox="1"/>
          <p:nvPr/>
        </p:nvSpPr>
        <p:spPr>
          <a:xfrm>
            <a:off x="1016000" y="1905000"/>
            <a:ext cx="10160000" cy="2477601"/>
          </a:xfrm>
          <a:prstGeom prst="rect">
            <a:avLst/>
          </a:prstGeom>
          <a:noFill/>
        </p:spPr>
        <p:txBody>
          <a:bodyPr vert="horz" rtlCol="0">
            <a:spAutoFit/>
          </a:bodyPr>
          <a:lstStyle/>
          <a:p>
            <a:pPr algn="ctr"/>
            <a:r>
              <a:rPr lang="en-US" sz="3100"/>
              <a:t>Be of sober spirit, be on the alert. </a:t>
            </a:r>
            <a:r>
              <a:rPr lang="en-US" sz="3100" b="1">
                <a:solidFill>
                  <a:srgbClr val="FF0000"/>
                </a:solidFill>
              </a:rPr>
              <a:t>Your adversary, the devil,</a:t>
            </a:r>
            <a:r>
              <a:rPr lang="en-US" sz="3100"/>
              <a:t> prowls around like a roaring lion, seeking someone to devour. But resist him, firm in your faith, knowing that the same experiences of suffering are being accomplished by your brethren who are in the world.</a:t>
            </a:r>
          </a:p>
        </p:txBody>
      </p:sp>
    </p:spTree>
    <p:extLst>
      <p:ext uri="{BB962C8B-B14F-4D97-AF65-F5344CB8AC3E}">
        <p14:creationId xmlns:p14="http://schemas.microsoft.com/office/powerpoint/2010/main" val="4290099665"/>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DD7AF2-3098-4790-47D6-F929B931AEED}"/>
              </a:ext>
            </a:extLst>
          </p:cNvPr>
          <p:cNvSpPr>
            <a:spLocks noGrp="1"/>
          </p:cNvSpPr>
          <p:nvPr>
            <p:ph type="ctrTitle"/>
          </p:nvPr>
        </p:nvSpPr>
        <p:spPr>
          <a:xfrm>
            <a:off x="518160" y="762000"/>
            <a:ext cx="11155680" cy="3429000"/>
          </a:xfrm>
        </p:spPr>
        <p:txBody>
          <a:bodyPr>
            <a:normAutofit/>
          </a:bodyPr>
          <a:lstStyle/>
          <a:p>
            <a:pPr algn="ctr"/>
            <a:r>
              <a:rPr lang="en-US" sz="4800">
                <a:solidFill>
                  <a:srgbClr val="000000"/>
                </a:solidFill>
              </a:rPr>
              <a:t>Marduk or Bel (Babylonian)</a:t>
            </a:r>
          </a:p>
        </p:txBody>
      </p:sp>
      <p:sp>
        <p:nvSpPr>
          <p:cNvPr id="3" name="Subtitle 2">
            <a:extLst>
              <a:ext uri="{FF2B5EF4-FFF2-40B4-BE49-F238E27FC236}">
                <a16:creationId xmlns:a16="http://schemas.microsoft.com/office/drawing/2014/main" id="{18F34121-B09B-9F25-09DC-2675C5AAA92C}"/>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2894970145"/>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7F282FD-69EF-C7D6-5173-A8A5B6CCEE7E}"/>
              </a:ext>
            </a:extLst>
          </p:cNvPr>
          <p:cNvSpPr txBox="1"/>
          <p:nvPr/>
        </p:nvSpPr>
        <p:spPr>
          <a:xfrm>
            <a:off x="127000" y="127000"/>
            <a:ext cx="7315200" cy="276999"/>
          </a:xfrm>
          <a:prstGeom prst="rect">
            <a:avLst/>
          </a:prstGeom>
          <a:noFill/>
        </p:spPr>
        <p:txBody>
          <a:bodyPr vert="horz" lIns="0" tIns="0" rIns="0" bIns="0" rtlCol="0">
            <a:spAutoFit/>
          </a:bodyPr>
          <a:lstStyle/>
          <a:p>
            <a:r>
              <a:rPr lang="en-US"/>
              <a:t>Marduk or Bel (Babylonian)</a:t>
            </a:r>
          </a:p>
        </p:txBody>
      </p:sp>
      <p:sp>
        <p:nvSpPr>
          <p:cNvPr id="3" name="TextBox 2">
            <a:extLst>
              <a:ext uri="{FF2B5EF4-FFF2-40B4-BE49-F238E27FC236}">
                <a16:creationId xmlns:a16="http://schemas.microsoft.com/office/drawing/2014/main" id="{4D11A0EA-E01C-9405-F9FB-14FCD846A4BE}"/>
              </a:ext>
            </a:extLst>
          </p:cNvPr>
          <p:cNvSpPr txBox="1"/>
          <p:nvPr/>
        </p:nvSpPr>
        <p:spPr>
          <a:xfrm>
            <a:off x="0" y="762000"/>
            <a:ext cx="12192000" cy="646331"/>
          </a:xfrm>
          <a:prstGeom prst="rect">
            <a:avLst/>
          </a:prstGeom>
          <a:noFill/>
        </p:spPr>
        <p:txBody>
          <a:bodyPr vert="horz" rtlCol="0">
            <a:spAutoFit/>
          </a:bodyPr>
          <a:lstStyle/>
          <a:p>
            <a:pPr algn="ctr"/>
            <a:r>
              <a:rPr lang="en-US" sz="3600"/>
              <a:t>Isaiah 46:1</a:t>
            </a:r>
          </a:p>
        </p:txBody>
      </p:sp>
      <p:sp>
        <p:nvSpPr>
          <p:cNvPr id="4" name="TextBox 3">
            <a:extLst>
              <a:ext uri="{FF2B5EF4-FFF2-40B4-BE49-F238E27FC236}">
                <a16:creationId xmlns:a16="http://schemas.microsoft.com/office/drawing/2014/main" id="{EE89EEA5-9123-85B1-B833-B0C32DDECB9A}"/>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4CBC271B-F291-96F0-877B-3E27F28F3D4E}"/>
              </a:ext>
            </a:extLst>
          </p:cNvPr>
          <p:cNvSpPr txBox="1"/>
          <p:nvPr/>
        </p:nvSpPr>
        <p:spPr>
          <a:xfrm>
            <a:off x="1016000" y="1905000"/>
            <a:ext cx="10160000" cy="1523494"/>
          </a:xfrm>
          <a:prstGeom prst="rect">
            <a:avLst/>
          </a:prstGeom>
          <a:noFill/>
        </p:spPr>
        <p:txBody>
          <a:bodyPr vert="horz" rtlCol="0">
            <a:spAutoFit/>
          </a:bodyPr>
          <a:lstStyle/>
          <a:p>
            <a:pPr algn="ctr"/>
            <a:r>
              <a:rPr lang="en-US" sz="3100" b="1">
                <a:solidFill>
                  <a:srgbClr val="FF0000"/>
                </a:solidFill>
              </a:rPr>
              <a:t>Bel has bowed down,</a:t>
            </a:r>
            <a:r>
              <a:rPr lang="en-US" sz="3100"/>
              <a:t> Nebo stoops over; Their images are consigned to the beasts and the cattle. The things that you carry are burdensome, A load for the weary beast.</a:t>
            </a:r>
          </a:p>
        </p:txBody>
      </p:sp>
    </p:spTree>
    <p:extLst>
      <p:ext uri="{BB962C8B-B14F-4D97-AF65-F5344CB8AC3E}">
        <p14:creationId xmlns:p14="http://schemas.microsoft.com/office/powerpoint/2010/main" val="184607314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347E2FE-831F-C61B-06D5-CAD85E1E2CE2}"/>
              </a:ext>
            </a:extLst>
          </p:cNvPr>
          <p:cNvSpPr txBox="1"/>
          <p:nvPr/>
        </p:nvSpPr>
        <p:spPr>
          <a:xfrm>
            <a:off x="127000" y="127000"/>
            <a:ext cx="7315200" cy="276999"/>
          </a:xfrm>
          <a:prstGeom prst="rect">
            <a:avLst/>
          </a:prstGeom>
          <a:noFill/>
        </p:spPr>
        <p:txBody>
          <a:bodyPr vert="horz" lIns="0" tIns="0" rIns="0" bIns="0" rtlCol="0">
            <a:spAutoFit/>
          </a:bodyPr>
          <a:lstStyle/>
          <a:p>
            <a:r>
              <a:rPr lang="en-US"/>
              <a:t>Marduk or Bel (Babylonian)</a:t>
            </a:r>
          </a:p>
        </p:txBody>
      </p:sp>
      <p:sp>
        <p:nvSpPr>
          <p:cNvPr id="3" name="TextBox 2">
            <a:extLst>
              <a:ext uri="{FF2B5EF4-FFF2-40B4-BE49-F238E27FC236}">
                <a16:creationId xmlns:a16="http://schemas.microsoft.com/office/drawing/2014/main" id="{54CB1584-FC74-0541-650B-F267D1E098C3}"/>
              </a:ext>
            </a:extLst>
          </p:cNvPr>
          <p:cNvSpPr txBox="1"/>
          <p:nvPr/>
        </p:nvSpPr>
        <p:spPr>
          <a:xfrm>
            <a:off x="0" y="762000"/>
            <a:ext cx="12192000" cy="646331"/>
          </a:xfrm>
          <a:prstGeom prst="rect">
            <a:avLst/>
          </a:prstGeom>
          <a:noFill/>
        </p:spPr>
        <p:txBody>
          <a:bodyPr vert="horz" rtlCol="0">
            <a:spAutoFit/>
          </a:bodyPr>
          <a:lstStyle/>
          <a:p>
            <a:pPr algn="ctr"/>
            <a:r>
              <a:rPr lang="en-US" sz="3600"/>
              <a:t>Jeremiah 50:2</a:t>
            </a:r>
          </a:p>
        </p:txBody>
      </p:sp>
      <p:sp>
        <p:nvSpPr>
          <p:cNvPr id="4" name="TextBox 3">
            <a:extLst>
              <a:ext uri="{FF2B5EF4-FFF2-40B4-BE49-F238E27FC236}">
                <a16:creationId xmlns:a16="http://schemas.microsoft.com/office/drawing/2014/main" id="{13FCC04B-10C8-D91D-7C65-9382B5D1E280}"/>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439685D8-AF2D-928B-8110-962A5C2FC666}"/>
              </a:ext>
            </a:extLst>
          </p:cNvPr>
          <p:cNvSpPr txBox="1"/>
          <p:nvPr/>
        </p:nvSpPr>
        <p:spPr>
          <a:xfrm>
            <a:off x="1016000" y="1905000"/>
            <a:ext cx="10160000" cy="2477601"/>
          </a:xfrm>
          <a:prstGeom prst="rect">
            <a:avLst/>
          </a:prstGeom>
          <a:noFill/>
        </p:spPr>
        <p:txBody>
          <a:bodyPr vert="horz" rtlCol="0">
            <a:spAutoFit/>
          </a:bodyPr>
          <a:lstStyle/>
          <a:p>
            <a:pPr algn="ctr"/>
            <a:r>
              <a:rPr lang="en-US" sz="3100"/>
              <a:t>"Declare and proclaim among the nations. Proclaim it and lift up a standard. Do not conceal it but say, 'Babylon has been captured, </a:t>
            </a:r>
            <a:r>
              <a:rPr lang="en-US" sz="3100" b="1">
                <a:solidFill>
                  <a:srgbClr val="FF0000"/>
                </a:solidFill>
              </a:rPr>
              <a:t>Bel</a:t>
            </a:r>
            <a:r>
              <a:rPr lang="en-US" sz="3100"/>
              <a:t> has been put to shame, </a:t>
            </a:r>
            <a:r>
              <a:rPr lang="en-US" sz="3100" b="1">
                <a:solidFill>
                  <a:srgbClr val="FF0000"/>
                </a:solidFill>
              </a:rPr>
              <a:t>Marduk</a:t>
            </a:r>
            <a:r>
              <a:rPr lang="en-US" sz="3100"/>
              <a:t> has been shattered; Her images have been put to shame, her idols have been shattered.'</a:t>
            </a:r>
          </a:p>
        </p:txBody>
      </p:sp>
    </p:spTree>
    <p:extLst>
      <p:ext uri="{BB962C8B-B14F-4D97-AF65-F5344CB8AC3E}">
        <p14:creationId xmlns:p14="http://schemas.microsoft.com/office/powerpoint/2010/main" val="1150422419"/>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BD4B833-0BAE-51CE-1E3A-B950ABF90654}"/>
              </a:ext>
            </a:extLst>
          </p:cNvPr>
          <p:cNvSpPr txBox="1"/>
          <p:nvPr/>
        </p:nvSpPr>
        <p:spPr>
          <a:xfrm>
            <a:off x="127000" y="127000"/>
            <a:ext cx="7315200" cy="276999"/>
          </a:xfrm>
          <a:prstGeom prst="rect">
            <a:avLst/>
          </a:prstGeom>
          <a:noFill/>
        </p:spPr>
        <p:txBody>
          <a:bodyPr vert="horz" lIns="0" tIns="0" rIns="0" bIns="0" rtlCol="0">
            <a:spAutoFit/>
          </a:bodyPr>
          <a:lstStyle/>
          <a:p>
            <a:r>
              <a:rPr lang="en-US"/>
              <a:t>Marduk or Bel (Babylonian)</a:t>
            </a:r>
          </a:p>
        </p:txBody>
      </p:sp>
      <p:sp>
        <p:nvSpPr>
          <p:cNvPr id="3" name="TextBox 2">
            <a:extLst>
              <a:ext uri="{FF2B5EF4-FFF2-40B4-BE49-F238E27FC236}">
                <a16:creationId xmlns:a16="http://schemas.microsoft.com/office/drawing/2014/main" id="{1452CDEC-347A-EDA6-8645-C3A252BEA3AD}"/>
              </a:ext>
            </a:extLst>
          </p:cNvPr>
          <p:cNvSpPr txBox="1"/>
          <p:nvPr/>
        </p:nvSpPr>
        <p:spPr>
          <a:xfrm>
            <a:off x="0" y="762000"/>
            <a:ext cx="12192000" cy="646331"/>
          </a:xfrm>
          <a:prstGeom prst="rect">
            <a:avLst/>
          </a:prstGeom>
          <a:noFill/>
        </p:spPr>
        <p:txBody>
          <a:bodyPr vert="horz" rtlCol="0">
            <a:spAutoFit/>
          </a:bodyPr>
          <a:lstStyle/>
          <a:p>
            <a:pPr algn="ctr"/>
            <a:r>
              <a:rPr lang="en-US" sz="3600"/>
              <a:t>Jeremiah 51:44</a:t>
            </a:r>
          </a:p>
        </p:txBody>
      </p:sp>
      <p:sp>
        <p:nvSpPr>
          <p:cNvPr id="4" name="TextBox 3">
            <a:extLst>
              <a:ext uri="{FF2B5EF4-FFF2-40B4-BE49-F238E27FC236}">
                <a16:creationId xmlns:a16="http://schemas.microsoft.com/office/drawing/2014/main" id="{161AAEE8-2440-A689-0C21-0904727351AC}"/>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4968E068-6838-B5F4-EBD3-353003B2838F}"/>
              </a:ext>
            </a:extLst>
          </p:cNvPr>
          <p:cNvSpPr txBox="1"/>
          <p:nvPr/>
        </p:nvSpPr>
        <p:spPr>
          <a:xfrm>
            <a:off x="1016000" y="1905000"/>
            <a:ext cx="10160000" cy="2000548"/>
          </a:xfrm>
          <a:prstGeom prst="rect">
            <a:avLst/>
          </a:prstGeom>
          <a:noFill/>
        </p:spPr>
        <p:txBody>
          <a:bodyPr vert="horz" rtlCol="0">
            <a:spAutoFit/>
          </a:bodyPr>
          <a:lstStyle/>
          <a:p>
            <a:pPr algn="ctr"/>
            <a:r>
              <a:rPr lang="en-US" sz="3100"/>
              <a:t>"</a:t>
            </a:r>
            <a:r>
              <a:rPr lang="en-US" sz="3100" b="1">
                <a:solidFill>
                  <a:srgbClr val="FF0000"/>
                </a:solidFill>
              </a:rPr>
              <a:t>I will punish Bel in Babylon,</a:t>
            </a:r>
            <a:r>
              <a:rPr lang="en-US" sz="3100"/>
              <a:t> And I will make what he has swallowed come out of his mouth; And the nations will no longer stream to him. Even the wall of Babylon has fallen down!</a:t>
            </a:r>
          </a:p>
        </p:txBody>
      </p:sp>
    </p:spTree>
    <p:extLst>
      <p:ext uri="{BB962C8B-B14F-4D97-AF65-F5344CB8AC3E}">
        <p14:creationId xmlns:p14="http://schemas.microsoft.com/office/powerpoint/2010/main" val="1762690700"/>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8164A2-73ED-7A45-BA78-F1AAFD77E1F5}"/>
              </a:ext>
            </a:extLst>
          </p:cNvPr>
          <p:cNvSpPr>
            <a:spLocks noGrp="1"/>
          </p:cNvSpPr>
          <p:nvPr>
            <p:ph type="ctrTitle"/>
          </p:nvPr>
        </p:nvSpPr>
        <p:spPr>
          <a:xfrm>
            <a:off x="518160" y="762000"/>
            <a:ext cx="11155680" cy="3429000"/>
          </a:xfrm>
        </p:spPr>
        <p:txBody>
          <a:bodyPr>
            <a:normAutofit/>
          </a:bodyPr>
          <a:lstStyle/>
          <a:p>
            <a:pPr algn="ctr"/>
            <a:r>
              <a:rPr lang="en-US" sz="4800">
                <a:solidFill>
                  <a:srgbClr val="000000"/>
                </a:solidFill>
              </a:rPr>
              <a:t>Zeus (Greek)</a:t>
            </a:r>
          </a:p>
        </p:txBody>
      </p:sp>
      <p:sp>
        <p:nvSpPr>
          <p:cNvPr id="3" name="Subtitle 2">
            <a:extLst>
              <a:ext uri="{FF2B5EF4-FFF2-40B4-BE49-F238E27FC236}">
                <a16:creationId xmlns:a16="http://schemas.microsoft.com/office/drawing/2014/main" id="{D674AE42-472A-B6C3-0182-5CF8430B1BFA}"/>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577901940"/>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6D6A8A3-9985-8FA3-DB1F-226C0C848358}"/>
              </a:ext>
            </a:extLst>
          </p:cNvPr>
          <p:cNvSpPr txBox="1"/>
          <p:nvPr/>
        </p:nvSpPr>
        <p:spPr>
          <a:xfrm>
            <a:off x="127000" y="127000"/>
            <a:ext cx="7315200" cy="276999"/>
          </a:xfrm>
          <a:prstGeom prst="rect">
            <a:avLst/>
          </a:prstGeom>
          <a:noFill/>
        </p:spPr>
        <p:txBody>
          <a:bodyPr vert="horz" lIns="0" tIns="0" rIns="0" bIns="0" rtlCol="0">
            <a:spAutoFit/>
          </a:bodyPr>
          <a:lstStyle/>
          <a:p>
            <a:r>
              <a:rPr lang="en-US"/>
              <a:t>Zeus (Greek)</a:t>
            </a:r>
          </a:p>
        </p:txBody>
      </p:sp>
      <p:sp>
        <p:nvSpPr>
          <p:cNvPr id="3" name="TextBox 2">
            <a:extLst>
              <a:ext uri="{FF2B5EF4-FFF2-40B4-BE49-F238E27FC236}">
                <a16:creationId xmlns:a16="http://schemas.microsoft.com/office/drawing/2014/main" id="{EBD9E7C4-B250-C181-6FB5-D3511D25B937}"/>
              </a:ext>
            </a:extLst>
          </p:cNvPr>
          <p:cNvSpPr txBox="1"/>
          <p:nvPr/>
        </p:nvSpPr>
        <p:spPr>
          <a:xfrm>
            <a:off x="0" y="762000"/>
            <a:ext cx="12192000" cy="646331"/>
          </a:xfrm>
          <a:prstGeom prst="rect">
            <a:avLst/>
          </a:prstGeom>
          <a:noFill/>
        </p:spPr>
        <p:txBody>
          <a:bodyPr vert="horz" rtlCol="0">
            <a:spAutoFit/>
          </a:bodyPr>
          <a:lstStyle/>
          <a:p>
            <a:pPr algn="ctr"/>
            <a:r>
              <a:rPr lang="en-US" sz="3600"/>
              <a:t>Acts 14:11-12</a:t>
            </a:r>
          </a:p>
        </p:txBody>
      </p:sp>
      <p:sp>
        <p:nvSpPr>
          <p:cNvPr id="4" name="TextBox 3">
            <a:extLst>
              <a:ext uri="{FF2B5EF4-FFF2-40B4-BE49-F238E27FC236}">
                <a16:creationId xmlns:a16="http://schemas.microsoft.com/office/drawing/2014/main" id="{AC496606-DDF0-5036-2ECB-E4B7801AF893}"/>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657940E9-C96E-6280-66CA-1F40D5F5CEE5}"/>
              </a:ext>
            </a:extLst>
          </p:cNvPr>
          <p:cNvSpPr txBox="1"/>
          <p:nvPr/>
        </p:nvSpPr>
        <p:spPr>
          <a:xfrm>
            <a:off x="1016000" y="1905000"/>
            <a:ext cx="10160000" cy="2477601"/>
          </a:xfrm>
          <a:prstGeom prst="rect">
            <a:avLst/>
          </a:prstGeom>
          <a:noFill/>
        </p:spPr>
        <p:txBody>
          <a:bodyPr vert="horz" rtlCol="0">
            <a:spAutoFit/>
          </a:bodyPr>
          <a:lstStyle/>
          <a:p>
            <a:pPr algn="ctr"/>
            <a:r>
              <a:rPr lang="en-US" sz="3100"/>
              <a:t>When the crowds saw what Paul had done, they raised their voice, saying in the Lycaonian language, "The gods have become like men and have come down to us." </a:t>
            </a:r>
            <a:r>
              <a:rPr lang="en-US" sz="3100" b="1">
                <a:solidFill>
                  <a:srgbClr val="FF0000"/>
                </a:solidFill>
              </a:rPr>
              <a:t>And they began calling Barnabas, Zeus</a:t>
            </a:r>
            <a:r>
              <a:rPr lang="en-US" sz="3100"/>
              <a:t>, and Paul, Hermes, because he was the chief speaker.</a:t>
            </a:r>
          </a:p>
        </p:txBody>
      </p:sp>
    </p:spTree>
    <p:extLst>
      <p:ext uri="{BB962C8B-B14F-4D97-AF65-F5344CB8AC3E}">
        <p14:creationId xmlns:p14="http://schemas.microsoft.com/office/powerpoint/2010/main" val="2644761526"/>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D2AEEE-6C4B-AAED-E263-E80009A413C8}"/>
              </a:ext>
            </a:extLst>
          </p:cNvPr>
          <p:cNvSpPr>
            <a:spLocks noGrp="1"/>
          </p:cNvSpPr>
          <p:nvPr>
            <p:ph type="ctrTitle"/>
          </p:nvPr>
        </p:nvSpPr>
        <p:spPr>
          <a:xfrm>
            <a:off x="518160" y="762000"/>
            <a:ext cx="11155680" cy="3429000"/>
          </a:xfrm>
        </p:spPr>
        <p:txBody>
          <a:bodyPr>
            <a:normAutofit/>
          </a:bodyPr>
          <a:lstStyle/>
          <a:p>
            <a:pPr algn="ctr"/>
            <a:r>
              <a:rPr lang="en-US" sz="4800">
                <a:solidFill>
                  <a:srgbClr val="000000"/>
                </a:solidFill>
              </a:rPr>
              <a:t>The Adversary is a literal being</a:t>
            </a:r>
          </a:p>
        </p:txBody>
      </p:sp>
      <p:sp>
        <p:nvSpPr>
          <p:cNvPr id="3" name="Subtitle 2">
            <a:extLst>
              <a:ext uri="{FF2B5EF4-FFF2-40B4-BE49-F238E27FC236}">
                <a16:creationId xmlns:a16="http://schemas.microsoft.com/office/drawing/2014/main" id="{00313CF3-B600-0C45-B2ED-8EA802360EE0}"/>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665408428"/>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CC88760-A576-AFBE-6251-65E7AA25E859}"/>
              </a:ext>
            </a:extLst>
          </p:cNvPr>
          <p:cNvSpPr txBox="1"/>
          <p:nvPr/>
        </p:nvSpPr>
        <p:spPr>
          <a:xfrm>
            <a:off x="127000" y="127000"/>
            <a:ext cx="7315200" cy="276999"/>
          </a:xfrm>
          <a:prstGeom prst="rect">
            <a:avLst/>
          </a:prstGeom>
          <a:noFill/>
        </p:spPr>
        <p:txBody>
          <a:bodyPr vert="horz" lIns="0" tIns="0" rIns="0" bIns="0" rtlCol="0">
            <a:spAutoFit/>
          </a:bodyPr>
          <a:lstStyle/>
          <a:p>
            <a:r>
              <a:rPr lang="en-US"/>
              <a:t>THE ADVERSARY IS A LITERAL BEING</a:t>
            </a:r>
          </a:p>
        </p:txBody>
      </p:sp>
      <p:sp>
        <p:nvSpPr>
          <p:cNvPr id="3" name="TextBox 2">
            <a:extLst>
              <a:ext uri="{FF2B5EF4-FFF2-40B4-BE49-F238E27FC236}">
                <a16:creationId xmlns:a16="http://schemas.microsoft.com/office/drawing/2014/main" id="{369F1A6F-4A57-803C-CA3D-FAAA9461A375}"/>
              </a:ext>
            </a:extLst>
          </p:cNvPr>
          <p:cNvSpPr txBox="1"/>
          <p:nvPr/>
        </p:nvSpPr>
        <p:spPr>
          <a:xfrm>
            <a:off x="0" y="762000"/>
            <a:ext cx="12192000" cy="646331"/>
          </a:xfrm>
          <a:prstGeom prst="rect">
            <a:avLst/>
          </a:prstGeom>
          <a:noFill/>
        </p:spPr>
        <p:txBody>
          <a:bodyPr vert="horz" rtlCol="0">
            <a:spAutoFit/>
          </a:bodyPr>
          <a:lstStyle/>
          <a:p>
            <a:pPr algn="ctr"/>
            <a:r>
              <a:rPr lang="en-US" sz="3600"/>
              <a:t>Genesis 3:1</a:t>
            </a:r>
          </a:p>
        </p:txBody>
      </p:sp>
      <p:sp>
        <p:nvSpPr>
          <p:cNvPr id="4" name="TextBox 3">
            <a:extLst>
              <a:ext uri="{FF2B5EF4-FFF2-40B4-BE49-F238E27FC236}">
                <a16:creationId xmlns:a16="http://schemas.microsoft.com/office/drawing/2014/main" id="{716DF18B-D78A-17FA-B485-9ADC0E35E28D}"/>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891C236B-BB89-C1B1-7D63-BEF38EE6E1E2}"/>
              </a:ext>
            </a:extLst>
          </p:cNvPr>
          <p:cNvSpPr txBox="1"/>
          <p:nvPr/>
        </p:nvSpPr>
        <p:spPr>
          <a:xfrm>
            <a:off x="1016000" y="1905000"/>
            <a:ext cx="10160000" cy="2000548"/>
          </a:xfrm>
          <a:prstGeom prst="rect">
            <a:avLst/>
          </a:prstGeom>
          <a:noFill/>
        </p:spPr>
        <p:txBody>
          <a:bodyPr vert="horz" rtlCol="0">
            <a:spAutoFit/>
          </a:bodyPr>
          <a:lstStyle/>
          <a:p>
            <a:pPr algn="ctr"/>
            <a:r>
              <a:rPr lang="en-US" sz="3100" b="1">
                <a:solidFill>
                  <a:srgbClr val="FF0000"/>
                </a:solidFill>
              </a:rPr>
              <a:t>Now the serpent was more crafty than any beast of the field</a:t>
            </a:r>
            <a:r>
              <a:rPr lang="en-US" sz="3100"/>
              <a:t> which the LORD God had made. And he said to the woman, "Indeed, has God said, 'You shall not eat from any tree of the garden'?"</a:t>
            </a:r>
          </a:p>
        </p:txBody>
      </p:sp>
    </p:spTree>
    <p:extLst>
      <p:ext uri="{BB962C8B-B14F-4D97-AF65-F5344CB8AC3E}">
        <p14:creationId xmlns:p14="http://schemas.microsoft.com/office/powerpoint/2010/main" val="191878209"/>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B25E7D2-E68C-6327-8127-69FD08D05D98}"/>
              </a:ext>
            </a:extLst>
          </p:cNvPr>
          <p:cNvSpPr txBox="1"/>
          <p:nvPr/>
        </p:nvSpPr>
        <p:spPr>
          <a:xfrm>
            <a:off x="127000" y="127000"/>
            <a:ext cx="7315200" cy="276999"/>
          </a:xfrm>
          <a:prstGeom prst="rect">
            <a:avLst/>
          </a:prstGeom>
          <a:noFill/>
        </p:spPr>
        <p:txBody>
          <a:bodyPr vert="horz" lIns="0" tIns="0" rIns="0" bIns="0" rtlCol="0">
            <a:spAutoFit/>
          </a:bodyPr>
          <a:lstStyle/>
          <a:p>
            <a:r>
              <a:rPr lang="en-US"/>
              <a:t>THE ADVERSARY IS A LITERAL BEING</a:t>
            </a:r>
          </a:p>
        </p:txBody>
      </p:sp>
      <p:sp>
        <p:nvSpPr>
          <p:cNvPr id="3" name="TextBox 2">
            <a:extLst>
              <a:ext uri="{FF2B5EF4-FFF2-40B4-BE49-F238E27FC236}">
                <a16:creationId xmlns:a16="http://schemas.microsoft.com/office/drawing/2014/main" id="{5ED3EE97-5A77-C911-8282-A7E48C57BCE0}"/>
              </a:ext>
            </a:extLst>
          </p:cNvPr>
          <p:cNvSpPr txBox="1"/>
          <p:nvPr/>
        </p:nvSpPr>
        <p:spPr>
          <a:xfrm>
            <a:off x="0" y="762000"/>
            <a:ext cx="12192000" cy="646331"/>
          </a:xfrm>
          <a:prstGeom prst="rect">
            <a:avLst/>
          </a:prstGeom>
          <a:noFill/>
        </p:spPr>
        <p:txBody>
          <a:bodyPr vert="horz" rtlCol="0">
            <a:spAutoFit/>
          </a:bodyPr>
          <a:lstStyle/>
          <a:p>
            <a:pPr algn="ctr"/>
            <a:r>
              <a:rPr lang="en-US" sz="3600"/>
              <a:t>Jude 1:9</a:t>
            </a:r>
          </a:p>
        </p:txBody>
      </p:sp>
      <p:sp>
        <p:nvSpPr>
          <p:cNvPr id="4" name="TextBox 3">
            <a:extLst>
              <a:ext uri="{FF2B5EF4-FFF2-40B4-BE49-F238E27FC236}">
                <a16:creationId xmlns:a16="http://schemas.microsoft.com/office/drawing/2014/main" id="{9B157F33-5D92-D887-D0CD-84660E110AC1}"/>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CFA239A6-1BB2-A970-8203-C67A22091D31}"/>
              </a:ext>
            </a:extLst>
          </p:cNvPr>
          <p:cNvSpPr txBox="1"/>
          <p:nvPr/>
        </p:nvSpPr>
        <p:spPr>
          <a:xfrm>
            <a:off x="1016000" y="1905000"/>
            <a:ext cx="10160000" cy="2000548"/>
          </a:xfrm>
          <a:prstGeom prst="rect">
            <a:avLst/>
          </a:prstGeom>
          <a:noFill/>
        </p:spPr>
        <p:txBody>
          <a:bodyPr vert="horz" rtlCol="0">
            <a:spAutoFit/>
          </a:bodyPr>
          <a:lstStyle/>
          <a:p>
            <a:pPr algn="ctr"/>
            <a:r>
              <a:rPr lang="en-US" sz="3100"/>
              <a:t>But Michael the archangel, </a:t>
            </a:r>
            <a:r>
              <a:rPr lang="en-US" sz="3100" b="1">
                <a:solidFill>
                  <a:srgbClr val="FF0000"/>
                </a:solidFill>
              </a:rPr>
              <a:t>when he disputed with the devil and argued about the body of Moses,</a:t>
            </a:r>
            <a:r>
              <a:rPr lang="en-US" sz="3100"/>
              <a:t> did not dare pronounce against him a railing judgment, but said, "The Lord rebuke you!"</a:t>
            </a:r>
          </a:p>
        </p:txBody>
      </p:sp>
    </p:spTree>
    <p:extLst>
      <p:ext uri="{BB962C8B-B14F-4D97-AF65-F5344CB8AC3E}">
        <p14:creationId xmlns:p14="http://schemas.microsoft.com/office/powerpoint/2010/main" val="1143829418"/>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6E2D72D-FC07-34A4-394D-85C63D9AF041}"/>
              </a:ext>
            </a:extLst>
          </p:cNvPr>
          <p:cNvSpPr txBox="1"/>
          <p:nvPr/>
        </p:nvSpPr>
        <p:spPr>
          <a:xfrm>
            <a:off x="127000" y="127000"/>
            <a:ext cx="7315200" cy="276999"/>
          </a:xfrm>
          <a:prstGeom prst="rect">
            <a:avLst/>
          </a:prstGeom>
          <a:noFill/>
        </p:spPr>
        <p:txBody>
          <a:bodyPr vert="horz" lIns="0" tIns="0" rIns="0" bIns="0" rtlCol="0">
            <a:spAutoFit/>
          </a:bodyPr>
          <a:lstStyle/>
          <a:p>
            <a:r>
              <a:rPr lang="en-US"/>
              <a:t>THE ADVERSARY IS A LITERAL BEING</a:t>
            </a:r>
          </a:p>
        </p:txBody>
      </p:sp>
      <p:sp>
        <p:nvSpPr>
          <p:cNvPr id="3" name="TextBox 2">
            <a:extLst>
              <a:ext uri="{FF2B5EF4-FFF2-40B4-BE49-F238E27FC236}">
                <a16:creationId xmlns:a16="http://schemas.microsoft.com/office/drawing/2014/main" id="{7AE63E0E-4424-339A-B4CC-3C5505E1D298}"/>
              </a:ext>
            </a:extLst>
          </p:cNvPr>
          <p:cNvSpPr txBox="1"/>
          <p:nvPr/>
        </p:nvSpPr>
        <p:spPr>
          <a:xfrm>
            <a:off x="0" y="762000"/>
            <a:ext cx="12192000" cy="646331"/>
          </a:xfrm>
          <a:prstGeom prst="rect">
            <a:avLst/>
          </a:prstGeom>
          <a:noFill/>
        </p:spPr>
        <p:txBody>
          <a:bodyPr vert="horz" rtlCol="0">
            <a:spAutoFit/>
          </a:bodyPr>
          <a:lstStyle/>
          <a:p>
            <a:pPr algn="ctr"/>
            <a:r>
              <a:rPr lang="en-US" sz="3600"/>
              <a:t>Luke 10:18</a:t>
            </a:r>
          </a:p>
        </p:txBody>
      </p:sp>
      <p:sp>
        <p:nvSpPr>
          <p:cNvPr id="4" name="TextBox 3">
            <a:extLst>
              <a:ext uri="{FF2B5EF4-FFF2-40B4-BE49-F238E27FC236}">
                <a16:creationId xmlns:a16="http://schemas.microsoft.com/office/drawing/2014/main" id="{6406E4FF-A06E-1424-AA79-66973919C10D}"/>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0E5C287B-FA7A-39A2-5CAB-6EC639281A52}"/>
              </a:ext>
            </a:extLst>
          </p:cNvPr>
          <p:cNvSpPr txBox="1"/>
          <p:nvPr/>
        </p:nvSpPr>
        <p:spPr>
          <a:xfrm>
            <a:off x="1016000" y="1905000"/>
            <a:ext cx="10160000" cy="1046440"/>
          </a:xfrm>
          <a:prstGeom prst="rect">
            <a:avLst/>
          </a:prstGeom>
          <a:noFill/>
        </p:spPr>
        <p:txBody>
          <a:bodyPr vert="horz" rtlCol="0">
            <a:spAutoFit/>
          </a:bodyPr>
          <a:lstStyle/>
          <a:p>
            <a:pPr algn="ctr"/>
            <a:r>
              <a:rPr lang="en-US" sz="3100"/>
              <a:t>And He said to them, "</a:t>
            </a:r>
            <a:r>
              <a:rPr lang="en-US" sz="3100" b="1">
                <a:solidFill>
                  <a:srgbClr val="FF0000"/>
                </a:solidFill>
              </a:rPr>
              <a:t>I was watching Satan fall from heaven like lightning.</a:t>
            </a:r>
          </a:p>
        </p:txBody>
      </p:sp>
    </p:spTree>
    <p:extLst>
      <p:ext uri="{BB962C8B-B14F-4D97-AF65-F5344CB8AC3E}">
        <p14:creationId xmlns:p14="http://schemas.microsoft.com/office/powerpoint/2010/main" val="12267337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A21D32D-0920-5B8B-CCE0-BCEF1EFD7B59}"/>
              </a:ext>
            </a:extLst>
          </p:cNvPr>
          <p:cNvSpPr txBox="1"/>
          <p:nvPr/>
        </p:nvSpPr>
        <p:spPr>
          <a:xfrm>
            <a:off x="127000" y="127000"/>
            <a:ext cx="7315200" cy="276999"/>
          </a:xfrm>
          <a:prstGeom prst="rect">
            <a:avLst/>
          </a:prstGeom>
          <a:noFill/>
        </p:spPr>
        <p:txBody>
          <a:bodyPr vert="horz" lIns="0" tIns="0" rIns="0" bIns="0" rtlCol="0">
            <a:spAutoFit/>
          </a:bodyPr>
          <a:lstStyle/>
          <a:p>
            <a:r>
              <a:rPr lang="en-US"/>
              <a:t>The Devil</a:t>
            </a:r>
          </a:p>
        </p:txBody>
      </p:sp>
      <p:sp>
        <p:nvSpPr>
          <p:cNvPr id="3" name="TextBox 2">
            <a:extLst>
              <a:ext uri="{FF2B5EF4-FFF2-40B4-BE49-F238E27FC236}">
                <a16:creationId xmlns:a16="http://schemas.microsoft.com/office/drawing/2014/main" id="{272FE455-B03B-D0D7-558C-E5731DE9BA78}"/>
              </a:ext>
            </a:extLst>
          </p:cNvPr>
          <p:cNvSpPr txBox="1"/>
          <p:nvPr/>
        </p:nvSpPr>
        <p:spPr>
          <a:xfrm>
            <a:off x="0" y="762000"/>
            <a:ext cx="12192000" cy="646331"/>
          </a:xfrm>
          <a:prstGeom prst="rect">
            <a:avLst/>
          </a:prstGeom>
          <a:noFill/>
        </p:spPr>
        <p:txBody>
          <a:bodyPr vert="horz" rtlCol="0">
            <a:spAutoFit/>
          </a:bodyPr>
          <a:lstStyle/>
          <a:p>
            <a:pPr algn="ctr"/>
            <a:r>
              <a:rPr lang="en-US" sz="3600"/>
              <a:t>James 4:7</a:t>
            </a:r>
          </a:p>
        </p:txBody>
      </p:sp>
      <p:sp>
        <p:nvSpPr>
          <p:cNvPr id="4" name="TextBox 3">
            <a:extLst>
              <a:ext uri="{FF2B5EF4-FFF2-40B4-BE49-F238E27FC236}">
                <a16:creationId xmlns:a16="http://schemas.microsoft.com/office/drawing/2014/main" id="{640FC718-6F67-8626-390D-0876A9EB9586}"/>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307D42BB-02A2-ACF8-F902-4AE2A29A8A66}"/>
              </a:ext>
            </a:extLst>
          </p:cNvPr>
          <p:cNvSpPr txBox="1"/>
          <p:nvPr/>
        </p:nvSpPr>
        <p:spPr>
          <a:xfrm>
            <a:off x="1016000" y="1905000"/>
            <a:ext cx="10160000" cy="1046440"/>
          </a:xfrm>
          <a:prstGeom prst="rect">
            <a:avLst/>
          </a:prstGeom>
          <a:noFill/>
        </p:spPr>
        <p:txBody>
          <a:bodyPr vert="horz" rtlCol="0">
            <a:spAutoFit/>
          </a:bodyPr>
          <a:lstStyle/>
          <a:p>
            <a:pPr algn="ctr"/>
            <a:r>
              <a:rPr lang="en-US" sz="3100"/>
              <a:t>Submit therefore to God. </a:t>
            </a:r>
            <a:r>
              <a:rPr lang="en-US" sz="3100" b="1">
                <a:solidFill>
                  <a:srgbClr val="FF0000"/>
                </a:solidFill>
              </a:rPr>
              <a:t>Resist the devil</a:t>
            </a:r>
            <a:r>
              <a:rPr lang="en-US" sz="3100"/>
              <a:t> and he will flee from you.</a:t>
            </a:r>
          </a:p>
        </p:txBody>
      </p:sp>
    </p:spTree>
    <p:extLst>
      <p:ext uri="{BB962C8B-B14F-4D97-AF65-F5344CB8AC3E}">
        <p14:creationId xmlns:p14="http://schemas.microsoft.com/office/powerpoint/2010/main" val="2756147351"/>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09BD62F-B771-DF2B-0818-32A1187150A0}"/>
              </a:ext>
            </a:extLst>
          </p:cNvPr>
          <p:cNvSpPr txBox="1"/>
          <p:nvPr/>
        </p:nvSpPr>
        <p:spPr>
          <a:xfrm>
            <a:off x="127000" y="127000"/>
            <a:ext cx="7315200" cy="276999"/>
          </a:xfrm>
          <a:prstGeom prst="rect">
            <a:avLst/>
          </a:prstGeom>
          <a:noFill/>
        </p:spPr>
        <p:txBody>
          <a:bodyPr vert="horz" lIns="0" tIns="0" rIns="0" bIns="0" rtlCol="0">
            <a:spAutoFit/>
          </a:bodyPr>
          <a:lstStyle/>
          <a:p>
            <a:r>
              <a:rPr lang="en-US"/>
              <a:t>THE ADVERSARY IS A LITERAL BEING</a:t>
            </a:r>
          </a:p>
        </p:txBody>
      </p:sp>
      <p:sp>
        <p:nvSpPr>
          <p:cNvPr id="3" name="TextBox 2">
            <a:extLst>
              <a:ext uri="{FF2B5EF4-FFF2-40B4-BE49-F238E27FC236}">
                <a16:creationId xmlns:a16="http://schemas.microsoft.com/office/drawing/2014/main" id="{8DB3AFBB-4A84-0003-7E90-E59F180652C7}"/>
              </a:ext>
            </a:extLst>
          </p:cNvPr>
          <p:cNvSpPr txBox="1"/>
          <p:nvPr/>
        </p:nvSpPr>
        <p:spPr>
          <a:xfrm>
            <a:off x="0" y="762000"/>
            <a:ext cx="12192000" cy="646331"/>
          </a:xfrm>
          <a:prstGeom prst="rect">
            <a:avLst/>
          </a:prstGeom>
          <a:noFill/>
        </p:spPr>
        <p:txBody>
          <a:bodyPr vert="horz" rtlCol="0">
            <a:spAutoFit/>
          </a:bodyPr>
          <a:lstStyle/>
          <a:p>
            <a:pPr algn="ctr"/>
            <a:r>
              <a:rPr lang="en-US" sz="3600"/>
              <a:t>Revelation 20:7</a:t>
            </a:r>
          </a:p>
        </p:txBody>
      </p:sp>
      <p:sp>
        <p:nvSpPr>
          <p:cNvPr id="4" name="TextBox 3">
            <a:extLst>
              <a:ext uri="{FF2B5EF4-FFF2-40B4-BE49-F238E27FC236}">
                <a16:creationId xmlns:a16="http://schemas.microsoft.com/office/drawing/2014/main" id="{7AF9BE3B-B3E3-74EC-1ED0-B1D9CCFC3DD3}"/>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8B996E1F-310A-6C0A-93CF-0714858AA386}"/>
              </a:ext>
            </a:extLst>
          </p:cNvPr>
          <p:cNvSpPr txBox="1"/>
          <p:nvPr/>
        </p:nvSpPr>
        <p:spPr>
          <a:xfrm>
            <a:off x="1016000" y="1905000"/>
            <a:ext cx="10160000" cy="1046440"/>
          </a:xfrm>
          <a:prstGeom prst="rect">
            <a:avLst/>
          </a:prstGeom>
          <a:noFill/>
        </p:spPr>
        <p:txBody>
          <a:bodyPr vert="horz" rtlCol="0">
            <a:spAutoFit/>
          </a:bodyPr>
          <a:lstStyle/>
          <a:p>
            <a:pPr algn="ctr"/>
            <a:r>
              <a:rPr lang="en-US" sz="3100"/>
              <a:t>When the thousand years are completed, </a:t>
            </a:r>
            <a:r>
              <a:rPr lang="en-US" sz="3100" b="1">
                <a:solidFill>
                  <a:srgbClr val="FF0000"/>
                </a:solidFill>
              </a:rPr>
              <a:t>Satan will be released from his prison</a:t>
            </a:r>
            <a:r>
              <a:rPr lang="en-US" sz="3100"/>
              <a:t>,</a:t>
            </a:r>
          </a:p>
        </p:txBody>
      </p:sp>
    </p:spTree>
    <p:extLst>
      <p:ext uri="{BB962C8B-B14F-4D97-AF65-F5344CB8AC3E}">
        <p14:creationId xmlns:p14="http://schemas.microsoft.com/office/powerpoint/2010/main" val="3977865007"/>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7AD8FAE-0135-8F91-8815-774B1762FE24}"/>
              </a:ext>
            </a:extLst>
          </p:cNvPr>
          <p:cNvSpPr txBox="1"/>
          <p:nvPr/>
        </p:nvSpPr>
        <p:spPr>
          <a:xfrm>
            <a:off x="127000" y="127000"/>
            <a:ext cx="7315200" cy="276999"/>
          </a:xfrm>
          <a:prstGeom prst="rect">
            <a:avLst/>
          </a:prstGeom>
          <a:noFill/>
        </p:spPr>
        <p:txBody>
          <a:bodyPr vert="horz" lIns="0" tIns="0" rIns="0" bIns="0" rtlCol="0">
            <a:spAutoFit/>
          </a:bodyPr>
          <a:lstStyle/>
          <a:p>
            <a:r>
              <a:rPr lang="en-US"/>
              <a:t>THE ADVERSARY IS A LITERAL BEING</a:t>
            </a:r>
          </a:p>
        </p:txBody>
      </p:sp>
      <p:sp>
        <p:nvSpPr>
          <p:cNvPr id="3" name="TextBox 2">
            <a:extLst>
              <a:ext uri="{FF2B5EF4-FFF2-40B4-BE49-F238E27FC236}">
                <a16:creationId xmlns:a16="http://schemas.microsoft.com/office/drawing/2014/main" id="{07870B2E-320E-1774-089E-32D954C55433}"/>
              </a:ext>
            </a:extLst>
          </p:cNvPr>
          <p:cNvSpPr txBox="1"/>
          <p:nvPr/>
        </p:nvSpPr>
        <p:spPr>
          <a:xfrm>
            <a:off x="0" y="762000"/>
            <a:ext cx="12192000" cy="646331"/>
          </a:xfrm>
          <a:prstGeom prst="rect">
            <a:avLst/>
          </a:prstGeom>
          <a:noFill/>
        </p:spPr>
        <p:txBody>
          <a:bodyPr vert="horz" rtlCol="0">
            <a:spAutoFit/>
          </a:bodyPr>
          <a:lstStyle/>
          <a:p>
            <a:pPr algn="ctr"/>
            <a:r>
              <a:rPr lang="en-US" sz="3600"/>
              <a:t>Zechariah 3:1</a:t>
            </a:r>
          </a:p>
        </p:txBody>
      </p:sp>
      <p:sp>
        <p:nvSpPr>
          <p:cNvPr id="4" name="TextBox 3">
            <a:extLst>
              <a:ext uri="{FF2B5EF4-FFF2-40B4-BE49-F238E27FC236}">
                <a16:creationId xmlns:a16="http://schemas.microsoft.com/office/drawing/2014/main" id="{00FB3DE6-CE75-131A-3DFD-D6A5288DBC40}"/>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E73AFAF2-50D0-AAA3-E0E1-DBD7222672FB}"/>
              </a:ext>
            </a:extLst>
          </p:cNvPr>
          <p:cNvSpPr txBox="1"/>
          <p:nvPr/>
        </p:nvSpPr>
        <p:spPr>
          <a:xfrm>
            <a:off x="1016000" y="1905000"/>
            <a:ext cx="10160000" cy="1523494"/>
          </a:xfrm>
          <a:prstGeom prst="rect">
            <a:avLst/>
          </a:prstGeom>
          <a:noFill/>
        </p:spPr>
        <p:txBody>
          <a:bodyPr vert="horz" rtlCol="0">
            <a:spAutoFit/>
          </a:bodyPr>
          <a:lstStyle/>
          <a:p>
            <a:pPr algn="ctr"/>
            <a:r>
              <a:rPr lang="en-US" sz="3100"/>
              <a:t>Then he showed me Joshua the high priest standing before the angel of the LORD, </a:t>
            </a:r>
            <a:r>
              <a:rPr lang="en-US" sz="3100" b="1">
                <a:solidFill>
                  <a:srgbClr val="FF0000"/>
                </a:solidFill>
              </a:rPr>
              <a:t>and Satan standing at his right hand to accuse him.</a:t>
            </a:r>
          </a:p>
        </p:txBody>
      </p:sp>
    </p:spTree>
    <p:extLst>
      <p:ext uri="{BB962C8B-B14F-4D97-AF65-F5344CB8AC3E}">
        <p14:creationId xmlns:p14="http://schemas.microsoft.com/office/powerpoint/2010/main" val="4241416921"/>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3A672E-1D02-4E84-D03B-8C57EA37B5E9}"/>
              </a:ext>
            </a:extLst>
          </p:cNvPr>
          <p:cNvSpPr>
            <a:spLocks noGrp="1"/>
          </p:cNvSpPr>
          <p:nvPr>
            <p:ph type="ctrTitle"/>
          </p:nvPr>
        </p:nvSpPr>
        <p:spPr>
          <a:xfrm>
            <a:off x="518160" y="762000"/>
            <a:ext cx="11155680" cy="3429000"/>
          </a:xfrm>
        </p:spPr>
        <p:txBody>
          <a:bodyPr>
            <a:normAutofit/>
          </a:bodyPr>
          <a:lstStyle/>
          <a:p>
            <a:pPr algn="ctr"/>
            <a:r>
              <a:rPr lang="en-US" sz="4800">
                <a:solidFill>
                  <a:srgbClr val="000000"/>
                </a:solidFill>
              </a:rPr>
              <a:t>The Adversary is an angel/spirit</a:t>
            </a:r>
          </a:p>
        </p:txBody>
      </p:sp>
      <p:sp>
        <p:nvSpPr>
          <p:cNvPr id="3" name="Subtitle 2">
            <a:extLst>
              <a:ext uri="{FF2B5EF4-FFF2-40B4-BE49-F238E27FC236}">
                <a16:creationId xmlns:a16="http://schemas.microsoft.com/office/drawing/2014/main" id="{77D37AC3-B8B0-5F91-74AB-A6E6141EF695}"/>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633971383"/>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8E87848-1048-F81E-9FA1-6CD3E376DD59}"/>
              </a:ext>
            </a:extLst>
          </p:cNvPr>
          <p:cNvSpPr txBox="1"/>
          <p:nvPr/>
        </p:nvSpPr>
        <p:spPr>
          <a:xfrm>
            <a:off x="127000" y="127000"/>
            <a:ext cx="7315200" cy="276999"/>
          </a:xfrm>
          <a:prstGeom prst="rect">
            <a:avLst/>
          </a:prstGeom>
          <a:noFill/>
        </p:spPr>
        <p:txBody>
          <a:bodyPr vert="horz" lIns="0" tIns="0" rIns="0" bIns="0" rtlCol="0">
            <a:spAutoFit/>
          </a:bodyPr>
          <a:lstStyle/>
          <a:p>
            <a:r>
              <a:rPr lang="en-US"/>
              <a:t>THE ADVERSARY IS AN ANGEL/SPIRIT</a:t>
            </a:r>
          </a:p>
        </p:txBody>
      </p:sp>
      <p:sp>
        <p:nvSpPr>
          <p:cNvPr id="3" name="TextBox 2">
            <a:extLst>
              <a:ext uri="{FF2B5EF4-FFF2-40B4-BE49-F238E27FC236}">
                <a16:creationId xmlns:a16="http://schemas.microsoft.com/office/drawing/2014/main" id="{376162D7-93F6-25D4-9A1D-2E78D8F6CBB9}"/>
              </a:ext>
            </a:extLst>
          </p:cNvPr>
          <p:cNvSpPr txBox="1"/>
          <p:nvPr/>
        </p:nvSpPr>
        <p:spPr>
          <a:xfrm>
            <a:off x="0" y="762000"/>
            <a:ext cx="12192000" cy="646331"/>
          </a:xfrm>
          <a:prstGeom prst="rect">
            <a:avLst/>
          </a:prstGeom>
          <a:noFill/>
        </p:spPr>
        <p:txBody>
          <a:bodyPr vert="horz" rtlCol="0">
            <a:spAutoFit/>
          </a:bodyPr>
          <a:lstStyle/>
          <a:p>
            <a:pPr algn="ctr"/>
            <a:r>
              <a:rPr lang="en-US" sz="3600"/>
              <a:t>Ephesians 2:2</a:t>
            </a:r>
          </a:p>
        </p:txBody>
      </p:sp>
      <p:sp>
        <p:nvSpPr>
          <p:cNvPr id="4" name="TextBox 3">
            <a:extLst>
              <a:ext uri="{FF2B5EF4-FFF2-40B4-BE49-F238E27FC236}">
                <a16:creationId xmlns:a16="http://schemas.microsoft.com/office/drawing/2014/main" id="{E3ED1F08-82B4-8F22-472D-47CDC86BE061}"/>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9014C40F-25D0-5E78-6FA6-DEC9BF63BAE7}"/>
              </a:ext>
            </a:extLst>
          </p:cNvPr>
          <p:cNvSpPr txBox="1"/>
          <p:nvPr/>
        </p:nvSpPr>
        <p:spPr>
          <a:xfrm>
            <a:off x="1016000" y="1905000"/>
            <a:ext cx="10160000" cy="2000548"/>
          </a:xfrm>
          <a:prstGeom prst="rect">
            <a:avLst/>
          </a:prstGeom>
          <a:noFill/>
        </p:spPr>
        <p:txBody>
          <a:bodyPr vert="horz" rtlCol="0">
            <a:spAutoFit/>
          </a:bodyPr>
          <a:lstStyle/>
          <a:p>
            <a:pPr algn="ctr"/>
            <a:r>
              <a:rPr lang="en-US" sz="3100"/>
              <a:t>in which you formerly walked according to the course of this world, according </a:t>
            </a:r>
            <a:r>
              <a:rPr lang="en-US" sz="3100" b="1">
                <a:solidFill>
                  <a:srgbClr val="FF0000"/>
                </a:solidFill>
              </a:rPr>
              <a:t>to the prince of the power of the air, of the spirit</a:t>
            </a:r>
            <a:r>
              <a:rPr lang="en-US" sz="3100"/>
              <a:t> that is now working in the sons of disobedience.</a:t>
            </a:r>
          </a:p>
        </p:txBody>
      </p:sp>
    </p:spTree>
    <p:extLst>
      <p:ext uri="{BB962C8B-B14F-4D97-AF65-F5344CB8AC3E}">
        <p14:creationId xmlns:p14="http://schemas.microsoft.com/office/powerpoint/2010/main" val="4058709214"/>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0C417CD-6D2A-0C56-CAC3-A7CD03F8A11A}"/>
              </a:ext>
            </a:extLst>
          </p:cNvPr>
          <p:cNvSpPr txBox="1"/>
          <p:nvPr/>
        </p:nvSpPr>
        <p:spPr>
          <a:xfrm>
            <a:off x="127000" y="127000"/>
            <a:ext cx="7315200" cy="276999"/>
          </a:xfrm>
          <a:prstGeom prst="rect">
            <a:avLst/>
          </a:prstGeom>
          <a:noFill/>
        </p:spPr>
        <p:txBody>
          <a:bodyPr vert="horz" lIns="0" tIns="0" rIns="0" bIns="0" rtlCol="0">
            <a:spAutoFit/>
          </a:bodyPr>
          <a:lstStyle/>
          <a:p>
            <a:r>
              <a:rPr lang="en-US"/>
              <a:t>THE ADVERSARY IS AN ANGEL/SPIRIT</a:t>
            </a:r>
          </a:p>
        </p:txBody>
      </p:sp>
      <p:sp>
        <p:nvSpPr>
          <p:cNvPr id="3" name="TextBox 2">
            <a:extLst>
              <a:ext uri="{FF2B5EF4-FFF2-40B4-BE49-F238E27FC236}">
                <a16:creationId xmlns:a16="http://schemas.microsoft.com/office/drawing/2014/main" id="{6D93E9CF-59F3-387E-7F4A-F3738AC768D5}"/>
              </a:ext>
            </a:extLst>
          </p:cNvPr>
          <p:cNvSpPr txBox="1"/>
          <p:nvPr/>
        </p:nvSpPr>
        <p:spPr>
          <a:xfrm>
            <a:off x="0" y="762000"/>
            <a:ext cx="12192000" cy="646331"/>
          </a:xfrm>
          <a:prstGeom prst="rect">
            <a:avLst/>
          </a:prstGeom>
          <a:noFill/>
        </p:spPr>
        <p:txBody>
          <a:bodyPr vert="horz" rtlCol="0">
            <a:spAutoFit/>
          </a:bodyPr>
          <a:lstStyle/>
          <a:p>
            <a:pPr algn="ctr"/>
            <a:r>
              <a:rPr lang="en-US" sz="3600"/>
              <a:t>Isaiah 14:12</a:t>
            </a:r>
          </a:p>
        </p:txBody>
      </p:sp>
      <p:sp>
        <p:nvSpPr>
          <p:cNvPr id="4" name="TextBox 3">
            <a:extLst>
              <a:ext uri="{FF2B5EF4-FFF2-40B4-BE49-F238E27FC236}">
                <a16:creationId xmlns:a16="http://schemas.microsoft.com/office/drawing/2014/main" id="{AF3C03D8-5797-8FA8-E0FE-23565A6CB0E8}"/>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E734C740-801C-1B9A-EC77-1C0610CABC5F}"/>
              </a:ext>
            </a:extLst>
          </p:cNvPr>
          <p:cNvSpPr txBox="1"/>
          <p:nvPr/>
        </p:nvSpPr>
        <p:spPr>
          <a:xfrm>
            <a:off x="1016000" y="1905000"/>
            <a:ext cx="10160000" cy="1523494"/>
          </a:xfrm>
          <a:prstGeom prst="rect">
            <a:avLst/>
          </a:prstGeom>
          <a:noFill/>
        </p:spPr>
        <p:txBody>
          <a:bodyPr vert="horz" rtlCol="0">
            <a:spAutoFit/>
          </a:bodyPr>
          <a:lstStyle/>
          <a:p>
            <a:pPr algn="ctr"/>
            <a:r>
              <a:rPr lang="en-US" sz="3100"/>
              <a:t>"How you have </a:t>
            </a:r>
            <a:r>
              <a:rPr lang="en-US" sz="3100" b="1">
                <a:solidFill>
                  <a:srgbClr val="FF0000"/>
                </a:solidFill>
              </a:rPr>
              <a:t>fallen from heaven, O star</a:t>
            </a:r>
            <a:r>
              <a:rPr lang="en-US" sz="3100"/>
              <a:t> of the morning, son of the dawn! You have been cut down to the earth, You who have weakened the nations!</a:t>
            </a:r>
          </a:p>
        </p:txBody>
      </p:sp>
    </p:spTree>
    <p:extLst>
      <p:ext uri="{BB962C8B-B14F-4D97-AF65-F5344CB8AC3E}">
        <p14:creationId xmlns:p14="http://schemas.microsoft.com/office/powerpoint/2010/main" val="2758489413"/>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741F31A-7C6F-D465-1D74-7D6DF0CFB2B3}"/>
              </a:ext>
            </a:extLst>
          </p:cNvPr>
          <p:cNvSpPr txBox="1"/>
          <p:nvPr/>
        </p:nvSpPr>
        <p:spPr>
          <a:xfrm>
            <a:off x="127000" y="127000"/>
            <a:ext cx="7315200" cy="276999"/>
          </a:xfrm>
          <a:prstGeom prst="rect">
            <a:avLst/>
          </a:prstGeom>
          <a:noFill/>
        </p:spPr>
        <p:txBody>
          <a:bodyPr vert="horz" lIns="0" tIns="0" rIns="0" bIns="0" rtlCol="0">
            <a:spAutoFit/>
          </a:bodyPr>
          <a:lstStyle/>
          <a:p>
            <a:r>
              <a:rPr lang="en-US"/>
              <a:t>THE ADVERSARY IS AN ANGEL/SPIRIT</a:t>
            </a:r>
          </a:p>
        </p:txBody>
      </p:sp>
      <p:sp>
        <p:nvSpPr>
          <p:cNvPr id="3" name="TextBox 2">
            <a:extLst>
              <a:ext uri="{FF2B5EF4-FFF2-40B4-BE49-F238E27FC236}">
                <a16:creationId xmlns:a16="http://schemas.microsoft.com/office/drawing/2014/main" id="{BA2BB5AC-DDEF-A2B6-1963-9277BB3C1C7F}"/>
              </a:ext>
            </a:extLst>
          </p:cNvPr>
          <p:cNvSpPr txBox="1"/>
          <p:nvPr/>
        </p:nvSpPr>
        <p:spPr>
          <a:xfrm>
            <a:off x="0" y="762000"/>
            <a:ext cx="12192000" cy="646331"/>
          </a:xfrm>
          <a:prstGeom prst="rect">
            <a:avLst/>
          </a:prstGeom>
          <a:noFill/>
        </p:spPr>
        <p:txBody>
          <a:bodyPr vert="horz" rtlCol="0">
            <a:spAutoFit/>
          </a:bodyPr>
          <a:lstStyle/>
          <a:p>
            <a:pPr algn="ctr"/>
            <a:r>
              <a:rPr lang="en-US" sz="3600"/>
              <a:t>Job 1:6</a:t>
            </a:r>
          </a:p>
        </p:txBody>
      </p:sp>
      <p:sp>
        <p:nvSpPr>
          <p:cNvPr id="4" name="TextBox 3">
            <a:extLst>
              <a:ext uri="{FF2B5EF4-FFF2-40B4-BE49-F238E27FC236}">
                <a16:creationId xmlns:a16="http://schemas.microsoft.com/office/drawing/2014/main" id="{517DAAF4-722D-EFCB-5BB1-50209D36E61C}"/>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F8681277-8F1D-7FAA-068D-0CC2F4E8B254}"/>
              </a:ext>
            </a:extLst>
          </p:cNvPr>
          <p:cNvSpPr txBox="1"/>
          <p:nvPr/>
        </p:nvSpPr>
        <p:spPr>
          <a:xfrm>
            <a:off x="1016000" y="1905000"/>
            <a:ext cx="10160000" cy="1523494"/>
          </a:xfrm>
          <a:prstGeom prst="rect">
            <a:avLst/>
          </a:prstGeom>
          <a:noFill/>
        </p:spPr>
        <p:txBody>
          <a:bodyPr vert="horz" rtlCol="0">
            <a:spAutoFit/>
          </a:bodyPr>
          <a:lstStyle/>
          <a:p>
            <a:pPr algn="ctr"/>
            <a:r>
              <a:rPr lang="en-US" sz="3100"/>
              <a:t>Now there was a day </a:t>
            </a:r>
            <a:r>
              <a:rPr lang="en-US" sz="3100" b="1">
                <a:solidFill>
                  <a:srgbClr val="FF0000"/>
                </a:solidFill>
              </a:rPr>
              <a:t>when the sons of God came to present themselves before the LORD, and Satan also came among them</a:t>
            </a:r>
            <a:r>
              <a:rPr lang="en-US" sz="3100"/>
              <a:t>.</a:t>
            </a:r>
          </a:p>
        </p:txBody>
      </p:sp>
    </p:spTree>
    <p:extLst>
      <p:ext uri="{BB962C8B-B14F-4D97-AF65-F5344CB8AC3E}">
        <p14:creationId xmlns:p14="http://schemas.microsoft.com/office/powerpoint/2010/main" val="617383712"/>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7A6833E-3DB4-FE78-940E-F6B060B30994}"/>
              </a:ext>
            </a:extLst>
          </p:cNvPr>
          <p:cNvSpPr txBox="1"/>
          <p:nvPr/>
        </p:nvSpPr>
        <p:spPr>
          <a:xfrm>
            <a:off x="127000" y="127000"/>
            <a:ext cx="7315200" cy="276999"/>
          </a:xfrm>
          <a:prstGeom prst="rect">
            <a:avLst/>
          </a:prstGeom>
          <a:noFill/>
        </p:spPr>
        <p:txBody>
          <a:bodyPr vert="horz" lIns="0" tIns="0" rIns="0" bIns="0" rtlCol="0">
            <a:spAutoFit/>
          </a:bodyPr>
          <a:lstStyle/>
          <a:p>
            <a:r>
              <a:rPr lang="en-US"/>
              <a:t>THE ADVERSARY IS AN ANGEL/SPIRIT</a:t>
            </a:r>
          </a:p>
        </p:txBody>
      </p:sp>
      <p:sp>
        <p:nvSpPr>
          <p:cNvPr id="3" name="TextBox 2">
            <a:extLst>
              <a:ext uri="{FF2B5EF4-FFF2-40B4-BE49-F238E27FC236}">
                <a16:creationId xmlns:a16="http://schemas.microsoft.com/office/drawing/2014/main" id="{A221A823-0C90-5DF2-FD40-35B0FF8E847F}"/>
              </a:ext>
            </a:extLst>
          </p:cNvPr>
          <p:cNvSpPr txBox="1"/>
          <p:nvPr/>
        </p:nvSpPr>
        <p:spPr>
          <a:xfrm>
            <a:off x="0" y="762000"/>
            <a:ext cx="12192000" cy="646331"/>
          </a:xfrm>
          <a:prstGeom prst="rect">
            <a:avLst/>
          </a:prstGeom>
          <a:noFill/>
        </p:spPr>
        <p:txBody>
          <a:bodyPr vert="horz" rtlCol="0">
            <a:spAutoFit/>
          </a:bodyPr>
          <a:lstStyle/>
          <a:p>
            <a:pPr algn="ctr"/>
            <a:r>
              <a:rPr lang="en-US" sz="3600"/>
              <a:t>John 13:27</a:t>
            </a:r>
          </a:p>
        </p:txBody>
      </p:sp>
      <p:sp>
        <p:nvSpPr>
          <p:cNvPr id="4" name="TextBox 3">
            <a:extLst>
              <a:ext uri="{FF2B5EF4-FFF2-40B4-BE49-F238E27FC236}">
                <a16:creationId xmlns:a16="http://schemas.microsoft.com/office/drawing/2014/main" id="{17FAF7A1-A163-DA0C-C491-6B0074A61421}"/>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9DF37A16-4EB2-22C1-302F-1576B22BA2AB}"/>
              </a:ext>
            </a:extLst>
          </p:cNvPr>
          <p:cNvSpPr txBox="1"/>
          <p:nvPr/>
        </p:nvSpPr>
        <p:spPr>
          <a:xfrm>
            <a:off x="1016000" y="1905000"/>
            <a:ext cx="10160000" cy="1046440"/>
          </a:xfrm>
          <a:prstGeom prst="rect">
            <a:avLst/>
          </a:prstGeom>
          <a:noFill/>
        </p:spPr>
        <p:txBody>
          <a:bodyPr vert="horz" rtlCol="0">
            <a:spAutoFit/>
          </a:bodyPr>
          <a:lstStyle/>
          <a:p>
            <a:pPr algn="ctr"/>
            <a:r>
              <a:rPr lang="en-US" sz="3100"/>
              <a:t>After the morsel, </a:t>
            </a:r>
            <a:r>
              <a:rPr lang="en-US" sz="3100" b="1">
                <a:solidFill>
                  <a:srgbClr val="FF0000"/>
                </a:solidFill>
              </a:rPr>
              <a:t>Satan then entered into him</a:t>
            </a:r>
            <a:r>
              <a:rPr lang="en-US" sz="3100"/>
              <a:t>. Therefore Jesus said to him, "What you do, do quickly."</a:t>
            </a:r>
          </a:p>
        </p:txBody>
      </p:sp>
    </p:spTree>
    <p:extLst>
      <p:ext uri="{BB962C8B-B14F-4D97-AF65-F5344CB8AC3E}">
        <p14:creationId xmlns:p14="http://schemas.microsoft.com/office/powerpoint/2010/main" val="3183893881"/>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18B20B9-E024-E940-72CD-0682B21B1BE2}"/>
              </a:ext>
            </a:extLst>
          </p:cNvPr>
          <p:cNvSpPr txBox="1"/>
          <p:nvPr/>
        </p:nvSpPr>
        <p:spPr>
          <a:xfrm>
            <a:off x="127000" y="127000"/>
            <a:ext cx="7315200" cy="276999"/>
          </a:xfrm>
          <a:prstGeom prst="rect">
            <a:avLst/>
          </a:prstGeom>
          <a:noFill/>
        </p:spPr>
        <p:txBody>
          <a:bodyPr vert="horz" lIns="0" tIns="0" rIns="0" bIns="0" rtlCol="0">
            <a:spAutoFit/>
          </a:bodyPr>
          <a:lstStyle/>
          <a:p>
            <a:r>
              <a:rPr lang="en-US"/>
              <a:t>THE ADVERSARY IS AN ANGEL/SPIRIT</a:t>
            </a:r>
          </a:p>
        </p:txBody>
      </p:sp>
      <p:sp>
        <p:nvSpPr>
          <p:cNvPr id="3" name="TextBox 2">
            <a:extLst>
              <a:ext uri="{FF2B5EF4-FFF2-40B4-BE49-F238E27FC236}">
                <a16:creationId xmlns:a16="http://schemas.microsoft.com/office/drawing/2014/main" id="{62350D9E-F379-0C9D-B98E-408C95CB73A9}"/>
              </a:ext>
            </a:extLst>
          </p:cNvPr>
          <p:cNvSpPr txBox="1"/>
          <p:nvPr/>
        </p:nvSpPr>
        <p:spPr>
          <a:xfrm>
            <a:off x="0" y="762000"/>
            <a:ext cx="12192000" cy="646331"/>
          </a:xfrm>
          <a:prstGeom prst="rect">
            <a:avLst/>
          </a:prstGeom>
          <a:noFill/>
        </p:spPr>
        <p:txBody>
          <a:bodyPr vert="horz" rtlCol="0">
            <a:spAutoFit/>
          </a:bodyPr>
          <a:lstStyle/>
          <a:p>
            <a:pPr algn="ctr"/>
            <a:r>
              <a:rPr lang="en-US" sz="3600"/>
              <a:t>Luke 10:18</a:t>
            </a:r>
          </a:p>
        </p:txBody>
      </p:sp>
      <p:sp>
        <p:nvSpPr>
          <p:cNvPr id="4" name="TextBox 3">
            <a:extLst>
              <a:ext uri="{FF2B5EF4-FFF2-40B4-BE49-F238E27FC236}">
                <a16:creationId xmlns:a16="http://schemas.microsoft.com/office/drawing/2014/main" id="{576C8862-B2B3-3D30-B2D4-65E879EB5C5E}"/>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D29F7048-969F-5499-CA06-626BA1D5BA0D}"/>
              </a:ext>
            </a:extLst>
          </p:cNvPr>
          <p:cNvSpPr txBox="1"/>
          <p:nvPr/>
        </p:nvSpPr>
        <p:spPr>
          <a:xfrm>
            <a:off x="1016000" y="1905000"/>
            <a:ext cx="10160000" cy="1046440"/>
          </a:xfrm>
          <a:prstGeom prst="rect">
            <a:avLst/>
          </a:prstGeom>
          <a:noFill/>
        </p:spPr>
        <p:txBody>
          <a:bodyPr vert="horz" rtlCol="0">
            <a:spAutoFit/>
          </a:bodyPr>
          <a:lstStyle/>
          <a:p>
            <a:pPr algn="ctr"/>
            <a:r>
              <a:rPr lang="en-US" sz="3100"/>
              <a:t>And He said to them, "I was watching </a:t>
            </a:r>
            <a:r>
              <a:rPr lang="en-US" sz="3100" b="1">
                <a:solidFill>
                  <a:srgbClr val="FF0000"/>
                </a:solidFill>
              </a:rPr>
              <a:t>Satan fall from heaven like lightning</a:t>
            </a:r>
            <a:r>
              <a:rPr lang="en-US" sz="3100"/>
              <a:t>.</a:t>
            </a:r>
          </a:p>
        </p:txBody>
      </p:sp>
    </p:spTree>
    <p:extLst>
      <p:ext uri="{BB962C8B-B14F-4D97-AF65-F5344CB8AC3E}">
        <p14:creationId xmlns:p14="http://schemas.microsoft.com/office/powerpoint/2010/main" val="3000903479"/>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9CABA9B-D382-8C1C-C302-756FE8BAFF14}"/>
              </a:ext>
            </a:extLst>
          </p:cNvPr>
          <p:cNvSpPr txBox="1"/>
          <p:nvPr/>
        </p:nvSpPr>
        <p:spPr>
          <a:xfrm>
            <a:off x="127000" y="127000"/>
            <a:ext cx="7315200" cy="276999"/>
          </a:xfrm>
          <a:prstGeom prst="rect">
            <a:avLst/>
          </a:prstGeom>
          <a:noFill/>
        </p:spPr>
        <p:txBody>
          <a:bodyPr vert="horz" lIns="0" tIns="0" rIns="0" bIns="0" rtlCol="0">
            <a:spAutoFit/>
          </a:bodyPr>
          <a:lstStyle/>
          <a:p>
            <a:r>
              <a:rPr lang="en-US"/>
              <a:t>THE ADVERSARY IS AN ANGEL/SPIRIT</a:t>
            </a:r>
          </a:p>
        </p:txBody>
      </p:sp>
      <p:sp>
        <p:nvSpPr>
          <p:cNvPr id="3" name="TextBox 2">
            <a:extLst>
              <a:ext uri="{FF2B5EF4-FFF2-40B4-BE49-F238E27FC236}">
                <a16:creationId xmlns:a16="http://schemas.microsoft.com/office/drawing/2014/main" id="{43BD24A3-D36C-8568-4EBB-02391C1EEA5C}"/>
              </a:ext>
            </a:extLst>
          </p:cNvPr>
          <p:cNvSpPr txBox="1"/>
          <p:nvPr/>
        </p:nvSpPr>
        <p:spPr>
          <a:xfrm>
            <a:off x="0" y="762000"/>
            <a:ext cx="12192000" cy="646331"/>
          </a:xfrm>
          <a:prstGeom prst="rect">
            <a:avLst/>
          </a:prstGeom>
          <a:noFill/>
        </p:spPr>
        <p:txBody>
          <a:bodyPr vert="horz" rtlCol="0">
            <a:spAutoFit/>
          </a:bodyPr>
          <a:lstStyle/>
          <a:p>
            <a:pPr algn="ctr"/>
            <a:r>
              <a:rPr lang="en-US" sz="3600"/>
              <a:t>Luke 22:3</a:t>
            </a:r>
          </a:p>
        </p:txBody>
      </p:sp>
      <p:sp>
        <p:nvSpPr>
          <p:cNvPr id="4" name="TextBox 3">
            <a:extLst>
              <a:ext uri="{FF2B5EF4-FFF2-40B4-BE49-F238E27FC236}">
                <a16:creationId xmlns:a16="http://schemas.microsoft.com/office/drawing/2014/main" id="{89D08B9C-84B0-05D1-6EF7-CE9CFD24DE9D}"/>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ADBC97BB-4599-65E4-49EB-0100E542BABE}"/>
              </a:ext>
            </a:extLst>
          </p:cNvPr>
          <p:cNvSpPr txBox="1"/>
          <p:nvPr/>
        </p:nvSpPr>
        <p:spPr>
          <a:xfrm>
            <a:off x="1016000" y="1905000"/>
            <a:ext cx="10160000" cy="1046440"/>
          </a:xfrm>
          <a:prstGeom prst="rect">
            <a:avLst/>
          </a:prstGeom>
          <a:noFill/>
        </p:spPr>
        <p:txBody>
          <a:bodyPr vert="horz" rtlCol="0">
            <a:spAutoFit/>
          </a:bodyPr>
          <a:lstStyle/>
          <a:p>
            <a:pPr algn="ctr"/>
            <a:r>
              <a:rPr lang="en-US" sz="3100"/>
              <a:t>And </a:t>
            </a:r>
            <a:r>
              <a:rPr lang="en-US" sz="3100" b="1">
                <a:solidFill>
                  <a:srgbClr val="FF0000"/>
                </a:solidFill>
              </a:rPr>
              <a:t>Satan entered into Judas</a:t>
            </a:r>
            <a:r>
              <a:rPr lang="en-US" sz="3100"/>
              <a:t> who was called Iscariot, belonging to the number of the twelve.</a:t>
            </a:r>
          </a:p>
        </p:txBody>
      </p:sp>
    </p:spTree>
    <p:extLst>
      <p:ext uri="{BB962C8B-B14F-4D97-AF65-F5344CB8AC3E}">
        <p14:creationId xmlns:p14="http://schemas.microsoft.com/office/powerpoint/2010/main" val="68180418"/>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1732B9B-0F5D-BBE8-DF06-041BBA38B347}"/>
              </a:ext>
            </a:extLst>
          </p:cNvPr>
          <p:cNvSpPr txBox="1"/>
          <p:nvPr/>
        </p:nvSpPr>
        <p:spPr>
          <a:xfrm>
            <a:off x="127000" y="127000"/>
            <a:ext cx="7315200" cy="276999"/>
          </a:xfrm>
          <a:prstGeom prst="rect">
            <a:avLst/>
          </a:prstGeom>
          <a:noFill/>
        </p:spPr>
        <p:txBody>
          <a:bodyPr vert="horz" lIns="0" tIns="0" rIns="0" bIns="0" rtlCol="0">
            <a:spAutoFit/>
          </a:bodyPr>
          <a:lstStyle/>
          <a:p>
            <a:r>
              <a:rPr lang="en-US"/>
              <a:t>THE ADVERSARY IS AN ANGEL/SPIRIT</a:t>
            </a:r>
          </a:p>
        </p:txBody>
      </p:sp>
      <p:sp>
        <p:nvSpPr>
          <p:cNvPr id="3" name="TextBox 2">
            <a:extLst>
              <a:ext uri="{FF2B5EF4-FFF2-40B4-BE49-F238E27FC236}">
                <a16:creationId xmlns:a16="http://schemas.microsoft.com/office/drawing/2014/main" id="{CDE656CC-7882-63E5-EC6B-2A39E7777375}"/>
              </a:ext>
            </a:extLst>
          </p:cNvPr>
          <p:cNvSpPr txBox="1"/>
          <p:nvPr/>
        </p:nvSpPr>
        <p:spPr>
          <a:xfrm>
            <a:off x="0" y="762000"/>
            <a:ext cx="12192000" cy="646331"/>
          </a:xfrm>
          <a:prstGeom prst="rect">
            <a:avLst/>
          </a:prstGeom>
          <a:noFill/>
        </p:spPr>
        <p:txBody>
          <a:bodyPr vert="horz" rtlCol="0">
            <a:spAutoFit/>
          </a:bodyPr>
          <a:lstStyle/>
          <a:p>
            <a:pPr algn="ctr"/>
            <a:r>
              <a:rPr lang="en-US" sz="3600"/>
              <a:t>Second Corinthians 11:14</a:t>
            </a:r>
          </a:p>
        </p:txBody>
      </p:sp>
      <p:sp>
        <p:nvSpPr>
          <p:cNvPr id="4" name="TextBox 3">
            <a:extLst>
              <a:ext uri="{FF2B5EF4-FFF2-40B4-BE49-F238E27FC236}">
                <a16:creationId xmlns:a16="http://schemas.microsoft.com/office/drawing/2014/main" id="{A41741C8-B138-5DBE-AF11-D364419E36F6}"/>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376ECFA9-7547-8E87-F453-16B3F3863BA6}"/>
              </a:ext>
            </a:extLst>
          </p:cNvPr>
          <p:cNvSpPr txBox="1"/>
          <p:nvPr/>
        </p:nvSpPr>
        <p:spPr>
          <a:xfrm>
            <a:off x="1016000" y="1905000"/>
            <a:ext cx="10160000" cy="1046440"/>
          </a:xfrm>
          <a:prstGeom prst="rect">
            <a:avLst/>
          </a:prstGeom>
          <a:noFill/>
        </p:spPr>
        <p:txBody>
          <a:bodyPr vert="horz" rtlCol="0">
            <a:spAutoFit/>
          </a:bodyPr>
          <a:lstStyle/>
          <a:p>
            <a:pPr algn="ctr"/>
            <a:r>
              <a:rPr lang="en-US" sz="3100"/>
              <a:t>No wonder, for even Satan disguises himself </a:t>
            </a:r>
            <a:r>
              <a:rPr lang="en-US" sz="3100" b="1">
                <a:solidFill>
                  <a:srgbClr val="FF0000"/>
                </a:solidFill>
              </a:rPr>
              <a:t>as an angel</a:t>
            </a:r>
            <a:r>
              <a:rPr lang="en-US" sz="3100"/>
              <a:t> of light.</a:t>
            </a:r>
          </a:p>
        </p:txBody>
      </p:sp>
    </p:spTree>
    <p:extLst>
      <p:ext uri="{BB962C8B-B14F-4D97-AF65-F5344CB8AC3E}">
        <p14:creationId xmlns:p14="http://schemas.microsoft.com/office/powerpoint/2010/main" val="10190355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896EA93-C764-8A76-9969-087622808A6F}"/>
              </a:ext>
            </a:extLst>
          </p:cNvPr>
          <p:cNvSpPr txBox="1"/>
          <p:nvPr/>
        </p:nvSpPr>
        <p:spPr>
          <a:xfrm>
            <a:off x="127000" y="127000"/>
            <a:ext cx="7315200" cy="276999"/>
          </a:xfrm>
          <a:prstGeom prst="rect">
            <a:avLst/>
          </a:prstGeom>
          <a:noFill/>
        </p:spPr>
        <p:txBody>
          <a:bodyPr vert="horz" lIns="0" tIns="0" rIns="0" bIns="0" rtlCol="0">
            <a:spAutoFit/>
          </a:bodyPr>
          <a:lstStyle/>
          <a:p>
            <a:r>
              <a:rPr lang="en-US"/>
              <a:t>The Devil</a:t>
            </a:r>
          </a:p>
        </p:txBody>
      </p:sp>
      <p:sp>
        <p:nvSpPr>
          <p:cNvPr id="3" name="TextBox 2">
            <a:extLst>
              <a:ext uri="{FF2B5EF4-FFF2-40B4-BE49-F238E27FC236}">
                <a16:creationId xmlns:a16="http://schemas.microsoft.com/office/drawing/2014/main" id="{905860EF-8AE3-5587-15E7-AF93B9D260C6}"/>
              </a:ext>
            </a:extLst>
          </p:cNvPr>
          <p:cNvSpPr txBox="1"/>
          <p:nvPr/>
        </p:nvSpPr>
        <p:spPr>
          <a:xfrm>
            <a:off x="0" y="762000"/>
            <a:ext cx="12192000" cy="646331"/>
          </a:xfrm>
          <a:prstGeom prst="rect">
            <a:avLst/>
          </a:prstGeom>
          <a:noFill/>
        </p:spPr>
        <p:txBody>
          <a:bodyPr vert="horz" rtlCol="0">
            <a:spAutoFit/>
          </a:bodyPr>
          <a:lstStyle/>
          <a:p>
            <a:pPr algn="ctr"/>
            <a:r>
              <a:rPr lang="en-US" sz="3600"/>
              <a:t>Matthew 25:41</a:t>
            </a:r>
          </a:p>
        </p:txBody>
      </p:sp>
      <p:sp>
        <p:nvSpPr>
          <p:cNvPr id="4" name="TextBox 3">
            <a:extLst>
              <a:ext uri="{FF2B5EF4-FFF2-40B4-BE49-F238E27FC236}">
                <a16:creationId xmlns:a16="http://schemas.microsoft.com/office/drawing/2014/main" id="{7C5CB176-EA58-BCB8-2995-33FF1E2F4785}"/>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F1477761-8A91-D9BC-3438-B45F4BE9747D}"/>
              </a:ext>
            </a:extLst>
          </p:cNvPr>
          <p:cNvSpPr txBox="1"/>
          <p:nvPr/>
        </p:nvSpPr>
        <p:spPr>
          <a:xfrm>
            <a:off x="1016000" y="1905000"/>
            <a:ext cx="10160000" cy="1523494"/>
          </a:xfrm>
          <a:prstGeom prst="rect">
            <a:avLst/>
          </a:prstGeom>
          <a:noFill/>
        </p:spPr>
        <p:txBody>
          <a:bodyPr vert="horz" rtlCol="0">
            <a:spAutoFit/>
          </a:bodyPr>
          <a:lstStyle/>
          <a:p>
            <a:pPr algn="ctr"/>
            <a:r>
              <a:rPr lang="en-US" sz="3100"/>
              <a:t>"Then He will also say to those on His left, 'Depart from Me, accursed ones, into the eternal fire which has been prepared </a:t>
            </a:r>
            <a:r>
              <a:rPr lang="en-US" sz="3100" b="1">
                <a:solidFill>
                  <a:srgbClr val="FF0000"/>
                </a:solidFill>
              </a:rPr>
              <a:t>for the devil and his angels</a:t>
            </a:r>
            <a:r>
              <a:rPr lang="en-US" sz="3100"/>
              <a:t>;</a:t>
            </a:r>
          </a:p>
        </p:txBody>
      </p:sp>
    </p:spTree>
    <p:extLst>
      <p:ext uri="{BB962C8B-B14F-4D97-AF65-F5344CB8AC3E}">
        <p14:creationId xmlns:p14="http://schemas.microsoft.com/office/powerpoint/2010/main" val="2185857359"/>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4E8C99-206D-A6EE-A8CE-902D521C14B6}"/>
              </a:ext>
            </a:extLst>
          </p:cNvPr>
          <p:cNvSpPr>
            <a:spLocks noGrp="1"/>
          </p:cNvSpPr>
          <p:nvPr>
            <p:ph type="ctrTitle"/>
          </p:nvPr>
        </p:nvSpPr>
        <p:spPr>
          <a:xfrm>
            <a:off x="518160" y="762000"/>
            <a:ext cx="11155680" cy="3429000"/>
          </a:xfrm>
        </p:spPr>
        <p:txBody>
          <a:bodyPr>
            <a:normAutofit/>
          </a:bodyPr>
          <a:lstStyle/>
          <a:p>
            <a:pPr algn="ctr"/>
            <a:r>
              <a:rPr lang="en-US" sz="4800">
                <a:solidFill>
                  <a:srgbClr val="000000"/>
                </a:solidFill>
              </a:rPr>
              <a:t>The Adversary rules the world</a:t>
            </a:r>
          </a:p>
        </p:txBody>
      </p:sp>
      <p:sp>
        <p:nvSpPr>
          <p:cNvPr id="3" name="Subtitle 2">
            <a:extLst>
              <a:ext uri="{FF2B5EF4-FFF2-40B4-BE49-F238E27FC236}">
                <a16:creationId xmlns:a16="http://schemas.microsoft.com/office/drawing/2014/main" id="{BA3AA7DC-A42D-C285-F04F-E48AE9B9D917}"/>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2737056621"/>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A830F6C-5DB3-A18E-E7A9-1C5A200234DC}"/>
              </a:ext>
            </a:extLst>
          </p:cNvPr>
          <p:cNvSpPr txBox="1"/>
          <p:nvPr/>
        </p:nvSpPr>
        <p:spPr>
          <a:xfrm>
            <a:off x="127000" y="127000"/>
            <a:ext cx="7315200" cy="276999"/>
          </a:xfrm>
          <a:prstGeom prst="rect">
            <a:avLst/>
          </a:prstGeom>
          <a:noFill/>
        </p:spPr>
        <p:txBody>
          <a:bodyPr vert="horz" lIns="0" tIns="0" rIns="0" bIns="0" rtlCol="0">
            <a:spAutoFit/>
          </a:bodyPr>
          <a:lstStyle/>
          <a:p>
            <a:r>
              <a:rPr lang="en-US"/>
              <a:t>THE ADVERSARY RULES THE WORLD</a:t>
            </a:r>
          </a:p>
        </p:txBody>
      </p:sp>
      <p:sp>
        <p:nvSpPr>
          <p:cNvPr id="3" name="TextBox 2">
            <a:extLst>
              <a:ext uri="{FF2B5EF4-FFF2-40B4-BE49-F238E27FC236}">
                <a16:creationId xmlns:a16="http://schemas.microsoft.com/office/drawing/2014/main" id="{46AAA37E-C83D-BFF4-A9A7-3FF3E89A985C}"/>
              </a:ext>
            </a:extLst>
          </p:cNvPr>
          <p:cNvSpPr txBox="1"/>
          <p:nvPr/>
        </p:nvSpPr>
        <p:spPr>
          <a:xfrm>
            <a:off x="0" y="762000"/>
            <a:ext cx="12192000" cy="646331"/>
          </a:xfrm>
          <a:prstGeom prst="rect">
            <a:avLst/>
          </a:prstGeom>
          <a:noFill/>
        </p:spPr>
        <p:txBody>
          <a:bodyPr vert="horz" rtlCol="0">
            <a:spAutoFit/>
          </a:bodyPr>
          <a:lstStyle/>
          <a:p>
            <a:pPr algn="ctr"/>
            <a:r>
              <a:rPr lang="en-US" sz="3600"/>
              <a:t>Colossians 1:13</a:t>
            </a:r>
          </a:p>
        </p:txBody>
      </p:sp>
      <p:sp>
        <p:nvSpPr>
          <p:cNvPr id="4" name="TextBox 3">
            <a:extLst>
              <a:ext uri="{FF2B5EF4-FFF2-40B4-BE49-F238E27FC236}">
                <a16:creationId xmlns:a16="http://schemas.microsoft.com/office/drawing/2014/main" id="{67532894-786A-B704-1C10-791395519085}"/>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A990B837-8242-5ACE-B69D-F2C8C8C46759}"/>
              </a:ext>
            </a:extLst>
          </p:cNvPr>
          <p:cNvSpPr txBox="1"/>
          <p:nvPr/>
        </p:nvSpPr>
        <p:spPr>
          <a:xfrm>
            <a:off x="1016000" y="1905000"/>
            <a:ext cx="10160000" cy="1046440"/>
          </a:xfrm>
          <a:prstGeom prst="rect">
            <a:avLst/>
          </a:prstGeom>
          <a:noFill/>
        </p:spPr>
        <p:txBody>
          <a:bodyPr vert="horz" rtlCol="0">
            <a:spAutoFit/>
          </a:bodyPr>
          <a:lstStyle/>
          <a:p>
            <a:pPr algn="ctr"/>
            <a:r>
              <a:rPr lang="en-US" sz="3100"/>
              <a:t>For He rescued us from </a:t>
            </a:r>
            <a:r>
              <a:rPr lang="en-US" sz="3100" b="1">
                <a:solidFill>
                  <a:srgbClr val="FF0000"/>
                </a:solidFill>
              </a:rPr>
              <a:t>the domain of darkness</a:t>
            </a:r>
            <a:r>
              <a:rPr lang="en-US" sz="3100"/>
              <a:t>, and transferred us to the kingdom of His beloved Son,</a:t>
            </a:r>
          </a:p>
        </p:txBody>
      </p:sp>
    </p:spTree>
    <p:extLst>
      <p:ext uri="{BB962C8B-B14F-4D97-AF65-F5344CB8AC3E}">
        <p14:creationId xmlns:p14="http://schemas.microsoft.com/office/powerpoint/2010/main" val="1691296558"/>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3C08948-D490-37C2-6C3C-E770BA87D5FE}"/>
              </a:ext>
            </a:extLst>
          </p:cNvPr>
          <p:cNvSpPr txBox="1"/>
          <p:nvPr/>
        </p:nvSpPr>
        <p:spPr>
          <a:xfrm>
            <a:off x="127000" y="127000"/>
            <a:ext cx="7315200" cy="276999"/>
          </a:xfrm>
          <a:prstGeom prst="rect">
            <a:avLst/>
          </a:prstGeom>
          <a:noFill/>
        </p:spPr>
        <p:txBody>
          <a:bodyPr vert="horz" lIns="0" tIns="0" rIns="0" bIns="0" rtlCol="0">
            <a:spAutoFit/>
          </a:bodyPr>
          <a:lstStyle/>
          <a:p>
            <a:r>
              <a:rPr lang="en-US"/>
              <a:t>THE ADVERSARY RULES THE WORLD</a:t>
            </a:r>
          </a:p>
        </p:txBody>
      </p:sp>
      <p:sp>
        <p:nvSpPr>
          <p:cNvPr id="3" name="TextBox 2">
            <a:extLst>
              <a:ext uri="{FF2B5EF4-FFF2-40B4-BE49-F238E27FC236}">
                <a16:creationId xmlns:a16="http://schemas.microsoft.com/office/drawing/2014/main" id="{0602A313-B4F7-9C18-7941-1FE981618317}"/>
              </a:ext>
            </a:extLst>
          </p:cNvPr>
          <p:cNvSpPr txBox="1"/>
          <p:nvPr/>
        </p:nvSpPr>
        <p:spPr>
          <a:xfrm>
            <a:off x="0" y="762000"/>
            <a:ext cx="12192000" cy="646331"/>
          </a:xfrm>
          <a:prstGeom prst="rect">
            <a:avLst/>
          </a:prstGeom>
          <a:noFill/>
        </p:spPr>
        <p:txBody>
          <a:bodyPr vert="horz" rtlCol="0">
            <a:spAutoFit/>
          </a:bodyPr>
          <a:lstStyle/>
          <a:p>
            <a:pPr algn="ctr"/>
            <a:r>
              <a:rPr lang="en-US" sz="3600"/>
              <a:t>Ephesians 6:12</a:t>
            </a:r>
          </a:p>
        </p:txBody>
      </p:sp>
      <p:sp>
        <p:nvSpPr>
          <p:cNvPr id="4" name="TextBox 3">
            <a:extLst>
              <a:ext uri="{FF2B5EF4-FFF2-40B4-BE49-F238E27FC236}">
                <a16:creationId xmlns:a16="http://schemas.microsoft.com/office/drawing/2014/main" id="{B9E486F5-70DC-6717-21A3-70E386C19646}"/>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FCA87BA3-CD95-6A0B-9F1B-CBCC2452C6F2}"/>
              </a:ext>
            </a:extLst>
          </p:cNvPr>
          <p:cNvSpPr txBox="1"/>
          <p:nvPr/>
        </p:nvSpPr>
        <p:spPr>
          <a:xfrm>
            <a:off x="1016000" y="1905000"/>
            <a:ext cx="10160000" cy="2000548"/>
          </a:xfrm>
          <a:prstGeom prst="rect">
            <a:avLst/>
          </a:prstGeom>
          <a:noFill/>
        </p:spPr>
        <p:txBody>
          <a:bodyPr vert="horz" rtlCol="0">
            <a:spAutoFit/>
          </a:bodyPr>
          <a:lstStyle/>
          <a:p>
            <a:pPr algn="ctr"/>
            <a:r>
              <a:rPr lang="en-US" sz="3100"/>
              <a:t>For our struggle is not against flesh and blood, but </a:t>
            </a:r>
            <a:r>
              <a:rPr lang="en-US" sz="3100" b="1">
                <a:solidFill>
                  <a:srgbClr val="FF0000"/>
                </a:solidFill>
              </a:rPr>
              <a:t>against the rulers, against the powers, against the world forces</a:t>
            </a:r>
            <a:r>
              <a:rPr lang="en-US" sz="3100"/>
              <a:t> of this darkness, against the spiritual forces of wickedness in the heavenly places.</a:t>
            </a:r>
          </a:p>
        </p:txBody>
      </p:sp>
    </p:spTree>
    <p:extLst>
      <p:ext uri="{BB962C8B-B14F-4D97-AF65-F5344CB8AC3E}">
        <p14:creationId xmlns:p14="http://schemas.microsoft.com/office/powerpoint/2010/main" val="2814619538"/>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4DF828E-852F-005F-787C-6F9E051467A7}"/>
              </a:ext>
            </a:extLst>
          </p:cNvPr>
          <p:cNvSpPr txBox="1"/>
          <p:nvPr/>
        </p:nvSpPr>
        <p:spPr>
          <a:xfrm>
            <a:off x="127000" y="127000"/>
            <a:ext cx="7315200" cy="276999"/>
          </a:xfrm>
          <a:prstGeom prst="rect">
            <a:avLst/>
          </a:prstGeom>
          <a:noFill/>
        </p:spPr>
        <p:txBody>
          <a:bodyPr vert="horz" lIns="0" tIns="0" rIns="0" bIns="0" rtlCol="0">
            <a:spAutoFit/>
          </a:bodyPr>
          <a:lstStyle/>
          <a:p>
            <a:r>
              <a:rPr lang="en-US"/>
              <a:t>THE ADVERSARY RULES THE WORLD</a:t>
            </a:r>
          </a:p>
        </p:txBody>
      </p:sp>
      <p:sp>
        <p:nvSpPr>
          <p:cNvPr id="3" name="TextBox 2">
            <a:extLst>
              <a:ext uri="{FF2B5EF4-FFF2-40B4-BE49-F238E27FC236}">
                <a16:creationId xmlns:a16="http://schemas.microsoft.com/office/drawing/2014/main" id="{9DB9ECE0-2A2F-A85C-BDA0-B0D6AA499CE8}"/>
              </a:ext>
            </a:extLst>
          </p:cNvPr>
          <p:cNvSpPr txBox="1"/>
          <p:nvPr/>
        </p:nvSpPr>
        <p:spPr>
          <a:xfrm>
            <a:off x="0" y="762000"/>
            <a:ext cx="12192000" cy="646331"/>
          </a:xfrm>
          <a:prstGeom prst="rect">
            <a:avLst/>
          </a:prstGeom>
          <a:noFill/>
        </p:spPr>
        <p:txBody>
          <a:bodyPr vert="horz" rtlCol="0">
            <a:spAutoFit/>
          </a:bodyPr>
          <a:lstStyle/>
          <a:p>
            <a:pPr algn="ctr"/>
            <a:r>
              <a:rPr lang="en-US" sz="3600"/>
              <a:t>First John 5:19</a:t>
            </a:r>
          </a:p>
        </p:txBody>
      </p:sp>
      <p:sp>
        <p:nvSpPr>
          <p:cNvPr id="4" name="TextBox 3">
            <a:extLst>
              <a:ext uri="{FF2B5EF4-FFF2-40B4-BE49-F238E27FC236}">
                <a16:creationId xmlns:a16="http://schemas.microsoft.com/office/drawing/2014/main" id="{9846328C-81E8-13FA-E986-14447E76016A}"/>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495AB953-C790-E7F0-6550-6DAE2E5B56E9}"/>
              </a:ext>
            </a:extLst>
          </p:cNvPr>
          <p:cNvSpPr txBox="1"/>
          <p:nvPr/>
        </p:nvSpPr>
        <p:spPr>
          <a:xfrm>
            <a:off x="1016000" y="1905000"/>
            <a:ext cx="10160000" cy="1046440"/>
          </a:xfrm>
          <a:prstGeom prst="rect">
            <a:avLst/>
          </a:prstGeom>
          <a:noFill/>
        </p:spPr>
        <p:txBody>
          <a:bodyPr vert="horz" rtlCol="0">
            <a:spAutoFit/>
          </a:bodyPr>
          <a:lstStyle/>
          <a:p>
            <a:pPr algn="ctr"/>
            <a:r>
              <a:rPr lang="en-US" sz="3100"/>
              <a:t>We know that we are of God, </a:t>
            </a:r>
            <a:r>
              <a:rPr lang="en-US" sz="3100" b="1">
                <a:solidFill>
                  <a:srgbClr val="FF0000"/>
                </a:solidFill>
              </a:rPr>
              <a:t>and that the whole world lies in the power of the evil one</a:t>
            </a:r>
            <a:r>
              <a:rPr lang="en-US" sz="3100"/>
              <a:t>.</a:t>
            </a:r>
          </a:p>
        </p:txBody>
      </p:sp>
    </p:spTree>
    <p:extLst>
      <p:ext uri="{BB962C8B-B14F-4D97-AF65-F5344CB8AC3E}">
        <p14:creationId xmlns:p14="http://schemas.microsoft.com/office/powerpoint/2010/main" val="331448896"/>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7C9EA35-7EE0-C9AB-D3CB-73B073DB6774}"/>
              </a:ext>
            </a:extLst>
          </p:cNvPr>
          <p:cNvSpPr txBox="1"/>
          <p:nvPr/>
        </p:nvSpPr>
        <p:spPr>
          <a:xfrm>
            <a:off x="127000" y="127000"/>
            <a:ext cx="7315200" cy="276999"/>
          </a:xfrm>
          <a:prstGeom prst="rect">
            <a:avLst/>
          </a:prstGeom>
          <a:noFill/>
        </p:spPr>
        <p:txBody>
          <a:bodyPr vert="horz" lIns="0" tIns="0" rIns="0" bIns="0" rtlCol="0">
            <a:spAutoFit/>
          </a:bodyPr>
          <a:lstStyle/>
          <a:p>
            <a:r>
              <a:rPr lang="en-US"/>
              <a:t>THE ADVERSARY RULES THE WORLD</a:t>
            </a:r>
          </a:p>
        </p:txBody>
      </p:sp>
      <p:sp>
        <p:nvSpPr>
          <p:cNvPr id="3" name="TextBox 2">
            <a:extLst>
              <a:ext uri="{FF2B5EF4-FFF2-40B4-BE49-F238E27FC236}">
                <a16:creationId xmlns:a16="http://schemas.microsoft.com/office/drawing/2014/main" id="{86A22970-0161-588C-72DE-1D7197294E8B}"/>
              </a:ext>
            </a:extLst>
          </p:cNvPr>
          <p:cNvSpPr txBox="1"/>
          <p:nvPr/>
        </p:nvSpPr>
        <p:spPr>
          <a:xfrm>
            <a:off x="0" y="762000"/>
            <a:ext cx="12192000" cy="646331"/>
          </a:xfrm>
          <a:prstGeom prst="rect">
            <a:avLst/>
          </a:prstGeom>
          <a:noFill/>
        </p:spPr>
        <p:txBody>
          <a:bodyPr vert="horz" rtlCol="0">
            <a:spAutoFit/>
          </a:bodyPr>
          <a:lstStyle/>
          <a:p>
            <a:pPr algn="ctr"/>
            <a:r>
              <a:rPr lang="en-US" sz="3600"/>
              <a:t>Job 1:6-7</a:t>
            </a:r>
          </a:p>
        </p:txBody>
      </p:sp>
      <p:sp>
        <p:nvSpPr>
          <p:cNvPr id="4" name="TextBox 3">
            <a:extLst>
              <a:ext uri="{FF2B5EF4-FFF2-40B4-BE49-F238E27FC236}">
                <a16:creationId xmlns:a16="http://schemas.microsoft.com/office/drawing/2014/main" id="{748B6E07-48D9-9018-8A03-C1F6A8087941}"/>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F7916344-4783-E63B-B70C-84378A299469}"/>
              </a:ext>
            </a:extLst>
          </p:cNvPr>
          <p:cNvSpPr txBox="1"/>
          <p:nvPr/>
        </p:nvSpPr>
        <p:spPr>
          <a:xfrm>
            <a:off x="1016000" y="1905000"/>
            <a:ext cx="10160000" cy="2954655"/>
          </a:xfrm>
          <a:prstGeom prst="rect">
            <a:avLst/>
          </a:prstGeom>
          <a:noFill/>
        </p:spPr>
        <p:txBody>
          <a:bodyPr vert="horz" rtlCol="0">
            <a:spAutoFit/>
          </a:bodyPr>
          <a:lstStyle/>
          <a:p>
            <a:pPr algn="ctr"/>
            <a:r>
              <a:rPr lang="en-US" sz="3100"/>
              <a:t>Now there was a day when the sons of God came to present themselves before the LORD, and </a:t>
            </a:r>
            <a:r>
              <a:rPr lang="en-US" sz="3100" b="1">
                <a:solidFill>
                  <a:srgbClr val="FF0000"/>
                </a:solidFill>
              </a:rPr>
              <a:t>Satan</a:t>
            </a:r>
            <a:r>
              <a:rPr lang="en-US" sz="3100"/>
              <a:t> also came among them. The LORD said to </a:t>
            </a:r>
            <a:r>
              <a:rPr lang="en-US" sz="3100" b="1">
                <a:solidFill>
                  <a:srgbClr val="FF0000"/>
                </a:solidFill>
              </a:rPr>
              <a:t>Satan</a:t>
            </a:r>
            <a:r>
              <a:rPr lang="en-US" sz="3100"/>
              <a:t>, "From where do you come?" Then </a:t>
            </a:r>
            <a:r>
              <a:rPr lang="en-US" sz="3100" b="1">
                <a:solidFill>
                  <a:srgbClr val="FF0000"/>
                </a:solidFill>
              </a:rPr>
              <a:t>Satan</a:t>
            </a:r>
            <a:r>
              <a:rPr lang="en-US" sz="3100"/>
              <a:t> answered the LORD and said, "</a:t>
            </a:r>
            <a:r>
              <a:rPr lang="en-US" sz="3100" b="1">
                <a:solidFill>
                  <a:srgbClr val="FF0000"/>
                </a:solidFill>
              </a:rPr>
              <a:t>From roaming about on the earth and walking around on it.</a:t>
            </a:r>
            <a:r>
              <a:rPr lang="en-US" sz="3100"/>
              <a:t>"</a:t>
            </a:r>
          </a:p>
        </p:txBody>
      </p:sp>
    </p:spTree>
    <p:extLst>
      <p:ext uri="{BB962C8B-B14F-4D97-AF65-F5344CB8AC3E}">
        <p14:creationId xmlns:p14="http://schemas.microsoft.com/office/powerpoint/2010/main" val="249567332"/>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F8F549C-C636-F5B1-E505-BF0FEDAA4BC5}"/>
              </a:ext>
            </a:extLst>
          </p:cNvPr>
          <p:cNvSpPr txBox="1"/>
          <p:nvPr/>
        </p:nvSpPr>
        <p:spPr>
          <a:xfrm>
            <a:off x="127000" y="127000"/>
            <a:ext cx="7315200" cy="276999"/>
          </a:xfrm>
          <a:prstGeom prst="rect">
            <a:avLst/>
          </a:prstGeom>
          <a:noFill/>
        </p:spPr>
        <p:txBody>
          <a:bodyPr vert="horz" lIns="0" tIns="0" rIns="0" bIns="0" rtlCol="0">
            <a:spAutoFit/>
          </a:bodyPr>
          <a:lstStyle/>
          <a:p>
            <a:r>
              <a:rPr lang="en-US"/>
              <a:t>THE ADVERSARY RULES THE WORLD</a:t>
            </a:r>
          </a:p>
        </p:txBody>
      </p:sp>
      <p:sp>
        <p:nvSpPr>
          <p:cNvPr id="3" name="TextBox 2">
            <a:extLst>
              <a:ext uri="{FF2B5EF4-FFF2-40B4-BE49-F238E27FC236}">
                <a16:creationId xmlns:a16="http://schemas.microsoft.com/office/drawing/2014/main" id="{351C3602-3F2C-6151-05A5-4E7B3372DB84}"/>
              </a:ext>
            </a:extLst>
          </p:cNvPr>
          <p:cNvSpPr txBox="1"/>
          <p:nvPr/>
        </p:nvSpPr>
        <p:spPr>
          <a:xfrm>
            <a:off x="0" y="762000"/>
            <a:ext cx="12192000" cy="646331"/>
          </a:xfrm>
          <a:prstGeom prst="rect">
            <a:avLst/>
          </a:prstGeom>
          <a:noFill/>
        </p:spPr>
        <p:txBody>
          <a:bodyPr vert="horz" rtlCol="0">
            <a:spAutoFit/>
          </a:bodyPr>
          <a:lstStyle/>
          <a:p>
            <a:pPr algn="ctr"/>
            <a:r>
              <a:rPr lang="en-US" sz="3600"/>
              <a:t>John 12:31</a:t>
            </a:r>
          </a:p>
        </p:txBody>
      </p:sp>
      <p:sp>
        <p:nvSpPr>
          <p:cNvPr id="4" name="TextBox 3">
            <a:extLst>
              <a:ext uri="{FF2B5EF4-FFF2-40B4-BE49-F238E27FC236}">
                <a16:creationId xmlns:a16="http://schemas.microsoft.com/office/drawing/2014/main" id="{710F9F6D-3E9F-FD52-DCE7-4881ADA68721}"/>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0DA6D8E2-C600-DFD0-8F44-470D64C9B136}"/>
              </a:ext>
            </a:extLst>
          </p:cNvPr>
          <p:cNvSpPr txBox="1"/>
          <p:nvPr/>
        </p:nvSpPr>
        <p:spPr>
          <a:xfrm>
            <a:off x="1016000" y="1905000"/>
            <a:ext cx="10160000" cy="1046440"/>
          </a:xfrm>
          <a:prstGeom prst="rect">
            <a:avLst/>
          </a:prstGeom>
          <a:noFill/>
        </p:spPr>
        <p:txBody>
          <a:bodyPr vert="horz" rtlCol="0">
            <a:spAutoFit/>
          </a:bodyPr>
          <a:lstStyle/>
          <a:p>
            <a:pPr algn="ctr"/>
            <a:r>
              <a:rPr lang="en-US" sz="3100"/>
              <a:t>"Now judgment is upon this world; </a:t>
            </a:r>
            <a:r>
              <a:rPr lang="en-US" sz="3100" b="1">
                <a:solidFill>
                  <a:srgbClr val="FF0000"/>
                </a:solidFill>
              </a:rPr>
              <a:t>now the ruler of this world will be cast out</a:t>
            </a:r>
            <a:r>
              <a:rPr lang="en-US" sz="3100"/>
              <a:t>.</a:t>
            </a:r>
          </a:p>
        </p:txBody>
      </p:sp>
    </p:spTree>
    <p:extLst>
      <p:ext uri="{BB962C8B-B14F-4D97-AF65-F5344CB8AC3E}">
        <p14:creationId xmlns:p14="http://schemas.microsoft.com/office/powerpoint/2010/main" val="4070910950"/>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2F2618A-8164-6897-29C9-E9626402220C}"/>
              </a:ext>
            </a:extLst>
          </p:cNvPr>
          <p:cNvSpPr txBox="1"/>
          <p:nvPr/>
        </p:nvSpPr>
        <p:spPr>
          <a:xfrm>
            <a:off x="127000" y="127000"/>
            <a:ext cx="7315200" cy="276999"/>
          </a:xfrm>
          <a:prstGeom prst="rect">
            <a:avLst/>
          </a:prstGeom>
          <a:noFill/>
        </p:spPr>
        <p:txBody>
          <a:bodyPr vert="horz" lIns="0" tIns="0" rIns="0" bIns="0" rtlCol="0">
            <a:spAutoFit/>
          </a:bodyPr>
          <a:lstStyle/>
          <a:p>
            <a:r>
              <a:rPr lang="en-US"/>
              <a:t>THE ADVERSARY RULES THE WORLD</a:t>
            </a:r>
          </a:p>
        </p:txBody>
      </p:sp>
      <p:sp>
        <p:nvSpPr>
          <p:cNvPr id="3" name="TextBox 2">
            <a:extLst>
              <a:ext uri="{FF2B5EF4-FFF2-40B4-BE49-F238E27FC236}">
                <a16:creationId xmlns:a16="http://schemas.microsoft.com/office/drawing/2014/main" id="{7599891D-2E90-8F79-9BBE-BA661475D583}"/>
              </a:ext>
            </a:extLst>
          </p:cNvPr>
          <p:cNvSpPr txBox="1"/>
          <p:nvPr/>
        </p:nvSpPr>
        <p:spPr>
          <a:xfrm>
            <a:off x="0" y="762000"/>
            <a:ext cx="12192000" cy="646331"/>
          </a:xfrm>
          <a:prstGeom prst="rect">
            <a:avLst/>
          </a:prstGeom>
          <a:noFill/>
        </p:spPr>
        <p:txBody>
          <a:bodyPr vert="horz" rtlCol="0">
            <a:spAutoFit/>
          </a:bodyPr>
          <a:lstStyle/>
          <a:p>
            <a:pPr algn="ctr"/>
            <a:r>
              <a:rPr lang="en-US" sz="3600"/>
              <a:t>John 14:30</a:t>
            </a:r>
          </a:p>
        </p:txBody>
      </p:sp>
      <p:sp>
        <p:nvSpPr>
          <p:cNvPr id="4" name="TextBox 3">
            <a:extLst>
              <a:ext uri="{FF2B5EF4-FFF2-40B4-BE49-F238E27FC236}">
                <a16:creationId xmlns:a16="http://schemas.microsoft.com/office/drawing/2014/main" id="{794E6A48-8F92-0CC7-6C9C-C9BEA70AFB3F}"/>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16C58517-BD0F-883F-EA73-0A9ADFC92FE0}"/>
              </a:ext>
            </a:extLst>
          </p:cNvPr>
          <p:cNvSpPr txBox="1"/>
          <p:nvPr/>
        </p:nvSpPr>
        <p:spPr>
          <a:xfrm>
            <a:off x="1016000" y="1905000"/>
            <a:ext cx="10160000" cy="1046440"/>
          </a:xfrm>
          <a:prstGeom prst="rect">
            <a:avLst/>
          </a:prstGeom>
          <a:noFill/>
        </p:spPr>
        <p:txBody>
          <a:bodyPr vert="horz" rtlCol="0">
            <a:spAutoFit/>
          </a:bodyPr>
          <a:lstStyle/>
          <a:p>
            <a:pPr algn="ctr"/>
            <a:r>
              <a:rPr lang="en-US" sz="3100"/>
              <a:t>"I will not speak much more with you, </a:t>
            </a:r>
            <a:r>
              <a:rPr lang="en-US" sz="3100" b="1">
                <a:solidFill>
                  <a:srgbClr val="FF0000"/>
                </a:solidFill>
              </a:rPr>
              <a:t>for the ruler of the world is coming</a:t>
            </a:r>
            <a:r>
              <a:rPr lang="en-US" sz="3100"/>
              <a:t>, and he has nothing in Me;</a:t>
            </a:r>
          </a:p>
        </p:txBody>
      </p:sp>
    </p:spTree>
    <p:extLst>
      <p:ext uri="{BB962C8B-B14F-4D97-AF65-F5344CB8AC3E}">
        <p14:creationId xmlns:p14="http://schemas.microsoft.com/office/powerpoint/2010/main" val="838076671"/>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FF33819-B56C-B582-6594-B0FCA72FD35D}"/>
              </a:ext>
            </a:extLst>
          </p:cNvPr>
          <p:cNvSpPr txBox="1"/>
          <p:nvPr/>
        </p:nvSpPr>
        <p:spPr>
          <a:xfrm>
            <a:off x="127000" y="127000"/>
            <a:ext cx="7315200" cy="276999"/>
          </a:xfrm>
          <a:prstGeom prst="rect">
            <a:avLst/>
          </a:prstGeom>
          <a:noFill/>
        </p:spPr>
        <p:txBody>
          <a:bodyPr vert="horz" lIns="0" tIns="0" rIns="0" bIns="0" rtlCol="0">
            <a:spAutoFit/>
          </a:bodyPr>
          <a:lstStyle/>
          <a:p>
            <a:r>
              <a:rPr lang="en-US"/>
              <a:t>THE ADVERSARY RULES THE WORLD</a:t>
            </a:r>
          </a:p>
        </p:txBody>
      </p:sp>
      <p:sp>
        <p:nvSpPr>
          <p:cNvPr id="3" name="TextBox 2">
            <a:extLst>
              <a:ext uri="{FF2B5EF4-FFF2-40B4-BE49-F238E27FC236}">
                <a16:creationId xmlns:a16="http://schemas.microsoft.com/office/drawing/2014/main" id="{6A64C2EF-D531-5BB8-CABF-AEAF9479EF9E}"/>
              </a:ext>
            </a:extLst>
          </p:cNvPr>
          <p:cNvSpPr txBox="1"/>
          <p:nvPr/>
        </p:nvSpPr>
        <p:spPr>
          <a:xfrm>
            <a:off x="0" y="762000"/>
            <a:ext cx="12192000" cy="646331"/>
          </a:xfrm>
          <a:prstGeom prst="rect">
            <a:avLst/>
          </a:prstGeom>
          <a:noFill/>
        </p:spPr>
        <p:txBody>
          <a:bodyPr vert="horz" rtlCol="0">
            <a:spAutoFit/>
          </a:bodyPr>
          <a:lstStyle/>
          <a:p>
            <a:pPr algn="ctr"/>
            <a:r>
              <a:rPr lang="en-US" sz="3600"/>
              <a:t>John 16:11</a:t>
            </a:r>
          </a:p>
        </p:txBody>
      </p:sp>
      <p:sp>
        <p:nvSpPr>
          <p:cNvPr id="4" name="TextBox 3">
            <a:extLst>
              <a:ext uri="{FF2B5EF4-FFF2-40B4-BE49-F238E27FC236}">
                <a16:creationId xmlns:a16="http://schemas.microsoft.com/office/drawing/2014/main" id="{F421B0F6-238F-7B0D-5AF3-7A213C6A12E9}"/>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C66B47BA-ED2E-C4D3-2D84-8C35F601E180}"/>
              </a:ext>
            </a:extLst>
          </p:cNvPr>
          <p:cNvSpPr txBox="1"/>
          <p:nvPr/>
        </p:nvSpPr>
        <p:spPr>
          <a:xfrm>
            <a:off x="1016000" y="1905000"/>
            <a:ext cx="10160000" cy="1046440"/>
          </a:xfrm>
          <a:prstGeom prst="rect">
            <a:avLst/>
          </a:prstGeom>
          <a:noFill/>
        </p:spPr>
        <p:txBody>
          <a:bodyPr vert="horz" rtlCol="0">
            <a:spAutoFit/>
          </a:bodyPr>
          <a:lstStyle/>
          <a:p>
            <a:pPr algn="ctr"/>
            <a:r>
              <a:rPr lang="en-US" sz="3100"/>
              <a:t>and concerning judgment, because </a:t>
            </a:r>
            <a:r>
              <a:rPr lang="en-US" sz="3100" b="1">
                <a:solidFill>
                  <a:srgbClr val="FF0000"/>
                </a:solidFill>
              </a:rPr>
              <a:t>the ruler of this world has been judged</a:t>
            </a:r>
            <a:r>
              <a:rPr lang="en-US" sz="3100"/>
              <a:t>.</a:t>
            </a:r>
          </a:p>
        </p:txBody>
      </p:sp>
    </p:spTree>
    <p:extLst>
      <p:ext uri="{BB962C8B-B14F-4D97-AF65-F5344CB8AC3E}">
        <p14:creationId xmlns:p14="http://schemas.microsoft.com/office/powerpoint/2010/main" val="2393272078"/>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46CE274-3048-B569-E76E-B85C1D60FDE0}"/>
              </a:ext>
            </a:extLst>
          </p:cNvPr>
          <p:cNvSpPr txBox="1"/>
          <p:nvPr/>
        </p:nvSpPr>
        <p:spPr>
          <a:xfrm>
            <a:off x="127000" y="127000"/>
            <a:ext cx="7315200" cy="276999"/>
          </a:xfrm>
          <a:prstGeom prst="rect">
            <a:avLst/>
          </a:prstGeom>
          <a:noFill/>
        </p:spPr>
        <p:txBody>
          <a:bodyPr vert="horz" lIns="0" tIns="0" rIns="0" bIns="0" rtlCol="0">
            <a:spAutoFit/>
          </a:bodyPr>
          <a:lstStyle/>
          <a:p>
            <a:r>
              <a:rPr lang="en-US"/>
              <a:t>THE ADVERSARY RULES THE WORLD</a:t>
            </a:r>
          </a:p>
        </p:txBody>
      </p:sp>
      <p:sp>
        <p:nvSpPr>
          <p:cNvPr id="3" name="TextBox 2">
            <a:extLst>
              <a:ext uri="{FF2B5EF4-FFF2-40B4-BE49-F238E27FC236}">
                <a16:creationId xmlns:a16="http://schemas.microsoft.com/office/drawing/2014/main" id="{1508C22C-77A0-C5C4-7E27-6E04B31B3C69}"/>
              </a:ext>
            </a:extLst>
          </p:cNvPr>
          <p:cNvSpPr txBox="1"/>
          <p:nvPr/>
        </p:nvSpPr>
        <p:spPr>
          <a:xfrm>
            <a:off x="0" y="762000"/>
            <a:ext cx="12192000" cy="646331"/>
          </a:xfrm>
          <a:prstGeom prst="rect">
            <a:avLst/>
          </a:prstGeom>
          <a:noFill/>
        </p:spPr>
        <p:txBody>
          <a:bodyPr vert="horz" rtlCol="0">
            <a:spAutoFit/>
          </a:bodyPr>
          <a:lstStyle/>
          <a:p>
            <a:pPr algn="ctr"/>
            <a:r>
              <a:rPr lang="en-US" sz="3600"/>
              <a:t>Revelation 12:12</a:t>
            </a:r>
          </a:p>
        </p:txBody>
      </p:sp>
      <p:sp>
        <p:nvSpPr>
          <p:cNvPr id="4" name="TextBox 3">
            <a:extLst>
              <a:ext uri="{FF2B5EF4-FFF2-40B4-BE49-F238E27FC236}">
                <a16:creationId xmlns:a16="http://schemas.microsoft.com/office/drawing/2014/main" id="{EB5E1BE1-1DB1-DB63-13E1-E6EA8530710E}"/>
              </a:ext>
            </a:extLst>
          </p:cNvPr>
          <p:cNvSpPr txBox="1"/>
          <p:nvPr/>
        </p:nvSpPr>
        <p:spPr>
          <a:xfrm>
            <a:off x="0" y="1270000"/>
            <a:ext cx="12192000" cy="400110"/>
          </a:xfrm>
          <a:prstGeom prst="rect">
            <a:avLst/>
          </a:prstGeom>
          <a:noFill/>
        </p:spPr>
        <p:txBody>
          <a:bodyPr vert="horz" rtlCol="0">
            <a:spAutoFit/>
          </a:bodyPr>
          <a:lstStyle/>
          <a:p>
            <a:pPr algn="ctr"/>
            <a:r>
              <a:rPr lang="en-US" sz="2000"/>
              <a:t>(ASV, American Standard Version)</a:t>
            </a:r>
          </a:p>
        </p:txBody>
      </p:sp>
      <p:sp>
        <p:nvSpPr>
          <p:cNvPr id="5" name="TextBox 4">
            <a:extLst>
              <a:ext uri="{FF2B5EF4-FFF2-40B4-BE49-F238E27FC236}">
                <a16:creationId xmlns:a16="http://schemas.microsoft.com/office/drawing/2014/main" id="{0C3E9A64-B1BC-354A-6DAF-9DEFAE6B3F8B}"/>
              </a:ext>
            </a:extLst>
          </p:cNvPr>
          <p:cNvSpPr txBox="1"/>
          <p:nvPr/>
        </p:nvSpPr>
        <p:spPr>
          <a:xfrm>
            <a:off x="1016000" y="1905000"/>
            <a:ext cx="10160000" cy="2000548"/>
          </a:xfrm>
          <a:prstGeom prst="rect">
            <a:avLst/>
          </a:prstGeom>
          <a:noFill/>
        </p:spPr>
        <p:txBody>
          <a:bodyPr vert="horz" rtlCol="0">
            <a:spAutoFit/>
          </a:bodyPr>
          <a:lstStyle/>
          <a:p>
            <a:pPr algn="ctr"/>
            <a:r>
              <a:rPr lang="en-US" sz="3100"/>
              <a:t>Therefore rejoice, O heavens, and ye that dwell in them. </a:t>
            </a:r>
            <a:r>
              <a:rPr lang="en-US" sz="3100" b="1">
                <a:solidFill>
                  <a:srgbClr val="FF0000"/>
                </a:solidFill>
              </a:rPr>
              <a:t>Woe for the earth and for the sea: because the devil is gone down unto you</a:t>
            </a:r>
            <a:r>
              <a:rPr lang="en-US" sz="3100"/>
              <a:t>, having great wrath, knowing that he hath but a short time.</a:t>
            </a:r>
          </a:p>
        </p:txBody>
      </p:sp>
    </p:spTree>
    <p:extLst>
      <p:ext uri="{BB962C8B-B14F-4D97-AF65-F5344CB8AC3E}">
        <p14:creationId xmlns:p14="http://schemas.microsoft.com/office/powerpoint/2010/main" val="772247965"/>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26D1D8E-531D-E807-6A0A-59818440A089}"/>
              </a:ext>
            </a:extLst>
          </p:cNvPr>
          <p:cNvSpPr txBox="1"/>
          <p:nvPr/>
        </p:nvSpPr>
        <p:spPr>
          <a:xfrm>
            <a:off x="127000" y="127000"/>
            <a:ext cx="7315200" cy="276999"/>
          </a:xfrm>
          <a:prstGeom prst="rect">
            <a:avLst/>
          </a:prstGeom>
          <a:noFill/>
        </p:spPr>
        <p:txBody>
          <a:bodyPr vert="horz" lIns="0" tIns="0" rIns="0" bIns="0" rtlCol="0">
            <a:spAutoFit/>
          </a:bodyPr>
          <a:lstStyle/>
          <a:p>
            <a:r>
              <a:rPr lang="en-US"/>
              <a:t>THE ADVERSARY RULES THE WORLD</a:t>
            </a:r>
          </a:p>
        </p:txBody>
      </p:sp>
      <p:sp>
        <p:nvSpPr>
          <p:cNvPr id="3" name="TextBox 2">
            <a:extLst>
              <a:ext uri="{FF2B5EF4-FFF2-40B4-BE49-F238E27FC236}">
                <a16:creationId xmlns:a16="http://schemas.microsoft.com/office/drawing/2014/main" id="{EA6356C8-5097-41E1-629E-BCDBDEF83ADE}"/>
              </a:ext>
            </a:extLst>
          </p:cNvPr>
          <p:cNvSpPr txBox="1"/>
          <p:nvPr/>
        </p:nvSpPr>
        <p:spPr>
          <a:xfrm>
            <a:off x="0" y="762000"/>
            <a:ext cx="12192000" cy="646331"/>
          </a:xfrm>
          <a:prstGeom prst="rect">
            <a:avLst/>
          </a:prstGeom>
          <a:noFill/>
        </p:spPr>
        <p:txBody>
          <a:bodyPr vert="horz" rtlCol="0">
            <a:spAutoFit/>
          </a:bodyPr>
          <a:lstStyle/>
          <a:p>
            <a:pPr algn="ctr"/>
            <a:r>
              <a:rPr lang="en-US" sz="3600"/>
              <a:t>Revelation 2:12-13</a:t>
            </a:r>
          </a:p>
        </p:txBody>
      </p:sp>
      <p:sp>
        <p:nvSpPr>
          <p:cNvPr id="4" name="TextBox 3">
            <a:extLst>
              <a:ext uri="{FF2B5EF4-FFF2-40B4-BE49-F238E27FC236}">
                <a16:creationId xmlns:a16="http://schemas.microsoft.com/office/drawing/2014/main" id="{5847C456-DC6D-EC6D-D1A1-A568116E9CD9}"/>
              </a:ext>
            </a:extLst>
          </p:cNvPr>
          <p:cNvSpPr txBox="1"/>
          <p:nvPr/>
        </p:nvSpPr>
        <p:spPr>
          <a:xfrm>
            <a:off x="0" y="1270000"/>
            <a:ext cx="12192000" cy="400110"/>
          </a:xfrm>
          <a:prstGeom prst="rect">
            <a:avLst/>
          </a:prstGeom>
          <a:noFill/>
        </p:spPr>
        <p:txBody>
          <a:bodyPr vert="horz" rtlCol="0">
            <a:spAutoFit/>
          </a:bodyPr>
          <a:lstStyle/>
          <a:p>
            <a:pPr algn="ctr"/>
            <a:r>
              <a:rPr lang="en-US" sz="2000"/>
              <a:t>(ASV, American Standard Version)</a:t>
            </a:r>
          </a:p>
        </p:txBody>
      </p:sp>
      <p:sp>
        <p:nvSpPr>
          <p:cNvPr id="5" name="TextBox 4">
            <a:extLst>
              <a:ext uri="{FF2B5EF4-FFF2-40B4-BE49-F238E27FC236}">
                <a16:creationId xmlns:a16="http://schemas.microsoft.com/office/drawing/2014/main" id="{645CB19D-D4A2-F8E2-5C2F-D6686D46F81C}"/>
              </a:ext>
            </a:extLst>
          </p:cNvPr>
          <p:cNvSpPr txBox="1"/>
          <p:nvPr/>
        </p:nvSpPr>
        <p:spPr>
          <a:xfrm>
            <a:off x="1016000" y="1905000"/>
            <a:ext cx="10160000" cy="2954655"/>
          </a:xfrm>
          <a:prstGeom prst="rect">
            <a:avLst/>
          </a:prstGeom>
          <a:noFill/>
        </p:spPr>
        <p:txBody>
          <a:bodyPr vert="horz" rtlCol="0">
            <a:spAutoFit/>
          </a:bodyPr>
          <a:lstStyle/>
          <a:p>
            <a:pPr algn="ctr"/>
            <a:r>
              <a:rPr lang="en-US" sz="3100"/>
              <a:t>And to the angel of the church in Pergamum write: These things saith he that hath the sharp two-edged sword: I know where thou dwellest, even </a:t>
            </a:r>
            <a:r>
              <a:rPr lang="en-US" sz="3100" b="1">
                <a:solidFill>
                  <a:srgbClr val="FF0000"/>
                </a:solidFill>
              </a:rPr>
              <a:t>where Satan's throne is</a:t>
            </a:r>
            <a:r>
              <a:rPr lang="en-US" sz="3100"/>
              <a:t>; and thou holdest fast my name, and didst not deny my faith, even in the days of Antipas my witness, my faithful one, who was killed among you, </a:t>
            </a:r>
            <a:r>
              <a:rPr lang="en-US" sz="3100" b="1">
                <a:solidFill>
                  <a:srgbClr val="FF0000"/>
                </a:solidFill>
              </a:rPr>
              <a:t>where Satan dwelleth</a:t>
            </a:r>
            <a:r>
              <a:rPr lang="en-US" sz="3100"/>
              <a:t>.</a:t>
            </a:r>
          </a:p>
        </p:txBody>
      </p:sp>
    </p:spTree>
    <p:extLst>
      <p:ext uri="{BB962C8B-B14F-4D97-AF65-F5344CB8AC3E}">
        <p14:creationId xmlns:p14="http://schemas.microsoft.com/office/powerpoint/2010/main" val="11338206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691DF25-EBF9-2E3C-1274-5FF01566946B}"/>
              </a:ext>
            </a:extLst>
          </p:cNvPr>
          <p:cNvSpPr txBox="1"/>
          <p:nvPr/>
        </p:nvSpPr>
        <p:spPr>
          <a:xfrm>
            <a:off x="127000" y="127000"/>
            <a:ext cx="7315200" cy="276999"/>
          </a:xfrm>
          <a:prstGeom prst="rect">
            <a:avLst/>
          </a:prstGeom>
          <a:noFill/>
        </p:spPr>
        <p:txBody>
          <a:bodyPr vert="horz" lIns="0" tIns="0" rIns="0" bIns="0" rtlCol="0">
            <a:spAutoFit/>
          </a:bodyPr>
          <a:lstStyle/>
          <a:p>
            <a:r>
              <a:rPr lang="en-US"/>
              <a:t>The Devil</a:t>
            </a:r>
          </a:p>
        </p:txBody>
      </p:sp>
      <p:sp>
        <p:nvSpPr>
          <p:cNvPr id="3" name="TextBox 2">
            <a:extLst>
              <a:ext uri="{FF2B5EF4-FFF2-40B4-BE49-F238E27FC236}">
                <a16:creationId xmlns:a16="http://schemas.microsoft.com/office/drawing/2014/main" id="{4B8E6FD6-D5D5-EF30-6380-7B89BE95D296}"/>
              </a:ext>
            </a:extLst>
          </p:cNvPr>
          <p:cNvSpPr txBox="1"/>
          <p:nvPr/>
        </p:nvSpPr>
        <p:spPr>
          <a:xfrm>
            <a:off x="0" y="762000"/>
            <a:ext cx="12192000" cy="646331"/>
          </a:xfrm>
          <a:prstGeom prst="rect">
            <a:avLst/>
          </a:prstGeom>
          <a:noFill/>
        </p:spPr>
        <p:txBody>
          <a:bodyPr vert="horz" rtlCol="0">
            <a:spAutoFit/>
          </a:bodyPr>
          <a:lstStyle/>
          <a:p>
            <a:pPr algn="ctr"/>
            <a:r>
              <a:rPr lang="en-US" sz="3600"/>
              <a:t>Matthew 4:1-11</a:t>
            </a:r>
          </a:p>
        </p:txBody>
      </p:sp>
      <p:sp>
        <p:nvSpPr>
          <p:cNvPr id="4" name="TextBox 3">
            <a:extLst>
              <a:ext uri="{FF2B5EF4-FFF2-40B4-BE49-F238E27FC236}">
                <a16:creationId xmlns:a16="http://schemas.microsoft.com/office/drawing/2014/main" id="{4B4AE747-009F-F409-B49E-226F3C852085}"/>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3D553E3F-AB62-A89A-4F1C-0C3D6ED2017C}"/>
              </a:ext>
            </a:extLst>
          </p:cNvPr>
          <p:cNvSpPr txBox="1"/>
          <p:nvPr/>
        </p:nvSpPr>
        <p:spPr>
          <a:xfrm>
            <a:off x="1016000" y="1905000"/>
            <a:ext cx="10160000" cy="3908762"/>
          </a:xfrm>
          <a:prstGeom prst="rect">
            <a:avLst/>
          </a:prstGeom>
          <a:noFill/>
        </p:spPr>
        <p:txBody>
          <a:bodyPr vert="horz" rtlCol="0">
            <a:spAutoFit/>
          </a:bodyPr>
          <a:lstStyle/>
          <a:p>
            <a:pPr algn="ctr"/>
            <a:r>
              <a:rPr lang="en-US" sz="3100"/>
              <a:t>Then Jesus was led up by the Spirit into the wilderness </a:t>
            </a:r>
            <a:r>
              <a:rPr lang="en-US" sz="3100" b="1">
                <a:solidFill>
                  <a:srgbClr val="FF0000"/>
                </a:solidFill>
              </a:rPr>
              <a:t>to be tempted by the devil.</a:t>
            </a:r>
            <a:r>
              <a:rPr lang="en-US" sz="3100"/>
              <a:t> And after He had fasted forty days and forty nights, He then became hungry. </a:t>
            </a:r>
            <a:r>
              <a:rPr lang="en-US" sz="3100" b="1">
                <a:solidFill>
                  <a:srgbClr val="FF0000"/>
                </a:solidFill>
              </a:rPr>
              <a:t>And the tempter came</a:t>
            </a:r>
            <a:r>
              <a:rPr lang="en-US" sz="3100"/>
              <a:t> and said to Him, "If You are the Son of God, command that these stones become bread." But He answered and said, "It is written, 'MAN SHALL NOT LIVE ON BREAD ALONE, BUT ON EVERY WORD THAT PROCEEDS OUT OF THE MOUTH OF GOD. (Continued...)</a:t>
            </a:r>
          </a:p>
        </p:txBody>
      </p:sp>
    </p:spTree>
    <p:extLst>
      <p:ext uri="{BB962C8B-B14F-4D97-AF65-F5344CB8AC3E}">
        <p14:creationId xmlns:p14="http://schemas.microsoft.com/office/powerpoint/2010/main" val="831142165"/>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112E4D-4C5D-AEE0-2D64-65CC9F2AEBA3}"/>
              </a:ext>
            </a:extLst>
          </p:cNvPr>
          <p:cNvSpPr>
            <a:spLocks noGrp="1"/>
          </p:cNvSpPr>
          <p:nvPr>
            <p:ph type="ctrTitle"/>
          </p:nvPr>
        </p:nvSpPr>
        <p:spPr>
          <a:xfrm>
            <a:off x="518160" y="762000"/>
            <a:ext cx="11155680" cy="3429000"/>
          </a:xfrm>
        </p:spPr>
        <p:txBody>
          <a:bodyPr>
            <a:normAutofit/>
          </a:bodyPr>
          <a:lstStyle/>
          <a:p>
            <a:pPr algn="ctr"/>
            <a:r>
              <a:rPr lang="en-US" sz="4800">
                <a:solidFill>
                  <a:srgbClr val="000000"/>
                </a:solidFill>
              </a:rPr>
              <a:t>The Adversary has subjects</a:t>
            </a:r>
          </a:p>
        </p:txBody>
      </p:sp>
      <p:sp>
        <p:nvSpPr>
          <p:cNvPr id="3" name="Subtitle 2">
            <a:extLst>
              <a:ext uri="{FF2B5EF4-FFF2-40B4-BE49-F238E27FC236}">
                <a16:creationId xmlns:a16="http://schemas.microsoft.com/office/drawing/2014/main" id="{7FF5E790-B709-4A05-44F9-99144F39596E}"/>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482785939"/>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AF0F19F-B29B-EED5-E629-6B4B52ADA1FC}"/>
              </a:ext>
            </a:extLst>
          </p:cNvPr>
          <p:cNvSpPr txBox="1"/>
          <p:nvPr/>
        </p:nvSpPr>
        <p:spPr>
          <a:xfrm>
            <a:off x="127000" y="127000"/>
            <a:ext cx="7315200" cy="276999"/>
          </a:xfrm>
          <a:prstGeom prst="rect">
            <a:avLst/>
          </a:prstGeom>
          <a:noFill/>
        </p:spPr>
        <p:txBody>
          <a:bodyPr vert="horz" lIns="0" tIns="0" rIns="0" bIns="0" rtlCol="0">
            <a:spAutoFit/>
          </a:bodyPr>
          <a:lstStyle/>
          <a:p>
            <a:r>
              <a:rPr lang="en-US"/>
              <a:t>THE ADVERSARY HAS SUBJECTS</a:t>
            </a:r>
          </a:p>
        </p:txBody>
      </p:sp>
      <p:sp>
        <p:nvSpPr>
          <p:cNvPr id="3" name="TextBox 2">
            <a:extLst>
              <a:ext uri="{FF2B5EF4-FFF2-40B4-BE49-F238E27FC236}">
                <a16:creationId xmlns:a16="http://schemas.microsoft.com/office/drawing/2014/main" id="{932F35F4-E153-7EF7-1BF0-E35A6EAEE93F}"/>
              </a:ext>
            </a:extLst>
          </p:cNvPr>
          <p:cNvSpPr txBox="1"/>
          <p:nvPr/>
        </p:nvSpPr>
        <p:spPr>
          <a:xfrm>
            <a:off x="0" y="762000"/>
            <a:ext cx="12192000" cy="646331"/>
          </a:xfrm>
          <a:prstGeom prst="rect">
            <a:avLst/>
          </a:prstGeom>
          <a:noFill/>
        </p:spPr>
        <p:txBody>
          <a:bodyPr vert="horz" rtlCol="0">
            <a:spAutoFit/>
          </a:bodyPr>
          <a:lstStyle/>
          <a:p>
            <a:pPr algn="ctr"/>
            <a:r>
              <a:rPr lang="en-US" sz="3600"/>
              <a:t>First Enoch 54:1-6</a:t>
            </a:r>
          </a:p>
        </p:txBody>
      </p:sp>
      <p:sp>
        <p:nvSpPr>
          <p:cNvPr id="4" name="TextBox 3">
            <a:extLst>
              <a:ext uri="{FF2B5EF4-FFF2-40B4-BE49-F238E27FC236}">
                <a16:creationId xmlns:a16="http://schemas.microsoft.com/office/drawing/2014/main" id="{6B0EB42C-8526-91C0-3DE0-1715E8F1B46C}"/>
              </a:ext>
            </a:extLst>
          </p:cNvPr>
          <p:cNvSpPr txBox="1"/>
          <p:nvPr/>
        </p:nvSpPr>
        <p:spPr>
          <a:xfrm>
            <a:off x="0" y="1270000"/>
            <a:ext cx="12192000" cy="400110"/>
          </a:xfrm>
          <a:prstGeom prst="rect">
            <a:avLst/>
          </a:prstGeom>
          <a:noFill/>
        </p:spPr>
        <p:txBody>
          <a:bodyPr vert="horz" rtlCol="0">
            <a:spAutoFit/>
          </a:bodyPr>
          <a:lstStyle/>
          <a:p>
            <a:pPr algn="ctr"/>
            <a:r>
              <a:rPr lang="fr-FR" sz="2000"/>
              <a:t>(RHCV, R.H. Charles Version)</a:t>
            </a:r>
            <a:endParaRPr lang="en-US" sz="2000"/>
          </a:p>
        </p:txBody>
      </p:sp>
      <p:sp>
        <p:nvSpPr>
          <p:cNvPr id="5" name="TextBox 4">
            <a:extLst>
              <a:ext uri="{FF2B5EF4-FFF2-40B4-BE49-F238E27FC236}">
                <a16:creationId xmlns:a16="http://schemas.microsoft.com/office/drawing/2014/main" id="{2A44643C-4358-67BB-E95C-FE3CE88F433C}"/>
              </a:ext>
            </a:extLst>
          </p:cNvPr>
          <p:cNvSpPr txBox="1"/>
          <p:nvPr/>
        </p:nvSpPr>
        <p:spPr>
          <a:xfrm>
            <a:off x="1016000" y="1905000"/>
            <a:ext cx="10160000" cy="3908762"/>
          </a:xfrm>
          <a:prstGeom prst="rect">
            <a:avLst/>
          </a:prstGeom>
          <a:noFill/>
        </p:spPr>
        <p:txBody>
          <a:bodyPr vert="horz" rtlCol="0">
            <a:spAutoFit/>
          </a:bodyPr>
          <a:lstStyle/>
          <a:p>
            <a:pPr algn="ctr"/>
            <a:r>
              <a:rPr lang="en-US" sz="3100"/>
              <a:t>And I looked and turned to another part of the earth, and saw there a deep valley with burning fire. And they brought the kings and the mighty, and began to cast them into this deep valley. And there mine eyes saw how they made these their instruments, iron chains of immeasurable weight. And I asked the angel of peace who went with me, saying: ' For whom are these chains being prepared ? ' And he said unto me: (Continued...)</a:t>
            </a:r>
          </a:p>
        </p:txBody>
      </p:sp>
    </p:spTree>
    <p:extLst>
      <p:ext uri="{BB962C8B-B14F-4D97-AF65-F5344CB8AC3E}">
        <p14:creationId xmlns:p14="http://schemas.microsoft.com/office/powerpoint/2010/main" val="813118230"/>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B430E55-C38A-4F88-8E12-693A4BA5D26E}"/>
              </a:ext>
            </a:extLst>
          </p:cNvPr>
          <p:cNvSpPr txBox="1"/>
          <p:nvPr/>
        </p:nvSpPr>
        <p:spPr>
          <a:xfrm>
            <a:off x="127000" y="127000"/>
            <a:ext cx="7315200" cy="276999"/>
          </a:xfrm>
          <a:prstGeom prst="rect">
            <a:avLst/>
          </a:prstGeom>
          <a:noFill/>
        </p:spPr>
        <p:txBody>
          <a:bodyPr vert="horz" lIns="0" tIns="0" rIns="0" bIns="0" rtlCol="0">
            <a:spAutoFit/>
          </a:bodyPr>
          <a:lstStyle/>
          <a:p>
            <a:r>
              <a:rPr lang="en-US"/>
              <a:t>THE ADVERSARY HAS SUBJECTS</a:t>
            </a:r>
          </a:p>
        </p:txBody>
      </p:sp>
      <p:sp>
        <p:nvSpPr>
          <p:cNvPr id="3" name="TextBox 2">
            <a:extLst>
              <a:ext uri="{FF2B5EF4-FFF2-40B4-BE49-F238E27FC236}">
                <a16:creationId xmlns:a16="http://schemas.microsoft.com/office/drawing/2014/main" id="{9A917431-A89D-F461-AEB2-0E87E8D71C10}"/>
              </a:ext>
            </a:extLst>
          </p:cNvPr>
          <p:cNvSpPr txBox="1"/>
          <p:nvPr/>
        </p:nvSpPr>
        <p:spPr>
          <a:xfrm>
            <a:off x="1016000" y="635000"/>
            <a:ext cx="10160000" cy="2477601"/>
          </a:xfrm>
          <a:prstGeom prst="rect">
            <a:avLst/>
          </a:prstGeom>
          <a:noFill/>
        </p:spPr>
        <p:txBody>
          <a:bodyPr vert="horz" rtlCol="0">
            <a:spAutoFit/>
          </a:bodyPr>
          <a:lstStyle/>
          <a:p>
            <a:pPr algn="ctr"/>
            <a:r>
              <a:rPr lang="en-US" sz="3100"/>
              <a:t>' These are being prepared for the hosts of Azazel, so that they may take them and cast them into the abyss of complete condemnation, and they shall cover their jaws with rough stones as the Lord of Spirits commanded. (Continued...)</a:t>
            </a:r>
          </a:p>
        </p:txBody>
      </p:sp>
    </p:spTree>
    <p:extLst>
      <p:ext uri="{BB962C8B-B14F-4D97-AF65-F5344CB8AC3E}">
        <p14:creationId xmlns:p14="http://schemas.microsoft.com/office/powerpoint/2010/main" val="4075148399"/>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7A4E56B-3F84-03A8-E7CD-EAA84FD6E1BC}"/>
              </a:ext>
            </a:extLst>
          </p:cNvPr>
          <p:cNvSpPr txBox="1"/>
          <p:nvPr/>
        </p:nvSpPr>
        <p:spPr>
          <a:xfrm>
            <a:off x="127000" y="127000"/>
            <a:ext cx="7315200" cy="276999"/>
          </a:xfrm>
          <a:prstGeom prst="rect">
            <a:avLst/>
          </a:prstGeom>
          <a:noFill/>
        </p:spPr>
        <p:txBody>
          <a:bodyPr vert="horz" lIns="0" tIns="0" rIns="0" bIns="0" rtlCol="0">
            <a:spAutoFit/>
          </a:bodyPr>
          <a:lstStyle/>
          <a:p>
            <a:r>
              <a:rPr lang="en-US"/>
              <a:t>THE ADVERSARY HAS SUBJECTS</a:t>
            </a:r>
          </a:p>
        </p:txBody>
      </p:sp>
      <p:sp>
        <p:nvSpPr>
          <p:cNvPr id="3" name="TextBox 2">
            <a:extLst>
              <a:ext uri="{FF2B5EF4-FFF2-40B4-BE49-F238E27FC236}">
                <a16:creationId xmlns:a16="http://schemas.microsoft.com/office/drawing/2014/main" id="{2F181BCF-06D0-F8D9-A43F-CFF32E82E8CB}"/>
              </a:ext>
            </a:extLst>
          </p:cNvPr>
          <p:cNvSpPr txBox="1"/>
          <p:nvPr/>
        </p:nvSpPr>
        <p:spPr>
          <a:xfrm>
            <a:off x="1016000" y="635000"/>
            <a:ext cx="10160000" cy="2954655"/>
          </a:xfrm>
          <a:prstGeom prst="rect">
            <a:avLst/>
          </a:prstGeom>
          <a:noFill/>
        </p:spPr>
        <p:txBody>
          <a:bodyPr vert="horz" rtlCol="0">
            <a:spAutoFit/>
          </a:bodyPr>
          <a:lstStyle/>
          <a:p>
            <a:pPr algn="ctr"/>
            <a:r>
              <a:rPr lang="en-US" sz="3100"/>
              <a:t>And Michael, and Gabriel, and Raphael, and Phanuel shall take hold of them on that great day, and cast them on that day into the burning furnace, that the Lord of Spirits may take vengeance on them for their unrighteousness in becoming subject to Satan and leading astray those who dwell on the earth.'</a:t>
            </a:r>
          </a:p>
        </p:txBody>
      </p:sp>
    </p:spTree>
    <p:extLst>
      <p:ext uri="{BB962C8B-B14F-4D97-AF65-F5344CB8AC3E}">
        <p14:creationId xmlns:p14="http://schemas.microsoft.com/office/powerpoint/2010/main" val="1993330360"/>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0FB0615-903D-65ED-17B3-3E4187F8C5AD}"/>
              </a:ext>
            </a:extLst>
          </p:cNvPr>
          <p:cNvSpPr txBox="1"/>
          <p:nvPr/>
        </p:nvSpPr>
        <p:spPr>
          <a:xfrm>
            <a:off x="127000" y="127000"/>
            <a:ext cx="7315200" cy="276999"/>
          </a:xfrm>
          <a:prstGeom prst="rect">
            <a:avLst/>
          </a:prstGeom>
          <a:noFill/>
        </p:spPr>
        <p:txBody>
          <a:bodyPr vert="horz" lIns="0" tIns="0" rIns="0" bIns="0" rtlCol="0">
            <a:spAutoFit/>
          </a:bodyPr>
          <a:lstStyle/>
          <a:p>
            <a:r>
              <a:rPr lang="en-US"/>
              <a:t>THE ADVERSARY HAS SUBJECTS</a:t>
            </a:r>
          </a:p>
        </p:txBody>
      </p:sp>
      <p:sp>
        <p:nvSpPr>
          <p:cNvPr id="3" name="TextBox 2">
            <a:extLst>
              <a:ext uri="{FF2B5EF4-FFF2-40B4-BE49-F238E27FC236}">
                <a16:creationId xmlns:a16="http://schemas.microsoft.com/office/drawing/2014/main" id="{C226D716-7A7F-D46B-4859-03F66314CC68}"/>
              </a:ext>
            </a:extLst>
          </p:cNvPr>
          <p:cNvSpPr txBox="1"/>
          <p:nvPr/>
        </p:nvSpPr>
        <p:spPr>
          <a:xfrm>
            <a:off x="0" y="762000"/>
            <a:ext cx="12192000" cy="646331"/>
          </a:xfrm>
          <a:prstGeom prst="rect">
            <a:avLst/>
          </a:prstGeom>
          <a:noFill/>
        </p:spPr>
        <p:txBody>
          <a:bodyPr vert="horz" rtlCol="0">
            <a:spAutoFit/>
          </a:bodyPr>
          <a:lstStyle/>
          <a:p>
            <a:pPr algn="ctr"/>
            <a:r>
              <a:rPr lang="en-US" sz="3600"/>
              <a:t>First Enoch 55:3-4</a:t>
            </a:r>
          </a:p>
        </p:txBody>
      </p:sp>
      <p:sp>
        <p:nvSpPr>
          <p:cNvPr id="4" name="TextBox 3">
            <a:extLst>
              <a:ext uri="{FF2B5EF4-FFF2-40B4-BE49-F238E27FC236}">
                <a16:creationId xmlns:a16="http://schemas.microsoft.com/office/drawing/2014/main" id="{20B50703-0D0D-C935-308B-8FE228E0A55B}"/>
              </a:ext>
            </a:extLst>
          </p:cNvPr>
          <p:cNvSpPr txBox="1"/>
          <p:nvPr/>
        </p:nvSpPr>
        <p:spPr>
          <a:xfrm>
            <a:off x="0" y="1270000"/>
            <a:ext cx="12192000" cy="400110"/>
          </a:xfrm>
          <a:prstGeom prst="rect">
            <a:avLst/>
          </a:prstGeom>
          <a:noFill/>
        </p:spPr>
        <p:txBody>
          <a:bodyPr vert="horz" rtlCol="0">
            <a:spAutoFit/>
          </a:bodyPr>
          <a:lstStyle/>
          <a:p>
            <a:pPr algn="ctr"/>
            <a:r>
              <a:rPr lang="fr-FR" sz="2000"/>
              <a:t>(RHCV, R.H. Charles Version)</a:t>
            </a:r>
            <a:endParaRPr lang="en-US" sz="2000"/>
          </a:p>
        </p:txBody>
      </p:sp>
      <p:sp>
        <p:nvSpPr>
          <p:cNvPr id="5" name="TextBox 4">
            <a:extLst>
              <a:ext uri="{FF2B5EF4-FFF2-40B4-BE49-F238E27FC236}">
                <a16:creationId xmlns:a16="http://schemas.microsoft.com/office/drawing/2014/main" id="{DC4435A6-6531-9FCC-A16F-0EB690EE3D39}"/>
              </a:ext>
            </a:extLst>
          </p:cNvPr>
          <p:cNvSpPr txBox="1"/>
          <p:nvPr/>
        </p:nvSpPr>
        <p:spPr>
          <a:xfrm>
            <a:off x="1016000" y="1905000"/>
            <a:ext cx="10160000" cy="3908762"/>
          </a:xfrm>
          <a:prstGeom prst="rect">
            <a:avLst/>
          </a:prstGeom>
          <a:noFill/>
        </p:spPr>
        <p:txBody>
          <a:bodyPr vert="horz" rtlCol="0">
            <a:spAutoFit/>
          </a:bodyPr>
          <a:lstStyle/>
          <a:p>
            <a:pPr algn="ctr"/>
            <a:r>
              <a:rPr lang="en-US" sz="3100"/>
              <a:t>When I have desired to take hold of them by the hand of the angels on the day of tribulation and pain because of this, I will cause My chastisement and My wrath to abide upon them, saith God, the Lord of Spirits. Ye mighty kings who dwell on the earth, ye shall have to behold Mine Elect One, how he sits on the throne of glory and judges Azazel, and all his associates, and all his hosts in the name of the Lord of Spirits.'</a:t>
            </a:r>
          </a:p>
        </p:txBody>
      </p:sp>
    </p:spTree>
    <p:extLst>
      <p:ext uri="{BB962C8B-B14F-4D97-AF65-F5344CB8AC3E}">
        <p14:creationId xmlns:p14="http://schemas.microsoft.com/office/powerpoint/2010/main" val="282274708"/>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06CAC66-B8DC-F7E8-A0BA-126A88030580}"/>
              </a:ext>
            </a:extLst>
          </p:cNvPr>
          <p:cNvSpPr txBox="1"/>
          <p:nvPr/>
        </p:nvSpPr>
        <p:spPr>
          <a:xfrm>
            <a:off x="127000" y="127000"/>
            <a:ext cx="7315200" cy="276999"/>
          </a:xfrm>
          <a:prstGeom prst="rect">
            <a:avLst/>
          </a:prstGeom>
          <a:noFill/>
        </p:spPr>
        <p:txBody>
          <a:bodyPr vert="horz" lIns="0" tIns="0" rIns="0" bIns="0" rtlCol="0">
            <a:spAutoFit/>
          </a:bodyPr>
          <a:lstStyle/>
          <a:p>
            <a:r>
              <a:rPr lang="en-US"/>
              <a:t>THE ADVERSARY HAS SUBJECTS</a:t>
            </a:r>
          </a:p>
        </p:txBody>
      </p:sp>
      <p:sp>
        <p:nvSpPr>
          <p:cNvPr id="3" name="TextBox 2">
            <a:extLst>
              <a:ext uri="{FF2B5EF4-FFF2-40B4-BE49-F238E27FC236}">
                <a16:creationId xmlns:a16="http://schemas.microsoft.com/office/drawing/2014/main" id="{4F4CD435-639E-4786-8666-C11F4314E626}"/>
              </a:ext>
            </a:extLst>
          </p:cNvPr>
          <p:cNvSpPr txBox="1"/>
          <p:nvPr/>
        </p:nvSpPr>
        <p:spPr>
          <a:xfrm>
            <a:off x="0" y="762000"/>
            <a:ext cx="12192000" cy="646331"/>
          </a:xfrm>
          <a:prstGeom prst="rect">
            <a:avLst/>
          </a:prstGeom>
          <a:noFill/>
        </p:spPr>
        <p:txBody>
          <a:bodyPr vert="horz" rtlCol="0">
            <a:spAutoFit/>
          </a:bodyPr>
          <a:lstStyle/>
          <a:p>
            <a:pPr algn="ctr"/>
            <a:r>
              <a:rPr lang="en-US" sz="3600"/>
              <a:t>Jubilees 10:5-11</a:t>
            </a:r>
          </a:p>
        </p:txBody>
      </p:sp>
      <p:sp>
        <p:nvSpPr>
          <p:cNvPr id="4" name="TextBox 3">
            <a:extLst>
              <a:ext uri="{FF2B5EF4-FFF2-40B4-BE49-F238E27FC236}">
                <a16:creationId xmlns:a16="http://schemas.microsoft.com/office/drawing/2014/main" id="{45BFED76-6E8D-BB36-74A7-EB408586B18A}"/>
              </a:ext>
            </a:extLst>
          </p:cNvPr>
          <p:cNvSpPr txBox="1"/>
          <p:nvPr/>
        </p:nvSpPr>
        <p:spPr>
          <a:xfrm>
            <a:off x="0" y="1270000"/>
            <a:ext cx="12192000" cy="400110"/>
          </a:xfrm>
          <a:prstGeom prst="rect">
            <a:avLst/>
          </a:prstGeom>
          <a:noFill/>
        </p:spPr>
        <p:txBody>
          <a:bodyPr vert="horz" rtlCol="0">
            <a:spAutoFit/>
          </a:bodyPr>
          <a:lstStyle/>
          <a:p>
            <a:pPr algn="ctr"/>
            <a:r>
              <a:rPr lang="fr-FR" sz="2000"/>
              <a:t>(RHCV, R.H. Charles Version)</a:t>
            </a:r>
            <a:endParaRPr lang="en-US" sz="2000"/>
          </a:p>
        </p:txBody>
      </p:sp>
      <p:sp>
        <p:nvSpPr>
          <p:cNvPr id="5" name="TextBox 4">
            <a:extLst>
              <a:ext uri="{FF2B5EF4-FFF2-40B4-BE49-F238E27FC236}">
                <a16:creationId xmlns:a16="http://schemas.microsoft.com/office/drawing/2014/main" id="{C4C91F9D-5343-52AC-14CE-63DD7B19784B}"/>
              </a:ext>
            </a:extLst>
          </p:cNvPr>
          <p:cNvSpPr txBox="1"/>
          <p:nvPr/>
        </p:nvSpPr>
        <p:spPr>
          <a:xfrm>
            <a:off x="1016000" y="1905000"/>
            <a:ext cx="10160000" cy="3908762"/>
          </a:xfrm>
          <a:prstGeom prst="rect">
            <a:avLst/>
          </a:prstGeom>
          <a:noFill/>
        </p:spPr>
        <p:txBody>
          <a:bodyPr vert="horz" rtlCol="0">
            <a:spAutoFit/>
          </a:bodyPr>
          <a:lstStyle/>
          <a:p>
            <a:pPr algn="ctr"/>
            <a:r>
              <a:rPr lang="en-US" sz="3100"/>
              <a:t>And Thou knowest how Thy Watchers, the fathers of these spirits, acted in my day: and as for these spirits which are living, imprison them and hold them fast in the place of condemnation, and let them not bring destruction on the sons of thy servant, my God; for these are malignant, and created in order to destroy. And let them not rule over the spirits of the living; for Thou alone canst exercise dominion over them. (Continued...)</a:t>
            </a:r>
          </a:p>
        </p:txBody>
      </p:sp>
    </p:spTree>
    <p:extLst>
      <p:ext uri="{BB962C8B-B14F-4D97-AF65-F5344CB8AC3E}">
        <p14:creationId xmlns:p14="http://schemas.microsoft.com/office/powerpoint/2010/main" val="2060711851"/>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D5807A8-8231-F850-02A9-0EAFF88F843A}"/>
              </a:ext>
            </a:extLst>
          </p:cNvPr>
          <p:cNvSpPr txBox="1"/>
          <p:nvPr/>
        </p:nvSpPr>
        <p:spPr>
          <a:xfrm>
            <a:off x="127000" y="127000"/>
            <a:ext cx="7315200" cy="276999"/>
          </a:xfrm>
          <a:prstGeom prst="rect">
            <a:avLst/>
          </a:prstGeom>
          <a:noFill/>
        </p:spPr>
        <p:txBody>
          <a:bodyPr vert="horz" lIns="0" tIns="0" rIns="0" bIns="0" rtlCol="0">
            <a:spAutoFit/>
          </a:bodyPr>
          <a:lstStyle/>
          <a:p>
            <a:r>
              <a:rPr lang="en-US"/>
              <a:t>THE ADVERSARY HAS SUBJECTS</a:t>
            </a:r>
          </a:p>
        </p:txBody>
      </p:sp>
      <p:sp>
        <p:nvSpPr>
          <p:cNvPr id="3" name="TextBox 2">
            <a:extLst>
              <a:ext uri="{FF2B5EF4-FFF2-40B4-BE49-F238E27FC236}">
                <a16:creationId xmlns:a16="http://schemas.microsoft.com/office/drawing/2014/main" id="{002FDF60-838D-0208-2B36-B4039A1C7EE9}"/>
              </a:ext>
            </a:extLst>
          </p:cNvPr>
          <p:cNvSpPr txBox="1"/>
          <p:nvPr/>
        </p:nvSpPr>
        <p:spPr>
          <a:xfrm>
            <a:off x="1016000" y="635000"/>
            <a:ext cx="10160000" cy="3908762"/>
          </a:xfrm>
          <a:prstGeom prst="rect">
            <a:avLst/>
          </a:prstGeom>
          <a:noFill/>
        </p:spPr>
        <p:txBody>
          <a:bodyPr vert="horz" rtlCol="0">
            <a:spAutoFit/>
          </a:bodyPr>
          <a:lstStyle/>
          <a:p>
            <a:pPr algn="ctr"/>
            <a:r>
              <a:rPr lang="en-US" sz="3100"/>
              <a:t>And let them not have power over the sons of the righteous from henceforth and for evermore.' And the Lord our God bade us to bind all. </a:t>
            </a:r>
            <a:r>
              <a:rPr lang="en-US" sz="3100" b="1">
                <a:solidFill>
                  <a:srgbClr val="FF0000"/>
                </a:solidFill>
              </a:rPr>
              <a:t>And the chief of the spirits, Mastema</a:t>
            </a:r>
            <a:r>
              <a:rPr lang="en-US" sz="3100"/>
              <a:t>, came and said: 'Lord, Creator, let some of them remain before me, </a:t>
            </a:r>
            <a:r>
              <a:rPr lang="en-US" sz="3100" b="1">
                <a:solidFill>
                  <a:srgbClr val="FF0000"/>
                </a:solidFill>
              </a:rPr>
              <a:t>and let them harken to my voice</a:t>
            </a:r>
            <a:r>
              <a:rPr lang="en-US" sz="3100"/>
              <a:t>, and do all that I shall say unto them; for if some of them are not left to me, I shall not be able to execute the power of my will on the sons of men; (Continued...)</a:t>
            </a:r>
          </a:p>
        </p:txBody>
      </p:sp>
    </p:spTree>
    <p:extLst>
      <p:ext uri="{BB962C8B-B14F-4D97-AF65-F5344CB8AC3E}">
        <p14:creationId xmlns:p14="http://schemas.microsoft.com/office/powerpoint/2010/main" val="790659760"/>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FA12828-0B2A-30B5-4415-AC456FC6CB41}"/>
              </a:ext>
            </a:extLst>
          </p:cNvPr>
          <p:cNvSpPr txBox="1"/>
          <p:nvPr/>
        </p:nvSpPr>
        <p:spPr>
          <a:xfrm>
            <a:off x="127000" y="127000"/>
            <a:ext cx="7315200" cy="276999"/>
          </a:xfrm>
          <a:prstGeom prst="rect">
            <a:avLst/>
          </a:prstGeom>
          <a:noFill/>
        </p:spPr>
        <p:txBody>
          <a:bodyPr vert="horz" lIns="0" tIns="0" rIns="0" bIns="0" rtlCol="0">
            <a:spAutoFit/>
          </a:bodyPr>
          <a:lstStyle/>
          <a:p>
            <a:r>
              <a:rPr lang="en-US"/>
              <a:t>THE ADVERSARY HAS SUBJECTS</a:t>
            </a:r>
          </a:p>
        </p:txBody>
      </p:sp>
      <p:sp>
        <p:nvSpPr>
          <p:cNvPr id="3" name="TextBox 2">
            <a:extLst>
              <a:ext uri="{FF2B5EF4-FFF2-40B4-BE49-F238E27FC236}">
                <a16:creationId xmlns:a16="http://schemas.microsoft.com/office/drawing/2014/main" id="{C9AA214B-CF04-BCE6-DB7F-BFF097C87796}"/>
              </a:ext>
            </a:extLst>
          </p:cNvPr>
          <p:cNvSpPr txBox="1"/>
          <p:nvPr/>
        </p:nvSpPr>
        <p:spPr>
          <a:xfrm>
            <a:off x="1016000" y="635000"/>
            <a:ext cx="10160000" cy="4385816"/>
          </a:xfrm>
          <a:prstGeom prst="rect">
            <a:avLst/>
          </a:prstGeom>
          <a:noFill/>
        </p:spPr>
        <p:txBody>
          <a:bodyPr vert="horz" rtlCol="0">
            <a:spAutoFit/>
          </a:bodyPr>
          <a:lstStyle/>
          <a:p>
            <a:pPr algn="ctr"/>
            <a:r>
              <a:rPr lang="en-US" sz="3100"/>
              <a:t>for these are for corruption and leading astray before my judgment, for great is the wickedness of the sons of men.' And He said: Let the tenth part of them remain before him, and let nine parts descend into the place of condemnation.' And one of us He commanded that we should teach Noah all their medicines; for He knew that they would not walk in uprightness, nor strive in righteousness. And we did according to all His words: (Continued...)</a:t>
            </a:r>
          </a:p>
        </p:txBody>
      </p:sp>
    </p:spTree>
    <p:extLst>
      <p:ext uri="{BB962C8B-B14F-4D97-AF65-F5344CB8AC3E}">
        <p14:creationId xmlns:p14="http://schemas.microsoft.com/office/powerpoint/2010/main" val="1460575196"/>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C991631-9E56-30EE-A759-5ACF16157A3D}"/>
              </a:ext>
            </a:extLst>
          </p:cNvPr>
          <p:cNvSpPr txBox="1"/>
          <p:nvPr/>
        </p:nvSpPr>
        <p:spPr>
          <a:xfrm>
            <a:off x="127000" y="127000"/>
            <a:ext cx="7315200" cy="276999"/>
          </a:xfrm>
          <a:prstGeom prst="rect">
            <a:avLst/>
          </a:prstGeom>
          <a:noFill/>
        </p:spPr>
        <p:txBody>
          <a:bodyPr vert="horz" lIns="0" tIns="0" rIns="0" bIns="0" rtlCol="0">
            <a:spAutoFit/>
          </a:bodyPr>
          <a:lstStyle/>
          <a:p>
            <a:r>
              <a:rPr lang="en-US"/>
              <a:t>THE ADVERSARY HAS SUBJECTS</a:t>
            </a:r>
          </a:p>
        </p:txBody>
      </p:sp>
      <p:sp>
        <p:nvSpPr>
          <p:cNvPr id="3" name="TextBox 2">
            <a:extLst>
              <a:ext uri="{FF2B5EF4-FFF2-40B4-BE49-F238E27FC236}">
                <a16:creationId xmlns:a16="http://schemas.microsoft.com/office/drawing/2014/main" id="{D597307A-F04D-1063-43BE-41A08E9F5D92}"/>
              </a:ext>
            </a:extLst>
          </p:cNvPr>
          <p:cNvSpPr txBox="1"/>
          <p:nvPr/>
        </p:nvSpPr>
        <p:spPr>
          <a:xfrm>
            <a:off x="1016000" y="635000"/>
            <a:ext cx="10160000" cy="1523494"/>
          </a:xfrm>
          <a:prstGeom prst="rect">
            <a:avLst/>
          </a:prstGeom>
          <a:noFill/>
        </p:spPr>
        <p:txBody>
          <a:bodyPr vert="horz" rtlCol="0">
            <a:spAutoFit/>
          </a:bodyPr>
          <a:lstStyle/>
          <a:p>
            <a:pPr algn="ctr"/>
            <a:r>
              <a:rPr lang="en-US" sz="3100"/>
              <a:t>all the malignant evil ones we bound in the place of condemnation and a tenth part of them we left that they might be subject before Satan on the earth.</a:t>
            </a:r>
          </a:p>
        </p:txBody>
      </p:sp>
    </p:spTree>
    <p:extLst>
      <p:ext uri="{BB962C8B-B14F-4D97-AF65-F5344CB8AC3E}">
        <p14:creationId xmlns:p14="http://schemas.microsoft.com/office/powerpoint/2010/main" val="4021384600"/>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FEE6058-BC5F-3A6B-D9EE-D91E45C72E5D}"/>
              </a:ext>
            </a:extLst>
          </p:cNvPr>
          <p:cNvSpPr txBox="1"/>
          <p:nvPr/>
        </p:nvSpPr>
        <p:spPr>
          <a:xfrm>
            <a:off x="127000" y="127000"/>
            <a:ext cx="7315200" cy="276999"/>
          </a:xfrm>
          <a:prstGeom prst="rect">
            <a:avLst/>
          </a:prstGeom>
          <a:noFill/>
        </p:spPr>
        <p:txBody>
          <a:bodyPr vert="horz" lIns="0" tIns="0" rIns="0" bIns="0" rtlCol="0">
            <a:spAutoFit/>
          </a:bodyPr>
          <a:lstStyle/>
          <a:p>
            <a:r>
              <a:rPr lang="en-US"/>
              <a:t>THE ADVERSARY HAS SUBJECTS</a:t>
            </a:r>
          </a:p>
        </p:txBody>
      </p:sp>
      <p:sp>
        <p:nvSpPr>
          <p:cNvPr id="3" name="TextBox 2">
            <a:extLst>
              <a:ext uri="{FF2B5EF4-FFF2-40B4-BE49-F238E27FC236}">
                <a16:creationId xmlns:a16="http://schemas.microsoft.com/office/drawing/2014/main" id="{81E6CC61-C2FD-D342-5F8D-E4317007C40D}"/>
              </a:ext>
            </a:extLst>
          </p:cNvPr>
          <p:cNvSpPr txBox="1"/>
          <p:nvPr/>
        </p:nvSpPr>
        <p:spPr>
          <a:xfrm>
            <a:off x="0" y="762000"/>
            <a:ext cx="12192000" cy="646331"/>
          </a:xfrm>
          <a:prstGeom prst="rect">
            <a:avLst/>
          </a:prstGeom>
          <a:noFill/>
        </p:spPr>
        <p:txBody>
          <a:bodyPr vert="horz" rtlCol="0">
            <a:spAutoFit/>
          </a:bodyPr>
          <a:lstStyle/>
          <a:p>
            <a:pPr algn="ctr"/>
            <a:r>
              <a:rPr lang="en-US" sz="3600"/>
              <a:t>Matthew 12:24</a:t>
            </a:r>
          </a:p>
        </p:txBody>
      </p:sp>
      <p:sp>
        <p:nvSpPr>
          <p:cNvPr id="4" name="TextBox 3">
            <a:extLst>
              <a:ext uri="{FF2B5EF4-FFF2-40B4-BE49-F238E27FC236}">
                <a16:creationId xmlns:a16="http://schemas.microsoft.com/office/drawing/2014/main" id="{2F7D7B4E-91E4-0C4F-ACC3-C6F5F2679E6A}"/>
              </a:ext>
            </a:extLst>
          </p:cNvPr>
          <p:cNvSpPr txBox="1"/>
          <p:nvPr/>
        </p:nvSpPr>
        <p:spPr>
          <a:xfrm>
            <a:off x="0" y="1270000"/>
            <a:ext cx="12192000" cy="400110"/>
          </a:xfrm>
          <a:prstGeom prst="rect">
            <a:avLst/>
          </a:prstGeom>
          <a:noFill/>
        </p:spPr>
        <p:txBody>
          <a:bodyPr vert="horz" rtlCol="0">
            <a:spAutoFit/>
          </a:bodyPr>
          <a:lstStyle/>
          <a:p>
            <a:pPr algn="ctr"/>
            <a:r>
              <a:rPr lang="en-US" sz="2000"/>
              <a:t>(NASB, New American Standard Bible)</a:t>
            </a:r>
          </a:p>
        </p:txBody>
      </p:sp>
      <p:sp>
        <p:nvSpPr>
          <p:cNvPr id="5" name="TextBox 4">
            <a:extLst>
              <a:ext uri="{FF2B5EF4-FFF2-40B4-BE49-F238E27FC236}">
                <a16:creationId xmlns:a16="http://schemas.microsoft.com/office/drawing/2014/main" id="{A529F161-492A-DE1D-7D03-CE56E2CA5AE3}"/>
              </a:ext>
            </a:extLst>
          </p:cNvPr>
          <p:cNvSpPr txBox="1"/>
          <p:nvPr/>
        </p:nvSpPr>
        <p:spPr>
          <a:xfrm>
            <a:off x="1016000" y="1905000"/>
            <a:ext cx="10160000" cy="1523494"/>
          </a:xfrm>
          <a:prstGeom prst="rect">
            <a:avLst/>
          </a:prstGeom>
          <a:noFill/>
        </p:spPr>
        <p:txBody>
          <a:bodyPr vert="horz" rtlCol="0">
            <a:spAutoFit/>
          </a:bodyPr>
          <a:lstStyle/>
          <a:p>
            <a:pPr algn="ctr"/>
            <a:r>
              <a:rPr lang="en-US" sz="3100"/>
              <a:t>But when the Pharisees heard this, they said, "This man casts out demons only by </a:t>
            </a:r>
            <a:r>
              <a:rPr lang="en-US" sz="3100" b="1">
                <a:solidFill>
                  <a:srgbClr val="FF0000"/>
                </a:solidFill>
              </a:rPr>
              <a:t>Beelzebul the ruler of the demons</a:t>
            </a:r>
            <a:r>
              <a:rPr lang="en-US" sz="3100"/>
              <a:t>."</a:t>
            </a:r>
          </a:p>
        </p:txBody>
      </p:sp>
    </p:spTree>
    <p:extLst>
      <p:ext uri="{BB962C8B-B14F-4D97-AF65-F5344CB8AC3E}">
        <p14:creationId xmlns:p14="http://schemas.microsoft.com/office/powerpoint/2010/main" val="2001139506"/>
      </p:ext>
    </p:extLst>
  </p:cSld>
  <p:clrMapOvr>
    <a:masterClrMapping/>
  </p:clrMapOvr>
</p:sld>
</file>

<file path=ppt/theme/theme1.xml><?xml version="1.0" encoding="utf-8"?>
<a:theme xmlns:a="http://schemas.openxmlformats.org/drawingml/2006/main" name="GestaltVTI">
  <a:themeElements>
    <a:clrScheme name="Gestalt">
      <a:dk1>
        <a:srgbClr val="000000"/>
      </a:dk1>
      <a:lt1>
        <a:sysClr val="window" lastClr="FFFFFF"/>
      </a:lt1>
      <a:dk2>
        <a:srgbClr val="262626"/>
      </a:dk2>
      <a:lt2>
        <a:srgbClr val="F7F7F7"/>
      </a:lt2>
      <a:accent1>
        <a:srgbClr val="EBA000"/>
      </a:accent1>
      <a:accent2>
        <a:srgbClr val="00BAC8"/>
      </a:accent2>
      <a:accent3>
        <a:srgbClr val="E64823"/>
      </a:accent3>
      <a:accent4>
        <a:srgbClr val="4D5AFF"/>
      </a:accent4>
      <a:accent5>
        <a:srgbClr val="FE5D21"/>
      </a:accent5>
      <a:accent6>
        <a:srgbClr val="00C777"/>
      </a:accent6>
      <a:hlink>
        <a:srgbClr val="2998E3"/>
      </a:hlink>
      <a:folHlink>
        <a:srgbClr val="939393"/>
      </a:folHlink>
    </a:clrScheme>
    <a:fontScheme name="Gestalt">
      <a:majorFont>
        <a:latin typeface="Bierstadt"/>
        <a:ea typeface=""/>
        <a:cs typeface=""/>
      </a:majorFont>
      <a:minorFont>
        <a:latin typeface="Bierstad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GestaltVTI" id="{4F87C71D-53D1-4B71-BF97-FD0EA4B25665}" vid="{A110AFC4-8D8A-4C02-8885-7BA370B379B5}"/>
    </a:ext>
  </a:extLst>
</a:theme>
</file>

<file path=docProps/app.xml><?xml version="1.0" encoding="utf-8"?>
<Properties xmlns="http://schemas.openxmlformats.org/officeDocument/2006/extended-properties" xmlns:vt="http://schemas.openxmlformats.org/officeDocument/2006/docPropsVTypes">
  <TotalTime>17</TotalTime>
  <Words>9233</Words>
  <Application>Microsoft Office PowerPoint</Application>
  <PresentationFormat>Widescreen</PresentationFormat>
  <Paragraphs>550</Paragraphs>
  <Slides>169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169</vt:i4>
      </vt:variant>
    </vt:vector>
  </HeadingPairs>
  <TitlesOfParts>
    <vt:vector size="172" baseType="lpstr">
      <vt:lpstr>Arial</vt:lpstr>
      <vt:lpstr>Bierstadt</vt:lpstr>
      <vt:lpstr>GestaltVTI</vt:lpstr>
      <vt:lpstr>The Adversary of YHVH</vt:lpstr>
      <vt:lpstr>Names for the Adversary</vt:lpstr>
      <vt:lpstr>The Adversary</vt:lpstr>
      <vt:lpstr>PowerPoint Presentation</vt:lpstr>
      <vt:lpstr>The Devil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Satan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The Dragon</vt:lpstr>
      <vt:lpstr>PowerPoint Presentation</vt:lpstr>
      <vt:lpstr>PowerPoint Presentation</vt:lpstr>
      <vt:lpstr>PowerPoint Presentation</vt:lpstr>
      <vt:lpstr>The Serpent</vt:lpstr>
      <vt:lpstr>PowerPoint Presentation</vt:lpstr>
      <vt:lpstr>PowerPoint Presentation</vt:lpstr>
      <vt:lpstr>PowerPoint Presentation</vt:lpstr>
      <vt:lpstr>PowerPoint Presentation</vt:lpstr>
      <vt:lpstr>PowerPoint Presentation</vt:lpstr>
      <vt:lpstr>The Evil One</vt:lpstr>
      <vt:lpstr>PowerPoint Presentation</vt:lpstr>
      <vt:lpstr>Azazel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Belial/ Beliar</vt:lpstr>
      <vt:lpstr>PowerPoint Presentation</vt:lpstr>
      <vt:lpstr>PowerPoint Presentation</vt:lpstr>
      <vt:lpstr>PowerPoint Presentation</vt:lpstr>
      <vt:lpstr>PowerPoint Presentation</vt:lpstr>
      <vt:lpstr>Beelzebul</vt:lpstr>
      <vt:lpstr>PowerPoint Presentation</vt:lpstr>
      <vt:lpstr>Mastema</vt:lpstr>
      <vt:lpstr>PowerPoint Presentation</vt:lpstr>
      <vt:lpstr>PowerPoint Presentation</vt:lpstr>
      <vt:lpstr>PowerPoint Presentation</vt:lpstr>
      <vt:lpstr>PowerPoint Presentation</vt:lpstr>
      <vt:lpstr>PowerPoint Presentation</vt:lpstr>
      <vt:lpstr>PowerPoint Presentation</vt:lpstr>
      <vt:lpstr>Marduk or Bel (Babylonian)</vt:lpstr>
      <vt:lpstr>PowerPoint Presentation</vt:lpstr>
      <vt:lpstr>PowerPoint Presentation</vt:lpstr>
      <vt:lpstr>PowerPoint Presentation</vt:lpstr>
      <vt:lpstr>Zeus (Greek)</vt:lpstr>
      <vt:lpstr>PowerPoint Presentation</vt:lpstr>
      <vt:lpstr>The Adversary is a literal being</vt:lpstr>
      <vt:lpstr>PowerPoint Presentation</vt:lpstr>
      <vt:lpstr>PowerPoint Presentation</vt:lpstr>
      <vt:lpstr>PowerPoint Presentation</vt:lpstr>
      <vt:lpstr>PowerPoint Presentation</vt:lpstr>
      <vt:lpstr>PowerPoint Presentation</vt:lpstr>
      <vt:lpstr>The Adversary is an angel/spirit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The Adversary rules the world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The Adversary has subjects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The Adversary has a plan</vt:lpstr>
      <vt:lpstr>Purpose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People Follow The Adversary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How do people follow the Adversary?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Why did Satan decide to turn from YHVH?</vt:lpstr>
      <vt:lpstr>PowerPoint Presentation</vt:lpstr>
      <vt:lpstr>PowerPoint Presentation</vt:lpstr>
      <vt:lpstr>Satan keeping the feast days in heaven</vt:lpstr>
      <vt:lpstr>PowerPoint Presentation</vt:lpstr>
      <vt:lpstr>PowerPoint Presentation</vt:lpstr>
      <vt:lpstr>Satan temps, not YHVH</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Satan was not given the same punishment as the other watcher angels</vt:lpstr>
      <vt:lpstr>PowerPoint Presentation</vt:lpstr>
      <vt:lpstr>PowerPoint Presentation</vt:lpstr>
      <vt:lpstr>Why does YHVH let Satan temp mankind?</vt:lpstr>
      <vt:lpstr>PowerPoint Presentation</vt:lpstr>
      <vt:lpstr>PowerPoint Presentation</vt:lpstr>
      <vt:lpstr>PowerPoint Presentation</vt:lpstr>
      <vt:lpstr>Satan's End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Kyle Johnson</dc:creator>
  <cp:lastModifiedBy>Kyle Johnson</cp:lastModifiedBy>
  <cp:revision>2</cp:revision>
  <dcterms:created xsi:type="dcterms:W3CDTF">2025-03-27T20:57:54Z</dcterms:created>
  <dcterms:modified xsi:type="dcterms:W3CDTF">2026-05-11T03:50:07Z</dcterms:modified>
</cp:coreProperties>
</file>