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BA352E9-C79E-4D51-BCB4-0C2922187146}">
          <p14:sldIdLst>
            <p14:sldId id="256"/>
          </p14:sldIdLst>
        </p14:section>
        <p14:section name="THE YEAR IS 364 DAYS LONG" id="{D8AB1E50-797A-4A53-BFA8-7A8929C3887F}">
          <p14:sldIdLst>
            <p14:sldId id="257"/>
            <p14:sldId id="258"/>
            <p14:sldId id="259"/>
            <p14:sldId id="260"/>
            <p14:sldId id="261"/>
            <p14:sldId id="262"/>
            <p14:sldId id="263"/>
            <p14:sldId id="264"/>
            <p14:sldId id="265"/>
            <p14:sldId id="266"/>
            <p14:sldId id="267"/>
          </p14:sldIdLst>
        </p14:section>
        <p14:section name="HOW THE YEAR BEGINS" id="{FDAD7B21-F903-4E28-A16D-EE0E4DCFDA5D}">
          <p14:sldIdLst>
            <p14:sldId id="268"/>
          </p14:sldIdLst>
        </p14:section>
        <p14:section name="Start counting days on the year on the 4th day of the week" id="{7D5D6F69-EB98-4BDC-BE91-FD1E05ADB105}">
          <p14:sldIdLst>
            <p14:sldId id="269"/>
            <p14:sldId id="270"/>
            <p14:sldId id="271"/>
            <p14:sldId id="272"/>
            <p14:sldId id="273"/>
            <p14:sldId id="274"/>
            <p14:sldId id="275"/>
          </p14:sldIdLst>
        </p14:section>
        <p14:section name="THE SEASONS" id="{4DC5B6D9-C1B1-446C-8687-2AD00E5179C0}">
          <p14:sldIdLst>
            <p14:sldId id="276"/>
          </p14:sldIdLst>
        </p14:section>
        <p14:section name="Autumn Sign" id="{13919F34-3490-419A-A307-8D7C235CCD2F}">
          <p14:sldIdLst>
            <p14:sldId id="277"/>
            <p14:sldId id="278"/>
            <p14:sldId id="279"/>
          </p14:sldIdLst>
        </p14:section>
        <p14:section name="Spring Sign" id="{19E9E65F-C248-4710-AB91-653619F3A517}">
          <p14:sldIdLst>
            <p14:sldId id="280"/>
            <p14:sldId id="281"/>
            <p14:sldId id="282"/>
            <p14:sldId id="283"/>
            <p14:sldId id="284"/>
            <p14:sldId id="285"/>
            <p14:sldId id="286"/>
            <p14:sldId id="287"/>
            <p14:sldId id="288"/>
            <p14:sldId id="289"/>
          </p14:sldIdLst>
        </p14:section>
        <p14:section name="NEW MOONS" id="{38EC92D7-328B-4E49-9760-1F15B16280D0}">
          <p14:sldIdLst>
            <p14:sldId id="290"/>
            <p14:sldId id="291"/>
            <p14:sldId id="292"/>
            <p14:sldId id="293"/>
            <p14:sldId id="294"/>
          </p14:sldIdLst>
        </p14:section>
        <p14:section name="INTERCALATION" id="{D50A1B3D-C257-450B-8A07-B6015445116C}">
          <p14:sldIdLst>
            <p14:sldId id="295"/>
          </p14:sldIdLst>
        </p14:section>
        <p14:section name="12 or 13 months?" id="{AE8CF530-D7DA-4758-9DA0-F2884234AE57}">
          <p14:sldIdLst>
            <p14:sldId id="296"/>
            <p14:sldId id="297"/>
            <p14:sldId id="298"/>
            <p14:sldId id="299"/>
            <p14:sldId id="300"/>
            <p14:sldId id="301"/>
            <p14:sldId id="302"/>
            <p14:sldId id="303"/>
            <p14:sldId id="304"/>
            <p14:sldId id="305"/>
            <p14:sldId id="306"/>
          </p14:sldIdLst>
        </p14:section>
        <p14:section name="THE MONTHS" id="{0A689BEB-11D8-4C23-AD8F-555B7E7DE205}">
          <p14:sldIdLst>
            <p14:sldId id="307"/>
            <p14:sldId id="308"/>
            <p14:sldId id="309"/>
            <p14:sldId id="310"/>
            <p14:sldId id="311"/>
            <p14:sldId id="312"/>
            <p14:sldId id="313"/>
            <p14:sldId id="314"/>
            <p14:sldId id="315"/>
            <p14:sldId id="316"/>
            <p14:sldId id="317"/>
            <p14:sldId id="318"/>
            <p14:sldId id="31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EAD6F-D7E2-E4BD-8D47-9512365597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3E9093-6CBF-2F0D-56FC-76EC2EF45B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B7FC6A-DC45-9BF7-0F51-C61F375F3F3B}"/>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5" name="Footer Placeholder 4">
            <a:extLst>
              <a:ext uri="{FF2B5EF4-FFF2-40B4-BE49-F238E27FC236}">
                <a16:creationId xmlns:a16="http://schemas.microsoft.com/office/drawing/2014/main" id="{6C0E5D1C-CDF1-BB9A-4097-E96B5AC5F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FD6C8D-AF1A-3813-5333-811B1BD96AC7}"/>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108808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CFCC1-B0D5-A56C-66AA-7082EAD047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C5500E-1325-0B01-BF62-8F91B8095E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B4B725-CA7F-453F-9EBB-4BF34FC0199E}"/>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5" name="Footer Placeholder 4">
            <a:extLst>
              <a:ext uri="{FF2B5EF4-FFF2-40B4-BE49-F238E27FC236}">
                <a16:creationId xmlns:a16="http://schemas.microsoft.com/office/drawing/2014/main" id="{8DD1BE0F-7643-E5F6-64DC-ED163041C7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B3234-5EEE-A883-C13E-901C2BE67E13}"/>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4021421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F0D512-0EC8-9C5F-B729-6A8FE7B0AA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52B310-E2CD-EDF9-8932-B4025BB0AB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927D77-C080-861A-15C5-2571A324CF86}"/>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5" name="Footer Placeholder 4">
            <a:extLst>
              <a:ext uri="{FF2B5EF4-FFF2-40B4-BE49-F238E27FC236}">
                <a16:creationId xmlns:a16="http://schemas.microsoft.com/office/drawing/2014/main" id="{A461D534-9938-DB3C-5F9E-B2F2F1E91C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865F98-F5AB-D9AC-679E-D875434FF36F}"/>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1683194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0608A-FAE8-E6BC-82A8-FE86F2F92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0874F4-4810-935D-FE49-49BD76B711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9BFB2-3734-565A-31F1-D66F5028EF97}"/>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5" name="Footer Placeholder 4">
            <a:extLst>
              <a:ext uri="{FF2B5EF4-FFF2-40B4-BE49-F238E27FC236}">
                <a16:creationId xmlns:a16="http://schemas.microsoft.com/office/drawing/2014/main" id="{4166C8AE-993A-08A6-5127-0D05961E88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7E3C4-E3CD-19A6-8219-16649F9F9423}"/>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3729574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AE7-E252-F5A1-E946-90CC4F5FD7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0063CD-82B1-1EA4-2DFC-6924DCD0E5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F0FBCA-BEC2-43A6-170B-2914D884E2DB}"/>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5" name="Footer Placeholder 4">
            <a:extLst>
              <a:ext uri="{FF2B5EF4-FFF2-40B4-BE49-F238E27FC236}">
                <a16:creationId xmlns:a16="http://schemas.microsoft.com/office/drawing/2014/main" id="{88A8854F-F4A1-56A0-EA90-6DE0620925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EC88C-2A95-260B-F249-EFA717006394}"/>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964081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A2C36-BF30-073D-5D28-A6CEAC4227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C022D0-3EAF-FF82-0BC1-BB85A45CCE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72F8F4-70E9-75C6-9EA8-DA878493F0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3AB416-10FA-6E3D-83D9-07F16AC60FB7}"/>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6" name="Footer Placeholder 5">
            <a:extLst>
              <a:ext uri="{FF2B5EF4-FFF2-40B4-BE49-F238E27FC236}">
                <a16:creationId xmlns:a16="http://schemas.microsoft.com/office/drawing/2014/main" id="{A432F186-3221-2C38-41B4-BD98288E29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302FDC-2FA7-E911-AB7F-E5E6D27975C6}"/>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33476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13634-51B3-05DA-8412-4B97322869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3B6B80-7A2D-2B4C-2ED3-2E91335071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1EC9C7-04E0-E795-C363-BB2EA60B69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491412-D9B0-0CDE-8C9F-019CDFD9FF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65489E-8E15-3A0E-2EE8-58DA0BEC46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C0F353-115A-AFEC-024C-2099F7440C84}"/>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8" name="Footer Placeholder 7">
            <a:extLst>
              <a:ext uri="{FF2B5EF4-FFF2-40B4-BE49-F238E27FC236}">
                <a16:creationId xmlns:a16="http://schemas.microsoft.com/office/drawing/2014/main" id="{56ED530A-F485-BDB5-BB5F-19A2849DAA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0FF7B3-A1C6-DF17-8E21-496758F79A70}"/>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1509773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221A7-621B-0D68-DFA9-441FE358D9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682699-000F-ABA3-756A-00742CFB3701}"/>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4" name="Footer Placeholder 3">
            <a:extLst>
              <a:ext uri="{FF2B5EF4-FFF2-40B4-BE49-F238E27FC236}">
                <a16:creationId xmlns:a16="http://schemas.microsoft.com/office/drawing/2014/main" id="{D81A63C1-CE69-7764-F767-8314B81A39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8280CE-A3D9-DD35-F7B4-383DC71F2483}"/>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1758385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AC8A6F-E434-D011-BD1E-386293A00F55}"/>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3" name="Footer Placeholder 2">
            <a:extLst>
              <a:ext uri="{FF2B5EF4-FFF2-40B4-BE49-F238E27FC236}">
                <a16:creationId xmlns:a16="http://schemas.microsoft.com/office/drawing/2014/main" id="{37661F51-046B-D4D2-44B4-A766BAF248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EDD90C-421A-67E9-0D24-D1FDFC98F53E}"/>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777698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52E85-7703-6362-B714-D9145FA16B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A62D16-C0D1-CB10-6683-4DE4797C0B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1B0106-4747-2347-CBA5-0ECB67509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8308F1-F628-A3AC-D9CB-4C3DDEBB0E80}"/>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6" name="Footer Placeholder 5">
            <a:extLst>
              <a:ext uri="{FF2B5EF4-FFF2-40B4-BE49-F238E27FC236}">
                <a16:creationId xmlns:a16="http://schemas.microsoft.com/office/drawing/2014/main" id="{7EB79FB6-841D-4C2F-8D56-B761658C04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EA5C3-477D-16D0-7EFA-980322921520}"/>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368386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8A740-0ADA-5CA5-E985-05A55043A0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F540C84-39C4-9AF5-F85F-61E51A60D8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98A5C5-403C-89A8-E519-3EFDF1B8A9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419DC2-66D8-A3FA-3017-0361A4E4DD10}"/>
              </a:ext>
            </a:extLst>
          </p:cNvPr>
          <p:cNvSpPr>
            <a:spLocks noGrp="1"/>
          </p:cNvSpPr>
          <p:nvPr>
            <p:ph type="dt" sz="half" idx="10"/>
          </p:nvPr>
        </p:nvSpPr>
        <p:spPr/>
        <p:txBody>
          <a:bodyPr/>
          <a:lstStyle/>
          <a:p>
            <a:fld id="{46DC0EC5-D101-40BE-9613-F075BD510CCB}" type="datetimeFigureOut">
              <a:rPr lang="en-US" smtClean="0"/>
              <a:t>5/10/2026</a:t>
            </a:fld>
            <a:endParaRPr lang="en-US"/>
          </a:p>
        </p:txBody>
      </p:sp>
      <p:sp>
        <p:nvSpPr>
          <p:cNvPr id="6" name="Footer Placeholder 5">
            <a:extLst>
              <a:ext uri="{FF2B5EF4-FFF2-40B4-BE49-F238E27FC236}">
                <a16:creationId xmlns:a16="http://schemas.microsoft.com/office/drawing/2014/main" id="{233F9AD6-5F9E-1B0C-EAA8-9F65D0A35A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891A94-C992-0A2D-D862-C67A0B55107E}"/>
              </a:ext>
            </a:extLst>
          </p:cNvPr>
          <p:cNvSpPr>
            <a:spLocks noGrp="1"/>
          </p:cNvSpPr>
          <p:nvPr>
            <p:ph type="sldNum" sz="quarter" idx="12"/>
          </p:nvPr>
        </p:nvSpPr>
        <p:spPr/>
        <p:txBody>
          <a:bodyPr/>
          <a:lstStyle/>
          <a:p>
            <a:fld id="{D0406AFF-C5C8-4DF8-9F97-1DCC6489D1BD}" type="slidenum">
              <a:rPr lang="en-US" smtClean="0"/>
              <a:t>‹#›</a:t>
            </a:fld>
            <a:endParaRPr lang="en-US"/>
          </a:p>
        </p:txBody>
      </p:sp>
    </p:spTree>
    <p:extLst>
      <p:ext uri="{BB962C8B-B14F-4D97-AF65-F5344CB8AC3E}">
        <p14:creationId xmlns:p14="http://schemas.microsoft.com/office/powerpoint/2010/main" val="3344336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64D5FF-86A4-732B-C9C1-90BC5FC4D9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95E18B-0DCB-8A36-F59C-7C0F99E5C1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B1A352-7F4E-94F5-FD3D-A13CD6B5FA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DC0EC5-D101-40BE-9613-F075BD510CCB}" type="datetimeFigureOut">
              <a:rPr lang="en-US" smtClean="0"/>
              <a:t>5/10/2026</a:t>
            </a:fld>
            <a:endParaRPr lang="en-US"/>
          </a:p>
        </p:txBody>
      </p:sp>
      <p:sp>
        <p:nvSpPr>
          <p:cNvPr id="5" name="Footer Placeholder 4">
            <a:extLst>
              <a:ext uri="{FF2B5EF4-FFF2-40B4-BE49-F238E27FC236}">
                <a16:creationId xmlns:a16="http://schemas.microsoft.com/office/drawing/2014/main" id="{01855A00-CC09-DBEA-B15F-A2EA411CBF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1B97273-8747-114D-3A84-B869663196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406AFF-C5C8-4DF8-9F97-1DCC6489D1BD}" type="slidenum">
              <a:rPr lang="en-US" smtClean="0"/>
              <a:t>‹#›</a:t>
            </a:fld>
            <a:endParaRPr lang="en-US"/>
          </a:p>
        </p:txBody>
      </p:sp>
    </p:spTree>
    <p:extLst>
      <p:ext uri="{BB962C8B-B14F-4D97-AF65-F5344CB8AC3E}">
        <p14:creationId xmlns:p14="http://schemas.microsoft.com/office/powerpoint/2010/main" val="1708514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9CDD0-FF45-65A1-CC40-13242E824A5C}"/>
              </a:ext>
            </a:extLst>
          </p:cNvPr>
          <p:cNvSpPr>
            <a:spLocks noGrp="1"/>
          </p:cNvSpPr>
          <p:nvPr>
            <p:ph type="ctrTitle"/>
          </p:nvPr>
        </p:nvSpPr>
        <p:spPr>
          <a:xfrm>
            <a:off x="1524000" y="762000"/>
            <a:ext cx="9144000" cy="2387600"/>
          </a:xfrm>
        </p:spPr>
        <p:txBody>
          <a:bodyPr>
            <a:normAutofit/>
          </a:bodyPr>
          <a:lstStyle/>
          <a:p>
            <a:r>
              <a:rPr lang="en-US" sz="4400">
                <a:solidFill>
                  <a:srgbClr val="000000"/>
                </a:solidFill>
              </a:rPr>
              <a:t>CALENDAR OF YHVH</a:t>
            </a:r>
          </a:p>
        </p:txBody>
      </p:sp>
      <p:sp>
        <p:nvSpPr>
          <p:cNvPr id="3" name="Subtitle 2">
            <a:extLst>
              <a:ext uri="{FF2B5EF4-FFF2-40B4-BE49-F238E27FC236}">
                <a16:creationId xmlns:a16="http://schemas.microsoft.com/office/drawing/2014/main" id="{DEBC42BA-837C-2E34-372B-930AEB5DC66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91121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CFB612-FCF6-1047-1B76-46ED7E18A7AE}"/>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5AF60782-F06D-62F4-4651-AB28BFF44C96}"/>
              </a:ext>
            </a:extLst>
          </p:cNvPr>
          <p:cNvSpPr txBox="1"/>
          <p:nvPr/>
        </p:nvSpPr>
        <p:spPr>
          <a:xfrm>
            <a:off x="0" y="762000"/>
            <a:ext cx="12192000" cy="646331"/>
          </a:xfrm>
          <a:prstGeom prst="rect">
            <a:avLst/>
          </a:prstGeom>
          <a:noFill/>
        </p:spPr>
        <p:txBody>
          <a:bodyPr vert="horz" rtlCol="0">
            <a:spAutoFit/>
          </a:bodyPr>
          <a:lstStyle/>
          <a:p>
            <a:pPr algn="ctr"/>
            <a:r>
              <a:rPr lang="en-US" sz="3600"/>
              <a:t>First Enoch 74:13</a:t>
            </a:r>
          </a:p>
        </p:txBody>
      </p:sp>
      <p:sp>
        <p:nvSpPr>
          <p:cNvPr id="4" name="TextBox 3">
            <a:extLst>
              <a:ext uri="{FF2B5EF4-FFF2-40B4-BE49-F238E27FC236}">
                <a16:creationId xmlns:a16="http://schemas.microsoft.com/office/drawing/2014/main" id="{2A1720ED-44DC-9B3E-76F6-6C32505ECE85}"/>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222C33C5-29A2-154F-9F23-0AD332C94545}"/>
              </a:ext>
            </a:extLst>
          </p:cNvPr>
          <p:cNvSpPr txBox="1"/>
          <p:nvPr/>
        </p:nvSpPr>
        <p:spPr>
          <a:xfrm>
            <a:off x="1016000" y="1905000"/>
            <a:ext cx="10160000" cy="4385816"/>
          </a:xfrm>
          <a:prstGeom prst="rect">
            <a:avLst/>
          </a:prstGeom>
          <a:noFill/>
        </p:spPr>
        <p:txBody>
          <a:bodyPr vert="horz" rtlCol="0">
            <a:spAutoFit/>
          </a:bodyPr>
          <a:lstStyle/>
          <a:p>
            <a:pPr algn="ctr"/>
            <a:r>
              <a:rPr lang="en-US" sz="3100" b="1">
                <a:solidFill>
                  <a:srgbClr val="FF0000"/>
                </a:solidFill>
              </a:rPr>
              <a:t>In three years there are one thousand nienty-two days days</a:t>
            </a:r>
            <a:r>
              <a:rPr lang="en-US" sz="3100"/>
              <a:t>, and in five years one thousand eight hundred and twenty days, so that in eight years there are two thousand nine hundred and twelve days. For the moon alone the days amount in three years to one thousand sixty-two days, and in five years she falls fifty days behind: [i.e. to the sum (of one thousand seven hundred and seventy) there is five to be added (one thousand and) sixty-two days. (Continued...)</a:t>
            </a:r>
          </a:p>
        </p:txBody>
      </p:sp>
    </p:spTree>
    <p:extLst>
      <p:ext uri="{BB962C8B-B14F-4D97-AF65-F5344CB8AC3E}">
        <p14:creationId xmlns:p14="http://schemas.microsoft.com/office/powerpoint/2010/main" val="2820681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1EDE3B-ED37-F162-0737-3BF0EC676129}"/>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8F6DCBAC-EC2B-DF84-ED28-1707DC133A58}"/>
              </a:ext>
            </a:extLst>
          </p:cNvPr>
          <p:cNvSpPr txBox="1"/>
          <p:nvPr/>
        </p:nvSpPr>
        <p:spPr>
          <a:xfrm>
            <a:off x="1016000" y="635000"/>
            <a:ext cx="10160000" cy="2954655"/>
          </a:xfrm>
          <a:prstGeom prst="rect">
            <a:avLst/>
          </a:prstGeom>
          <a:noFill/>
        </p:spPr>
        <p:txBody>
          <a:bodyPr vert="horz" rtlCol="0">
            <a:spAutoFit/>
          </a:bodyPr>
          <a:lstStyle/>
          <a:p>
            <a:pPr algn="ctr"/>
            <a:r>
              <a:rPr lang="en-US" sz="3100"/>
              <a:t>] And in five years there are one thousand seven hundred and seventy days, so that for the moon the days six in eight years amount to twenty-one thousand,eight hundred and thirty-two days. [For in eight years she falls behind to the amount of eighty days], all the seventeen days she falls behind in eight years are eighty. (Continued...)</a:t>
            </a:r>
          </a:p>
        </p:txBody>
      </p:sp>
    </p:spTree>
    <p:extLst>
      <p:ext uri="{BB962C8B-B14F-4D97-AF65-F5344CB8AC3E}">
        <p14:creationId xmlns:p14="http://schemas.microsoft.com/office/powerpoint/2010/main" val="1952773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A72BD7-E597-D2A4-9706-62970B28827B}"/>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1AB6F08C-48A9-AA3E-CE46-9F7A2E50EFFD}"/>
              </a:ext>
            </a:extLst>
          </p:cNvPr>
          <p:cNvSpPr txBox="1"/>
          <p:nvPr/>
        </p:nvSpPr>
        <p:spPr>
          <a:xfrm>
            <a:off x="1016000" y="635000"/>
            <a:ext cx="10160000" cy="2000548"/>
          </a:xfrm>
          <a:prstGeom prst="rect">
            <a:avLst/>
          </a:prstGeom>
          <a:noFill/>
        </p:spPr>
        <p:txBody>
          <a:bodyPr vert="horz" rtlCol="0">
            <a:spAutoFit/>
          </a:bodyPr>
          <a:lstStyle/>
          <a:p>
            <a:pPr algn="ctr"/>
            <a:r>
              <a:rPr lang="en-US" sz="3100"/>
              <a:t>And the year is accurately completed in conformity with their world-stations and the stations of the sun, which rise from the portals through which it (the sun) rises and sets thirty days.</a:t>
            </a:r>
          </a:p>
        </p:txBody>
      </p:sp>
    </p:spTree>
    <p:extLst>
      <p:ext uri="{BB962C8B-B14F-4D97-AF65-F5344CB8AC3E}">
        <p14:creationId xmlns:p14="http://schemas.microsoft.com/office/powerpoint/2010/main" val="476473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2BAC2-7DC4-C597-C4FC-A362C5EF97C0}"/>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How the year begins</a:t>
            </a:r>
          </a:p>
        </p:txBody>
      </p:sp>
      <p:sp>
        <p:nvSpPr>
          <p:cNvPr id="3" name="Subtitle 2">
            <a:extLst>
              <a:ext uri="{FF2B5EF4-FFF2-40B4-BE49-F238E27FC236}">
                <a16:creationId xmlns:a16="http://schemas.microsoft.com/office/drawing/2014/main" id="{382218F9-47EE-AF7E-0FD6-A3D89D4EF35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50876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B2372-30E7-9652-D1A9-3DE5444AE999}"/>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Start counting days on the year on the 4th day of the week</a:t>
            </a:r>
          </a:p>
        </p:txBody>
      </p:sp>
      <p:sp>
        <p:nvSpPr>
          <p:cNvPr id="3" name="Subtitle 2">
            <a:extLst>
              <a:ext uri="{FF2B5EF4-FFF2-40B4-BE49-F238E27FC236}">
                <a16:creationId xmlns:a16="http://schemas.microsoft.com/office/drawing/2014/main" id="{B05B0153-EB7F-FB6D-9B01-CADA7A9DF26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27115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D44F4F-8F4F-797C-4AAB-FEEFB4BE6572}"/>
              </a:ext>
            </a:extLst>
          </p:cNvPr>
          <p:cNvSpPr txBox="1"/>
          <p:nvPr/>
        </p:nvSpPr>
        <p:spPr>
          <a:xfrm>
            <a:off x="127000" y="127000"/>
            <a:ext cx="7315200" cy="276999"/>
          </a:xfrm>
          <a:prstGeom prst="rect">
            <a:avLst/>
          </a:prstGeom>
          <a:noFill/>
        </p:spPr>
        <p:txBody>
          <a:bodyPr vert="horz" lIns="0" tIns="0" rIns="0" bIns="0" rtlCol="0">
            <a:spAutoFit/>
          </a:bodyPr>
          <a:lstStyle/>
          <a:p>
            <a:r>
              <a:rPr lang="en-US"/>
              <a:t>Start counting days on the year on the 4th day of the week</a:t>
            </a:r>
          </a:p>
        </p:txBody>
      </p:sp>
      <p:sp>
        <p:nvSpPr>
          <p:cNvPr id="3" name="TextBox 2">
            <a:extLst>
              <a:ext uri="{FF2B5EF4-FFF2-40B4-BE49-F238E27FC236}">
                <a16:creationId xmlns:a16="http://schemas.microsoft.com/office/drawing/2014/main" id="{A69FB3BB-6932-821E-EA9E-022C491E3C80}"/>
              </a:ext>
            </a:extLst>
          </p:cNvPr>
          <p:cNvSpPr txBox="1"/>
          <p:nvPr/>
        </p:nvSpPr>
        <p:spPr>
          <a:xfrm>
            <a:off x="0" y="762000"/>
            <a:ext cx="12192000" cy="646331"/>
          </a:xfrm>
          <a:prstGeom prst="rect">
            <a:avLst/>
          </a:prstGeom>
          <a:noFill/>
        </p:spPr>
        <p:txBody>
          <a:bodyPr vert="horz" rtlCol="0">
            <a:spAutoFit/>
          </a:bodyPr>
          <a:lstStyle/>
          <a:p>
            <a:pPr algn="ctr"/>
            <a:r>
              <a:rPr lang="en-US" sz="3600"/>
              <a:t>Genesis 1:14-19</a:t>
            </a:r>
          </a:p>
        </p:txBody>
      </p:sp>
      <p:sp>
        <p:nvSpPr>
          <p:cNvPr id="4" name="TextBox 3">
            <a:extLst>
              <a:ext uri="{FF2B5EF4-FFF2-40B4-BE49-F238E27FC236}">
                <a16:creationId xmlns:a16="http://schemas.microsoft.com/office/drawing/2014/main" id="{45766D4F-698E-31FC-9112-BE13CD26A87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018A534-855B-8BB7-4A53-699B52C244D3}"/>
              </a:ext>
            </a:extLst>
          </p:cNvPr>
          <p:cNvSpPr txBox="1"/>
          <p:nvPr/>
        </p:nvSpPr>
        <p:spPr>
          <a:xfrm>
            <a:off x="1016000" y="1905000"/>
            <a:ext cx="10160000" cy="3908762"/>
          </a:xfrm>
          <a:prstGeom prst="rect">
            <a:avLst/>
          </a:prstGeom>
          <a:noFill/>
        </p:spPr>
        <p:txBody>
          <a:bodyPr vert="horz" rtlCol="0">
            <a:spAutoFit/>
          </a:bodyPr>
          <a:lstStyle/>
          <a:p>
            <a:pPr algn="ctr"/>
            <a:r>
              <a:rPr lang="en-US" sz="3100"/>
              <a:t>Then God said, "</a:t>
            </a:r>
            <a:r>
              <a:rPr lang="en-US" sz="3100" b="1">
                <a:solidFill>
                  <a:srgbClr val="FF0000"/>
                </a:solidFill>
              </a:rPr>
              <a:t>Let there be lights in the expanse of the heavens</a:t>
            </a:r>
            <a:r>
              <a:rPr lang="en-US" sz="3100"/>
              <a:t> to separate the day from the night, and </a:t>
            </a:r>
            <a:r>
              <a:rPr lang="en-US" sz="3100" b="1">
                <a:solidFill>
                  <a:srgbClr val="FF0000"/>
                </a:solidFill>
              </a:rPr>
              <a:t>let them be for signs and for seasons</a:t>
            </a:r>
            <a:r>
              <a:rPr lang="en-US" sz="3100"/>
              <a:t> and for days and years; and let them be for lights in the expanse of the heavens to give light on the earth"; and it was so. God made the two great lights, the greater light to govern the day, and the lesser light to govern the night; He made the stars also. (Continued...)</a:t>
            </a:r>
          </a:p>
        </p:txBody>
      </p:sp>
    </p:spTree>
    <p:extLst>
      <p:ext uri="{BB962C8B-B14F-4D97-AF65-F5344CB8AC3E}">
        <p14:creationId xmlns:p14="http://schemas.microsoft.com/office/powerpoint/2010/main" val="3772645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307E56-6043-0318-380D-DE856FE2F285}"/>
              </a:ext>
            </a:extLst>
          </p:cNvPr>
          <p:cNvSpPr txBox="1"/>
          <p:nvPr/>
        </p:nvSpPr>
        <p:spPr>
          <a:xfrm>
            <a:off x="127000" y="127000"/>
            <a:ext cx="7315200" cy="276999"/>
          </a:xfrm>
          <a:prstGeom prst="rect">
            <a:avLst/>
          </a:prstGeom>
          <a:noFill/>
        </p:spPr>
        <p:txBody>
          <a:bodyPr vert="horz" lIns="0" tIns="0" rIns="0" bIns="0" rtlCol="0">
            <a:spAutoFit/>
          </a:bodyPr>
          <a:lstStyle/>
          <a:p>
            <a:r>
              <a:rPr lang="en-US"/>
              <a:t>Start counting days on the year on the 4th day of the week</a:t>
            </a:r>
          </a:p>
        </p:txBody>
      </p:sp>
      <p:sp>
        <p:nvSpPr>
          <p:cNvPr id="3" name="TextBox 2">
            <a:extLst>
              <a:ext uri="{FF2B5EF4-FFF2-40B4-BE49-F238E27FC236}">
                <a16:creationId xmlns:a16="http://schemas.microsoft.com/office/drawing/2014/main" id="{CE7034FD-A3B0-EA76-5C45-74FE66DE4C8B}"/>
              </a:ext>
            </a:extLst>
          </p:cNvPr>
          <p:cNvSpPr txBox="1"/>
          <p:nvPr/>
        </p:nvSpPr>
        <p:spPr>
          <a:xfrm>
            <a:off x="1016000" y="635000"/>
            <a:ext cx="10160000" cy="2477601"/>
          </a:xfrm>
          <a:prstGeom prst="rect">
            <a:avLst/>
          </a:prstGeom>
          <a:noFill/>
        </p:spPr>
        <p:txBody>
          <a:bodyPr vert="horz" rtlCol="0">
            <a:spAutoFit/>
          </a:bodyPr>
          <a:lstStyle/>
          <a:p>
            <a:pPr algn="ctr"/>
            <a:r>
              <a:rPr lang="en-US" sz="3100"/>
              <a:t>God placed them in the expanse of the heavens to give light on the earth, and to govern the day and the night, and to separate the light from the darkness; and God saw that it was good. There was evening and there was morning, </a:t>
            </a:r>
            <a:r>
              <a:rPr lang="en-US" sz="3100" b="1">
                <a:solidFill>
                  <a:srgbClr val="FF0000"/>
                </a:solidFill>
              </a:rPr>
              <a:t>a fourth day</a:t>
            </a:r>
            <a:r>
              <a:rPr lang="en-US" sz="3100"/>
              <a:t>.</a:t>
            </a:r>
          </a:p>
        </p:txBody>
      </p:sp>
    </p:spTree>
    <p:extLst>
      <p:ext uri="{BB962C8B-B14F-4D97-AF65-F5344CB8AC3E}">
        <p14:creationId xmlns:p14="http://schemas.microsoft.com/office/powerpoint/2010/main" val="3826569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E000AA-846E-10BE-82E1-E3175810AE07}"/>
              </a:ext>
            </a:extLst>
          </p:cNvPr>
          <p:cNvSpPr txBox="1"/>
          <p:nvPr/>
        </p:nvSpPr>
        <p:spPr>
          <a:xfrm>
            <a:off x="127000" y="127000"/>
            <a:ext cx="7315200" cy="276999"/>
          </a:xfrm>
          <a:prstGeom prst="rect">
            <a:avLst/>
          </a:prstGeom>
          <a:noFill/>
        </p:spPr>
        <p:txBody>
          <a:bodyPr vert="horz" lIns="0" tIns="0" rIns="0" bIns="0" rtlCol="0">
            <a:spAutoFit/>
          </a:bodyPr>
          <a:lstStyle/>
          <a:p>
            <a:r>
              <a:rPr lang="en-US"/>
              <a:t>Start counting days on the year on the 4th day of the week</a:t>
            </a:r>
          </a:p>
        </p:txBody>
      </p:sp>
      <p:sp>
        <p:nvSpPr>
          <p:cNvPr id="3" name="TextBox 2">
            <a:extLst>
              <a:ext uri="{FF2B5EF4-FFF2-40B4-BE49-F238E27FC236}">
                <a16:creationId xmlns:a16="http://schemas.microsoft.com/office/drawing/2014/main" id="{068913F8-5003-8976-9287-91C442FAC2DC}"/>
              </a:ext>
            </a:extLst>
          </p:cNvPr>
          <p:cNvSpPr txBox="1"/>
          <p:nvPr/>
        </p:nvSpPr>
        <p:spPr>
          <a:xfrm>
            <a:off x="0" y="762000"/>
            <a:ext cx="12192000" cy="646331"/>
          </a:xfrm>
          <a:prstGeom prst="rect">
            <a:avLst/>
          </a:prstGeom>
          <a:noFill/>
        </p:spPr>
        <p:txBody>
          <a:bodyPr vert="horz" rtlCol="0">
            <a:spAutoFit/>
          </a:bodyPr>
          <a:lstStyle/>
          <a:p>
            <a:pPr algn="ctr"/>
            <a:r>
              <a:rPr lang="en-US" sz="3600"/>
              <a:t>MISHMAROT A [4Q320 Fr. 1 i] 1:1</a:t>
            </a:r>
          </a:p>
        </p:txBody>
      </p:sp>
      <p:sp>
        <p:nvSpPr>
          <p:cNvPr id="4" name="TextBox 3">
            <a:extLst>
              <a:ext uri="{FF2B5EF4-FFF2-40B4-BE49-F238E27FC236}">
                <a16:creationId xmlns:a16="http://schemas.microsoft.com/office/drawing/2014/main" id="{5F54D83C-10AF-EA83-EF3B-58B09F5A71B5}"/>
              </a:ext>
            </a:extLst>
          </p:cNvPr>
          <p:cNvSpPr txBox="1"/>
          <p:nvPr/>
        </p:nvSpPr>
        <p:spPr>
          <a:xfrm>
            <a:off x="0" y="1270000"/>
            <a:ext cx="12192000" cy="400110"/>
          </a:xfrm>
          <a:prstGeom prst="rect">
            <a:avLst/>
          </a:prstGeom>
          <a:noFill/>
        </p:spPr>
        <p:txBody>
          <a:bodyPr vert="horz" rtlCol="0">
            <a:spAutoFit/>
          </a:bodyPr>
          <a:lstStyle/>
          <a:p>
            <a:pPr algn="ctr"/>
            <a:r>
              <a:rPr lang="en-US" sz="2000"/>
              <a:t>(DSS, Dead Sea Scrolls)</a:t>
            </a:r>
          </a:p>
        </p:txBody>
      </p:sp>
      <p:sp>
        <p:nvSpPr>
          <p:cNvPr id="5" name="TextBox 4">
            <a:extLst>
              <a:ext uri="{FF2B5EF4-FFF2-40B4-BE49-F238E27FC236}">
                <a16:creationId xmlns:a16="http://schemas.microsoft.com/office/drawing/2014/main" id="{90A3BD4A-1113-A0F4-02C2-87B79B69B8D4}"/>
              </a:ext>
            </a:extLst>
          </p:cNvPr>
          <p:cNvSpPr txBox="1"/>
          <p:nvPr/>
        </p:nvSpPr>
        <p:spPr>
          <a:xfrm>
            <a:off x="1016000" y="1905000"/>
            <a:ext cx="10160000" cy="2477601"/>
          </a:xfrm>
          <a:prstGeom prst="rect">
            <a:avLst/>
          </a:prstGeom>
          <a:noFill/>
        </p:spPr>
        <p:txBody>
          <a:bodyPr vert="horz" rtlCol="0">
            <a:spAutoFit/>
          </a:bodyPr>
          <a:lstStyle/>
          <a:p>
            <a:pPr algn="ctr"/>
            <a:r>
              <a:rPr lang="en-US" sz="3100"/>
              <a:t>...to show it from the east. And to cause it to shine in the middle of heaven, in the foundation of the creation, from evening till morning. There is </a:t>
            </a:r>
            <a:r>
              <a:rPr lang="en-US" sz="3100" b="1">
                <a:solidFill>
                  <a:srgbClr val="FF0000"/>
                </a:solidFill>
              </a:rPr>
              <a:t>full moon on the 4th day</a:t>
            </a:r>
            <a:r>
              <a:rPr lang="en-US" sz="3100"/>
              <a:t> in the week of the sons of Gamul in the </a:t>
            </a:r>
            <a:r>
              <a:rPr lang="en-US" sz="3100" b="1">
                <a:solidFill>
                  <a:srgbClr val="FF0000"/>
                </a:solidFill>
              </a:rPr>
              <a:t>first month of the first year.</a:t>
            </a:r>
          </a:p>
        </p:txBody>
      </p:sp>
    </p:spTree>
    <p:extLst>
      <p:ext uri="{BB962C8B-B14F-4D97-AF65-F5344CB8AC3E}">
        <p14:creationId xmlns:p14="http://schemas.microsoft.com/office/powerpoint/2010/main" val="3250723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DF68C6-83E2-3ADB-F84B-8710EA587CB4}"/>
              </a:ext>
            </a:extLst>
          </p:cNvPr>
          <p:cNvSpPr txBox="1"/>
          <p:nvPr/>
        </p:nvSpPr>
        <p:spPr>
          <a:xfrm>
            <a:off x="127000" y="127000"/>
            <a:ext cx="7315200" cy="276999"/>
          </a:xfrm>
          <a:prstGeom prst="rect">
            <a:avLst/>
          </a:prstGeom>
          <a:noFill/>
        </p:spPr>
        <p:txBody>
          <a:bodyPr vert="horz" lIns="0" tIns="0" rIns="0" bIns="0" rtlCol="0">
            <a:spAutoFit/>
          </a:bodyPr>
          <a:lstStyle/>
          <a:p>
            <a:r>
              <a:rPr lang="en-US"/>
              <a:t>Start counting days on the year on the 4th day of the week</a:t>
            </a:r>
          </a:p>
        </p:txBody>
      </p:sp>
      <p:sp>
        <p:nvSpPr>
          <p:cNvPr id="3" name="TextBox 2">
            <a:extLst>
              <a:ext uri="{FF2B5EF4-FFF2-40B4-BE49-F238E27FC236}">
                <a16:creationId xmlns:a16="http://schemas.microsoft.com/office/drawing/2014/main" id="{A9BE4A41-1585-5B10-6DEF-1D1DE7573FE9}"/>
              </a:ext>
            </a:extLst>
          </p:cNvPr>
          <p:cNvSpPr txBox="1"/>
          <p:nvPr/>
        </p:nvSpPr>
        <p:spPr>
          <a:xfrm>
            <a:off x="0" y="762000"/>
            <a:ext cx="12192000" cy="646331"/>
          </a:xfrm>
          <a:prstGeom prst="rect">
            <a:avLst/>
          </a:prstGeom>
          <a:noFill/>
        </p:spPr>
        <p:txBody>
          <a:bodyPr vert="horz" rtlCol="0">
            <a:spAutoFit/>
          </a:bodyPr>
          <a:lstStyle/>
          <a:p>
            <a:pPr algn="ctr"/>
            <a:r>
              <a:rPr lang="en-US" sz="3600"/>
              <a:t>Jubilees 2:8-9</a:t>
            </a:r>
          </a:p>
        </p:txBody>
      </p:sp>
      <p:sp>
        <p:nvSpPr>
          <p:cNvPr id="4" name="TextBox 3">
            <a:extLst>
              <a:ext uri="{FF2B5EF4-FFF2-40B4-BE49-F238E27FC236}">
                <a16:creationId xmlns:a16="http://schemas.microsoft.com/office/drawing/2014/main" id="{0E3DAD57-0A70-16C6-67EA-15B68A25CA8C}"/>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9611B09E-A7FC-24F1-A212-E2AE2D2BFF7F}"/>
              </a:ext>
            </a:extLst>
          </p:cNvPr>
          <p:cNvSpPr txBox="1"/>
          <p:nvPr/>
        </p:nvSpPr>
        <p:spPr>
          <a:xfrm>
            <a:off x="1016000" y="1905000"/>
            <a:ext cx="10160000" cy="2954655"/>
          </a:xfrm>
          <a:prstGeom prst="rect">
            <a:avLst/>
          </a:prstGeom>
          <a:noFill/>
        </p:spPr>
        <p:txBody>
          <a:bodyPr vert="horz" rtlCol="0">
            <a:spAutoFit/>
          </a:bodyPr>
          <a:lstStyle/>
          <a:p>
            <a:pPr algn="ctr"/>
            <a:r>
              <a:rPr lang="en-US" sz="3100"/>
              <a:t>These four great works God created on the third day. </a:t>
            </a:r>
            <a:r>
              <a:rPr lang="en-US" sz="3100" b="1">
                <a:solidFill>
                  <a:srgbClr val="FF0000"/>
                </a:solidFill>
              </a:rPr>
              <a:t>And on the fourth day He created the sun and the moon and the stars,</a:t>
            </a:r>
            <a:r>
              <a:rPr lang="en-US" sz="3100"/>
              <a:t> and set them in the firmament of the heaven, to give light upon all the earth, and to rule over the day and the night, and divide the light from the darkness. (Continued...)</a:t>
            </a:r>
          </a:p>
        </p:txBody>
      </p:sp>
    </p:spTree>
    <p:extLst>
      <p:ext uri="{BB962C8B-B14F-4D97-AF65-F5344CB8AC3E}">
        <p14:creationId xmlns:p14="http://schemas.microsoft.com/office/powerpoint/2010/main" val="914632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CC56AC-BE5D-5595-A044-A4DB87190363}"/>
              </a:ext>
            </a:extLst>
          </p:cNvPr>
          <p:cNvSpPr txBox="1"/>
          <p:nvPr/>
        </p:nvSpPr>
        <p:spPr>
          <a:xfrm>
            <a:off x="127000" y="127000"/>
            <a:ext cx="7315200" cy="276999"/>
          </a:xfrm>
          <a:prstGeom prst="rect">
            <a:avLst/>
          </a:prstGeom>
          <a:noFill/>
        </p:spPr>
        <p:txBody>
          <a:bodyPr vert="horz" lIns="0" tIns="0" rIns="0" bIns="0" rtlCol="0">
            <a:spAutoFit/>
          </a:bodyPr>
          <a:lstStyle/>
          <a:p>
            <a:r>
              <a:rPr lang="en-US"/>
              <a:t>Start counting days on the year on the 4th day of the week</a:t>
            </a:r>
          </a:p>
        </p:txBody>
      </p:sp>
      <p:sp>
        <p:nvSpPr>
          <p:cNvPr id="3" name="TextBox 2">
            <a:extLst>
              <a:ext uri="{FF2B5EF4-FFF2-40B4-BE49-F238E27FC236}">
                <a16:creationId xmlns:a16="http://schemas.microsoft.com/office/drawing/2014/main" id="{32DD0708-E592-3F01-6B7E-A93ECEA0F2BF}"/>
              </a:ext>
            </a:extLst>
          </p:cNvPr>
          <p:cNvSpPr txBox="1"/>
          <p:nvPr/>
        </p:nvSpPr>
        <p:spPr>
          <a:xfrm>
            <a:off x="1016000" y="635000"/>
            <a:ext cx="10160000" cy="2000548"/>
          </a:xfrm>
          <a:prstGeom prst="rect">
            <a:avLst/>
          </a:prstGeom>
          <a:noFill/>
        </p:spPr>
        <p:txBody>
          <a:bodyPr vert="horz" rtlCol="0">
            <a:spAutoFit/>
          </a:bodyPr>
          <a:lstStyle/>
          <a:p>
            <a:pPr algn="ctr"/>
            <a:r>
              <a:rPr lang="en-US" sz="3100"/>
              <a:t>And God appointed the sun to be a great sign on the earth for days and </a:t>
            </a:r>
            <a:r>
              <a:rPr lang="en-US" sz="3100" b="1">
                <a:solidFill>
                  <a:srgbClr val="FF0000"/>
                </a:solidFill>
              </a:rPr>
              <a:t>for sabbaths and for months and for feasts and for years and for sabbaths of years and for jubilees</a:t>
            </a:r>
            <a:r>
              <a:rPr lang="en-US" sz="3100"/>
              <a:t> and for all seasons of the years.</a:t>
            </a:r>
          </a:p>
        </p:txBody>
      </p:sp>
    </p:spTree>
    <p:extLst>
      <p:ext uri="{BB962C8B-B14F-4D97-AF65-F5344CB8AC3E}">
        <p14:creationId xmlns:p14="http://schemas.microsoft.com/office/powerpoint/2010/main" val="105072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10B63-E0D7-F0E5-35C5-873097C9CF63}"/>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The year is 364 days long</a:t>
            </a:r>
          </a:p>
        </p:txBody>
      </p:sp>
      <p:sp>
        <p:nvSpPr>
          <p:cNvPr id="3" name="Subtitle 2">
            <a:extLst>
              <a:ext uri="{FF2B5EF4-FFF2-40B4-BE49-F238E27FC236}">
                <a16:creationId xmlns:a16="http://schemas.microsoft.com/office/drawing/2014/main" id="{D16A7FF4-9260-2B8E-CC27-AC645731A76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94206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4288F84-3978-70CD-9389-BC5183D73A7E}"/>
              </a:ext>
            </a:extLst>
          </p:cNvPr>
          <p:cNvSpPr txBox="1"/>
          <p:nvPr/>
        </p:nvSpPr>
        <p:spPr>
          <a:xfrm>
            <a:off x="127000" y="127000"/>
            <a:ext cx="7315200" cy="276999"/>
          </a:xfrm>
          <a:prstGeom prst="rect">
            <a:avLst/>
          </a:prstGeom>
          <a:noFill/>
        </p:spPr>
        <p:txBody>
          <a:bodyPr vert="horz" lIns="0" tIns="0" rIns="0" bIns="0" rtlCol="0">
            <a:spAutoFit/>
          </a:bodyPr>
          <a:lstStyle/>
          <a:p>
            <a:r>
              <a:rPr lang="en-US"/>
              <a:t>Start counting days on the year on the 4th day of the week</a:t>
            </a:r>
          </a:p>
        </p:txBody>
      </p:sp>
      <p:sp>
        <p:nvSpPr>
          <p:cNvPr id="3" name="TextBox 2">
            <a:extLst>
              <a:ext uri="{FF2B5EF4-FFF2-40B4-BE49-F238E27FC236}">
                <a16:creationId xmlns:a16="http://schemas.microsoft.com/office/drawing/2014/main" id="{4FE62CA0-21C8-5114-283C-B51846098F45}"/>
              </a:ext>
            </a:extLst>
          </p:cNvPr>
          <p:cNvSpPr txBox="1"/>
          <p:nvPr/>
        </p:nvSpPr>
        <p:spPr>
          <a:xfrm>
            <a:off x="0" y="762000"/>
            <a:ext cx="12192000" cy="646331"/>
          </a:xfrm>
          <a:prstGeom prst="rect">
            <a:avLst/>
          </a:prstGeom>
          <a:noFill/>
        </p:spPr>
        <p:txBody>
          <a:bodyPr vert="horz" rtlCol="0">
            <a:spAutoFit/>
          </a:bodyPr>
          <a:lstStyle/>
          <a:p>
            <a:pPr algn="ctr"/>
            <a:r>
              <a:rPr lang="en-US" sz="3600"/>
              <a:t>Exodus 12:2</a:t>
            </a:r>
          </a:p>
        </p:txBody>
      </p:sp>
      <p:sp>
        <p:nvSpPr>
          <p:cNvPr id="4" name="TextBox 3">
            <a:extLst>
              <a:ext uri="{FF2B5EF4-FFF2-40B4-BE49-F238E27FC236}">
                <a16:creationId xmlns:a16="http://schemas.microsoft.com/office/drawing/2014/main" id="{9B8D75BE-1206-9C0A-A4F9-13A61297BC3F}"/>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E59437F-9B87-05B5-B061-0CACA54F5002}"/>
              </a:ext>
            </a:extLst>
          </p:cNvPr>
          <p:cNvSpPr txBox="1"/>
          <p:nvPr/>
        </p:nvSpPr>
        <p:spPr>
          <a:xfrm>
            <a:off x="1016000" y="1905000"/>
            <a:ext cx="10160000" cy="1046440"/>
          </a:xfrm>
          <a:prstGeom prst="rect">
            <a:avLst/>
          </a:prstGeom>
          <a:noFill/>
        </p:spPr>
        <p:txBody>
          <a:bodyPr vert="horz" rtlCol="0">
            <a:spAutoFit/>
          </a:bodyPr>
          <a:lstStyle/>
          <a:p>
            <a:pPr algn="ctr"/>
            <a:r>
              <a:rPr lang="en-US" sz="3100"/>
              <a:t>"This month shall be the beginning of months for you; </a:t>
            </a:r>
            <a:r>
              <a:rPr lang="en-US" sz="3100" b="1">
                <a:solidFill>
                  <a:srgbClr val="FF0000"/>
                </a:solidFill>
              </a:rPr>
              <a:t>it is to be the first month of the year to you</a:t>
            </a:r>
            <a:r>
              <a:rPr lang="en-US" sz="3100"/>
              <a:t>.</a:t>
            </a:r>
          </a:p>
        </p:txBody>
      </p:sp>
    </p:spTree>
    <p:extLst>
      <p:ext uri="{BB962C8B-B14F-4D97-AF65-F5344CB8AC3E}">
        <p14:creationId xmlns:p14="http://schemas.microsoft.com/office/powerpoint/2010/main" val="584732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F7FC4-83C8-1E90-26FE-9AF5F5275642}"/>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The Seasons</a:t>
            </a:r>
          </a:p>
        </p:txBody>
      </p:sp>
      <p:sp>
        <p:nvSpPr>
          <p:cNvPr id="3" name="Subtitle 2">
            <a:extLst>
              <a:ext uri="{FF2B5EF4-FFF2-40B4-BE49-F238E27FC236}">
                <a16:creationId xmlns:a16="http://schemas.microsoft.com/office/drawing/2014/main" id="{40978550-94E1-E856-4808-79DC6319105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42207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F5BEF-9A29-3F14-EC76-E9F702BD1E76}"/>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Autumn Sign</a:t>
            </a:r>
          </a:p>
        </p:txBody>
      </p:sp>
      <p:sp>
        <p:nvSpPr>
          <p:cNvPr id="3" name="Subtitle 2">
            <a:extLst>
              <a:ext uri="{FF2B5EF4-FFF2-40B4-BE49-F238E27FC236}">
                <a16:creationId xmlns:a16="http://schemas.microsoft.com/office/drawing/2014/main" id="{C62A325B-7FC1-F625-67F0-EC60C8B0DB2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4539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170CBB-445D-1BED-2C5F-3EC0A4582BE7}"/>
              </a:ext>
            </a:extLst>
          </p:cNvPr>
          <p:cNvSpPr txBox="1"/>
          <p:nvPr/>
        </p:nvSpPr>
        <p:spPr>
          <a:xfrm>
            <a:off x="127000" y="127000"/>
            <a:ext cx="7315200" cy="276999"/>
          </a:xfrm>
          <a:prstGeom prst="rect">
            <a:avLst/>
          </a:prstGeom>
          <a:noFill/>
        </p:spPr>
        <p:txBody>
          <a:bodyPr vert="horz" lIns="0" tIns="0" rIns="0" bIns="0" rtlCol="0">
            <a:spAutoFit/>
          </a:bodyPr>
          <a:lstStyle/>
          <a:p>
            <a:r>
              <a:rPr lang="en-US"/>
              <a:t>Autumn Sign</a:t>
            </a:r>
          </a:p>
        </p:txBody>
      </p:sp>
      <p:sp>
        <p:nvSpPr>
          <p:cNvPr id="3" name="TextBox 2">
            <a:extLst>
              <a:ext uri="{FF2B5EF4-FFF2-40B4-BE49-F238E27FC236}">
                <a16:creationId xmlns:a16="http://schemas.microsoft.com/office/drawing/2014/main" id="{947551D0-5851-3730-4496-106741D59A49}"/>
              </a:ext>
            </a:extLst>
          </p:cNvPr>
          <p:cNvSpPr txBox="1"/>
          <p:nvPr/>
        </p:nvSpPr>
        <p:spPr>
          <a:xfrm>
            <a:off x="0" y="762000"/>
            <a:ext cx="12192000" cy="646331"/>
          </a:xfrm>
          <a:prstGeom prst="rect">
            <a:avLst/>
          </a:prstGeom>
          <a:noFill/>
        </p:spPr>
        <p:txBody>
          <a:bodyPr vert="horz" rtlCol="0">
            <a:spAutoFit/>
          </a:bodyPr>
          <a:lstStyle/>
          <a:p>
            <a:pPr algn="ctr"/>
            <a:r>
              <a:rPr lang="en-US" sz="3600"/>
              <a:t>First Enoch 72:20-22</a:t>
            </a:r>
          </a:p>
        </p:txBody>
      </p:sp>
      <p:sp>
        <p:nvSpPr>
          <p:cNvPr id="4" name="TextBox 3">
            <a:extLst>
              <a:ext uri="{FF2B5EF4-FFF2-40B4-BE49-F238E27FC236}">
                <a16:creationId xmlns:a16="http://schemas.microsoft.com/office/drawing/2014/main" id="{58A489B5-C35D-FDB9-758D-E2DF97951E73}"/>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2D9B502-8E1E-CFE6-F8DD-C993B9C70FBA}"/>
              </a:ext>
            </a:extLst>
          </p:cNvPr>
          <p:cNvSpPr txBox="1"/>
          <p:nvPr/>
        </p:nvSpPr>
        <p:spPr>
          <a:xfrm>
            <a:off x="1016000" y="1905000"/>
            <a:ext cx="10160000" cy="3431709"/>
          </a:xfrm>
          <a:prstGeom prst="rect">
            <a:avLst/>
          </a:prstGeom>
          <a:noFill/>
        </p:spPr>
        <p:txBody>
          <a:bodyPr vert="horz" rtlCol="0">
            <a:spAutoFit/>
          </a:bodyPr>
          <a:lstStyle/>
          <a:p>
            <a:pPr algn="ctr"/>
            <a:r>
              <a:rPr lang="en-US" sz="3100"/>
              <a:t>and-thirty mornings on account of its sign, and sets in the west. </a:t>
            </a:r>
            <a:r>
              <a:rPr lang="en-US" sz="3100" b="1">
                <a:solidFill>
                  <a:srgbClr val="FF0000"/>
                </a:solidFill>
              </a:rPr>
              <a:t>On that day the day is equalized with the night, [and becomes of equal length]</a:t>
            </a:r>
            <a:r>
              <a:rPr lang="en-US" sz="3100"/>
              <a:t>, and the night amounts to nine parts and the day to nine parts. And the sun rises from that portal and sets in the west, and returns to the east and rises thirty mornings in the third portal and sets in the west in the third portal. (Continued...)</a:t>
            </a:r>
          </a:p>
        </p:txBody>
      </p:sp>
    </p:spTree>
    <p:extLst>
      <p:ext uri="{BB962C8B-B14F-4D97-AF65-F5344CB8AC3E}">
        <p14:creationId xmlns:p14="http://schemas.microsoft.com/office/powerpoint/2010/main" val="2650639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8E716C-9C78-DE7A-52F8-926E2ED5C8D0}"/>
              </a:ext>
            </a:extLst>
          </p:cNvPr>
          <p:cNvSpPr txBox="1"/>
          <p:nvPr/>
        </p:nvSpPr>
        <p:spPr>
          <a:xfrm>
            <a:off x="127000" y="127000"/>
            <a:ext cx="7315200" cy="276999"/>
          </a:xfrm>
          <a:prstGeom prst="rect">
            <a:avLst/>
          </a:prstGeom>
          <a:noFill/>
        </p:spPr>
        <p:txBody>
          <a:bodyPr vert="horz" lIns="0" tIns="0" rIns="0" bIns="0" rtlCol="0">
            <a:spAutoFit/>
          </a:bodyPr>
          <a:lstStyle/>
          <a:p>
            <a:r>
              <a:rPr lang="en-US"/>
              <a:t>Autumn Sign</a:t>
            </a:r>
          </a:p>
        </p:txBody>
      </p:sp>
      <p:sp>
        <p:nvSpPr>
          <p:cNvPr id="3" name="TextBox 2">
            <a:extLst>
              <a:ext uri="{FF2B5EF4-FFF2-40B4-BE49-F238E27FC236}">
                <a16:creationId xmlns:a16="http://schemas.microsoft.com/office/drawing/2014/main" id="{AE04940C-6FBD-2991-D3A1-101AC7C7CFA2}"/>
              </a:ext>
            </a:extLst>
          </p:cNvPr>
          <p:cNvSpPr txBox="1"/>
          <p:nvPr/>
        </p:nvSpPr>
        <p:spPr>
          <a:xfrm>
            <a:off x="1016000" y="635000"/>
            <a:ext cx="10160000" cy="2000548"/>
          </a:xfrm>
          <a:prstGeom prst="rect">
            <a:avLst/>
          </a:prstGeom>
          <a:noFill/>
        </p:spPr>
        <p:txBody>
          <a:bodyPr vert="horz" rtlCol="0">
            <a:spAutoFit/>
          </a:bodyPr>
          <a:lstStyle/>
          <a:p>
            <a:pPr algn="ctr"/>
            <a:r>
              <a:rPr lang="en-US" sz="3100"/>
              <a:t>And on that day the night becomes longer than the day, and night becomes longer than night, and day shorter than day till the thirtieth morning, and the night amounts exactly to ten parts and the day to eight</a:t>
            </a:r>
          </a:p>
        </p:txBody>
      </p:sp>
    </p:spTree>
    <p:extLst>
      <p:ext uri="{BB962C8B-B14F-4D97-AF65-F5344CB8AC3E}">
        <p14:creationId xmlns:p14="http://schemas.microsoft.com/office/powerpoint/2010/main" val="26646322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DBF44-4A76-DEEC-1D44-F833D6A84B91}"/>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Spring Sign</a:t>
            </a:r>
          </a:p>
        </p:txBody>
      </p:sp>
      <p:sp>
        <p:nvSpPr>
          <p:cNvPr id="3" name="Subtitle 2">
            <a:extLst>
              <a:ext uri="{FF2B5EF4-FFF2-40B4-BE49-F238E27FC236}">
                <a16:creationId xmlns:a16="http://schemas.microsoft.com/office/drawing/2014/main" id="{3372539F-C29E-1DB8-4B24-AF8AC7FC89B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9522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D690FA-4641-9679-18E4-ED4EA9C2033F}"/>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87628325-707C-4CCF-D869-54C71FB8F91B}"/>
              </a:ext>
            </a:extLst>
          </p:cNvPr>
          <p:cNvSpPr txBox="1"/>
          <p:nvPr/>
        </p:nvSpPr>
        <p:spPr>
          <a:xfrm>
            <a:off x="0" y="762000"/>
            <a:ext cx="12192000" cy="646331"/>
          </a:xfrm>
          <a:prstGeom prst="rect">
            <a:avLst/>
          </a:prstGeom>
          <a:noFill/>
        </p:spPr>
        <p:txBody>
          <a:bodyPr vert="horz" rtlCol="0">
            <a:spAutoFit/>
          </a:bodyPr>
          <a:lstStyle/>
          <a:p>
            <a:pPr algn="ctr"/>
            <a:r>
              <a:rPr lang="en-US" sz="3600"/>
              <a:t>First Enoch 72:32-33</a:t>
            </a:r>
          </a:p>
        </p:txBody>
      </p:sp>
      <p:sp>
        <p:nvSpPr>
          <p:cNvPr id="4" name="TextBox 3">
            <a:extLst>
              <a:ext uri="{FF2B5EF4-FFF2-40B4-BE49-F238E27FC236}">
                <a16:creationId xmlns:a16="http://schemas.microsoft.com/office/drawing/2014/main" id="{ECC3CC74-D945-68BE-FD6E-FCD2B1825FED}"/>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FFB78FFA-4AEF-B6DB-BBEE-F327DBF61141}"/>
              </a:ext>
            </a:extLst>
          </p:cNvPr>
          <p:cNvSpPr txBox="1"/>
          <p:nvPr/>
        </p:nvSpPr>
        <p:spPr>
          <a:xfrm>
            <a:off x="1016000" y="1905000"/>
            <a:ext cx="10160000" cy="2954655"/>
          </a:xfrm>
          <a:prstGeom prst="rect">
            <a:avLst/>
          </a:prstGeom>
          <a:noFill/>
        </p:spPr>
        <p:txBody>
          <a:bodyPr vert="horz" rtlCol="0">
            <a:spAutoFit/>
          </a:bodyPr>
          <a:lstStyle/>
          <a:p>
            <a:pPr algn="ctr"/>
            <a:r>
              <a:rPr lang="en-US" sz="3100" b="1">
                <a:solidFill>
                  <a:srgbClr val="FF0000"/>
                </a:solidFill>
              </a:rPr>
              <a:t>On that day the night decreases and amounts to nine parts,</a:t>
            </a:r>
            <a:r>
              <a:rPr lang="en-US" sz="3100"/>
              <a:t> and the day to nine parts, and the night is equal to the day and the year is exactly as to its days three hundred and sixty-four. And the length of the day and of the night, and the shortness of the day and of the night arise-through the course</a:t>
            </a:r>
          </a:p>
        </p:txBody>
      </p:sp>
    </p:spTree>
    <p:extLst>
      <p:ext uri="{BB962C8B-B14F-4D97-AF65-F5344CB8AC3E}">
        <p14:creationId xmlns:p14="http://schemas.microsoft.com/office/powerpoint/2010/main" val="36167715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A4E730C-D133-52DC-9D94-D8A90A296B5D}"/>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5095F7BE-7351-CF59-E62D-BDEB4C644145}"/>
              </a:ext>
            </a:extLst>
          </p:cNvPr>
          <p:cNvSpPr txBox="1"/>
          <p:nvPr/>
        </p:nvSpPr>
        <p:spPr>
          <a:xfrm>
            <a:off x="0" y="762000"/>
            <a:ext cx="12192000" cy="646331"/>
          </a:xfrm>
          <a:prstGeom prst="rect">
            <a:avLst/>
          </a:prstGeom>
          <a:noFill/>
        </p:spPr>
        <p:txBody>
          <a:bodyPr vert="horz" rtlCol="0">
            <a:spAutoFit/>
          </a:bodyPr>
          <a:lstStyle/>
          <a:p>
            <a:pPr algn="ctr"/>
            <a:r>
              <a:rPr lang="en-US" sz="3600"/>
              <a:t>First Enoch 2:1</a:t>
            </a:r>
          </a:p>
        </p:txBody>
      </p:sp>
      <p:sp>
        <p:nvSpPr>
          <p:cNvPr id="4" name="TextBox 3">
            <a:extLst>
              <a:ext uri="{FF2B5EF4-FFF2-40B4-BE49-F238E27FC236}">
                <a16:creationId xmlns:a16="http://schemas.microsoft.com/office/drawing/2014/main" id="{65BA24B8-11D1-3C15-2F3D-3894468F80F8}"/>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5AA1D433-52A6-F88A-9134-F4B121CDAE84}"/>
              </a:ext>
            </a:extLst>
          </p:cNvPr>
          <p:cNvSpPr txBox="1"/>
          <p:nvPr/>
        </p:nvSpPr>
        <p:spPr>
          <a:xfrm>
            <a:off x="1016000" y="1905000"/>
            <a:ext cx="10160000" cy="2000548"/>
          </a:xfrm>
          <a:prstGeom prst="rect">
            <a:avLst/>
          </a:prstGeom>
          <a:noFill/>
        </p:spPr>
        <p:txBody>
          <a:bodyPr vert="horz" rtlCol="0">
            <a:spAutoFit/>
          </a:bodyPr>
          <a:lstStyle/>
          <a:p>
            <a:pPr algn="ctr"/>
            <a:r>
              <a:rPr lang="en-US" sz="3100"/>
              <a:t>Observe ye everything that takes place in the heaven, how they do not change their orbits, and the luminaries which are in the heaven, how they all rise and set in order </a:t>
            </a:r>
            <a:r>
              <a:rPr lang="en-US" sz="3100" b="1">
                <a:solidFill>
                  <a:srgbClr val="FF0000"/>
                </a:solidFill>
              </a:rPr>
              <a:t>each in its season</a:t>
            </a:r>
            <a:r>
              <a:rPr lang="en-US" sz="3100"/>
              <a:t>, and</a:t>
            </a:r>
          </a:p>
        </p:txBody>
      </p:sp>
    </p:spTree>
    <p:extLst>
      <p:ext uri="{BB962C8B-B14F-4D97-AF65-F5344CB8AC3E}">
        <p14:creationId xmlns:p14="http://schemas.microsoft.com/office/powerpoint/2010/main" val="9970559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B3D3B5-22EB-A045-AB70-1C2B404600AA}"/>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30F24335-29CD-7CEF-5AC6-93C297C989EB}"/>
              </a:ext>
            </a:extLst>
          </p:cNvPr>
          <p:cNvSpPr txBox="1"/>
          <p:nvPr/>
        </p:nvSpPr>
        <p:spPr>
          <a:xfrm>
            <a:off x="0" y="762000"/>
            <a:ext cx="12192000" cy="646331"/>
          </a:xfrm>
          <a:prstGeom prst="rect">
            <a:avLst/>
          </a:prstGeom>
          <a:noFill/>
        </p:spPr>
        <p:txBody>
          <a:bodyPr vert="horz" rtlCol="0">
            <a:spAutoFit/>
          </a:bodyPr>
          <a:lstStyle/>
          <a:p>
            <a:pPr algn="ctr"/>
            <a:r>
              <a:rPr lang="en-US" sz="3600"/>
              <a:t>Jubilees 6:23-24</a:t>
            </a:r>
          </a:p>
        </p:txBody>
      </p:sp>
      <p:sp>
        <p:nvSpPr>
          <p:cNvPr id="4" name="TextBox 3">
            <a:extLst>
              <a:ext uri="{FF2B5EF4-FFF2-40B4-BE49-F238E27FC236}">
                <a16:creationId xmlns:a16="http://schemas.microsoft.com/office/drawing/2014/main" id="{28F6CF8B-1683-F2F4-4B12-89A37849CDC4}"/>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DD97C416-37F4-C774-DDB9-BFF59C52AF99}"/>
              </a:ext>
            </a:extLst>
          </p:cNvPr>
          <p:cNvSpPr txBox="1"/>
          <p:nvPr/>
        </p:nvSpPr>
        <p:spPr>
          <a:xfrm>
            <a:off x="1016000" y="1905000"/>
            <a:ext cx="10160000" cy="4385816"/>
          </a:xfrm>
          <a:prstGeom prst="rect">
            <a:avLst/>
          </a:prstGeom>
          <a:noFill/>
        </p:spPr>
        <p:txBody>
          <a:bodyPr vert="horz" rtlCol="0">
            <a:spAutoFit/>
          </a:bodyPr>
          <a:lstStyle/>
          <a:p>
            <a:pPr algn="ctr"/>
            <a:r>
              <a:rPr lang="en-US" sz="3100"/>
              <a:t>And on the new moon of the first month, and on the new moon of the fourth month, and on the new moon of the seventh month, and on the new moon of the tenth month are the days of remembrance, and </a:t>
            </a:r>
            <a:r>
              <a:rPr lang="en-US" sz="3100" b="1">
                <a:solidFill>
                  <a:srgbClr val="FF0000"/>
                </a:solidFill>
              </a:rPr>
              <a:t>the days of the seasons in the four divisions of the year</a:t>
            </a:r>
            <a:r>
              <a:rPr lang="en-US" sz="3100"/>
              <a:t>. These are written and ordained as a testimony for ever. And Noah ordained them for himself as feasts for the generations for ever, so that they have become thereby a memorial unto him.</a:t>
            </a:r>
          </a:p>
        </p:txBody>
      </p:sp>
    </p:spTree>
    <p:extLst>
      <p:ext uri="{BB962C8B-B14F-4D97-AF65-F5344CB8AC3E}">
        <p14:creationId xmlns:p14="http://schemas.microsoft.com/office/powerpoint/2010/main" val="2479795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126BDB-CF98-7E19-8A25-0DFD446ED087}"/>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D8DB989E-AB5B-0D57-5D83-AC49C2E33509}"/>
              </a:ext>
            </a:extLst>
          </p:cNvPr>
          <p:cNvSpPr txBox="1"/>
          <p:nvPr/>
        </p:nvSpPr>
        <p:spPr>
          <a:xfrm>
            <a:off x="0" y="762000"/>
            <a:ext cx="12192000" cy="646331"/>
          </a:xfrm>
          <a:prstGeom prst="rect">
            <a:avLst/>
          </a:prstGeom>
          <a:noFill/>
        </p:spPr>
        <p:txBody>
          <a:bodyPr vert="horz" rtlCol="0">
            <a:spAutoFit/>
          </a:bodyPr>
          <a:lstStyle/>
          <a:p>
            <a:pPr algn="ctr"/>
            <a:r>
              <a:rPr lang="en-US" sz="3600"/>
              <a:t>Psalm 104:19</a:t>
            </a:r>
          </a:p>
        </p:txBody>
      </p:sp>
      <p:sp>
        <p:nvSpPr>
          <p:cNvPr id="4" name="TextBox 3">
            <a:extLst>
              <a:ext uri="{FF2B5EF4-FFF2-40B4-BE49-F238E27FC236}">
                <a16:creationId xmlns:a16="http://schemas.microsoft.com/office/drawing/2014/main" id="{748ECFF7-13B9-5972-3626-EE96DF13518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436E31D-6626-E334-634C-A1392D607817}"/>
              </a:ext>
            </a:extLst>
          </p:cNvPr>
          <p:cNvSpPr txBox="1"/>
          <p:nvPr/>
        </p:nvSpPr>
        <p:spPr>
          <a:xfrm>
            <a:off x="1016000" y="1905000"/>
            <a:ext cx="10160000" cy="1046440"/>
          </a:xfrm>
          <a:prstGeom prst="rect">
            <a:avLst/>
          </a:prstGeom>
          <a:noFill/>
        </p:spPr>
        <p:txBody>
          <a:bodyPr vert="horz" rtlCol="0">
            <a:spAutoFit/>
          </a:bodyPr>
          <a:lstStyle/>
          <a:p>
            <a:pPr algn="ctr"/>
            <a:r>
              <a:rPr lang="en-US" sz="3100" b="1">
                <a:solidFill>
                  <a:srgbClr val="FF0000"/>
                </a:solidFill>
              </a:rPr>
              <a:t>He made the moon for the seasons</a:t>
            </a:r>
            <a:r>
              <a:rPr lang="en-US" sz="3100"/>
              <a:t>; The sun knows the place of its setting.</a:t>
            </a:r>
          </a:p>
        </p:txBody>
      </p:sp>
    </p:spTree>
    <p:extLst>
      <p:ext uri="{BB962C8B-B14F-4D97-AF65-F5344CB8AC3E}">
        <p14:creationId xmlns:p14="http://schemas.microsoft.com/office/powerpoint/2010/main" val="3472773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C268F2-F5E7-6693-8D26-E1DC801DFA86}"/>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C0917EA1-1249-B565-7C9C-EB9802A18039}"/>
              </a:ext>
            </a:extLst>
          </p:cNvPr>
          <p:cNvSpPr txBox="1"/>
          <p:nvPr/>
        </p:nvSpPr>
        <p:spPr>
          <a:xfrm>
            <a:off x="0" y="762000"/>
            <a:ext cx="12192000" cy="646331"/>
          </a:xfrm>
          <a:prstGeom prst="rect">
            <a:avLst/>
          </a:prstGeom>
          <a:noFill/>
        </p:spPr>
        <p:txBody>
          <a:bodyPr vert="horz" rtlCol="0">
            <a:spAutoFit/>
          </a:bodyPr>
          <a:lstStyle/>
          <a:p>
            <a:pPr algn="ctr"/>
            <a:r>
              <a:rPr lang="en-US" sz="3600"/>
              <a:t>First Enoch 74:10-12</a:t>
            </a:r>
          </a:p>
        </p:txBody>
      </p:sp>
      <p:sp>
        <p:nvSpPr>
          <p:cNvPr id="4" name="TextBox 3">
            <a:extLst>
              <a:ext uri="{FF2B5EF4-FFF2-40B4-BE49-F238E27FC236}">
                <a16:creationId xmlns:a16="http://schemas.microsoft.com/office/drawing/2014/main" id="{BBA09CFA-1DD2-AA97-4551-C06A463D19B2}"/>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059DEE6A-7CAD-1629-EA09-ABCF2D27C551}"/>
              </a:ext>
            </a:extLst>
          </p:cNvPr>
          <p:cNvSpPr txBox="1"/>
          <p:nvPr/>
        </p:nvSpPr>
        <p:spPr>
          <a:xfrm>
            <a:off x="1016000" y="1905000"/>
            <a:ext cx="10160000" cy="3908762"/>
          </a:xfrm>
          <a:prstGeom prst="rect">
            <a:avLst/>
          </a:prstGeom>
          <a:noFill/>
        </p:spPr>
        <p:txBody>
          <a:bodyPr vert="horz" rtlCol="0">
            <a:spAutoFit/>
          </a:bodyPr>
          <a:lstStyle/>
          <a:p>
            <a:pPr algn="ctr"/>
            <a:r>
              <a:rPr lang="en-US" sz="3100"/>
              <a:t>And if five years are added together the sun has an overplus of thirty days, and all the days which accrue to it for one of those five years, when they are full, </a:t>
            </a:r>
            <a:r>
              <a:rPr lang="en-US" sz="3100" b="1">
                <a:solidFill>
                  <a:srgbClr val="FF0000"/>
                </a:solidFill>
              </a:rPr>
              <a:t>amount to three hundred and sixty-four days</a:t>
            </a:r>
            <a:r>
              <a:rPr lang="en-US" sz="3100"/>
              <a:t>. And the overplus of the sun and of the stars amounts to six days: in five years six days every year come to thirty days: and the moon falls behind the sun and stars to the number of thirty days. (Continued...)</a:t>
            </a:r>
          </a:p>
        </p:txBody>
      </p:sp>
    </p:spTree>
    <p:extLst>
      <p:ext uri="{BB962C8B-B14F-4D97-AF65-F5344CB8AC3E}">
        <p14:creationId xmlns:p14="http://schemas.microsoft.com/office/powerpoint/2010/main" val="979969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201CB5-7B77-253D-2277-32AF0DC37CF4}"/>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E8834E32-107B-FAA4-1761-F4494BA4D5AD}"/>
              </a:ext>
            </a:extLst>
          </p:cNvPr>
          <p:cNvSpPr txBox="1"/>
          <p:nvPr/>
        </p:nvSpPr>
        <p:spPr>
          <a:xfrm>
            <a:off x="0" y="762000"/>
            <a:ext cx="12192000" cy="646331"/>
          </a:xfrm>
          <a:prstGeom prst="rect">
            <a:avLst/>
          </a:prstGeom>
          <a:noFill/>
        </p:spPr>
        <p:txBody>
          <a:bodyPr vert="horz" rtlCol="0">
            <a:spAutoFit/>
          </a:bodyPr>
          <a:lstStyle/>
          <a:p>
            <a:pPr algn="ctr"/>
            <a:r>
              <a:rPr lang="en-US" sz="3600"/>
              <a:t>First Enoch 82:9-11</a:t>
            </a:r>
          </a:p>
        </p:txBody>
      </p:sp>
      <p:sp>
        <p:nvSpPr>
          <p:cNvPr id="4" name="TextBox 3">
            <a:extLst>
              <a:ext uri="{FF2B5EF4-FFF2-40B4-BE49-F238E27FC236}">
                <a16:creationId xmlns:a16="http://schemas.microsoft.com/office/drawing/2014/main" id="{1523C466-E092-BFCF-8081-F04820DC3A52}"/>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0E9E5BD5-5F25-4F6A-94B6-A15175E0722A}"/>
              </a:ext>
            </a:extLst>
          </p:cNvPr>
          <p:cNvSpPr txBox="1"/>
          <p:nvPr/>
        </p:nvSpPr>
        <p:spPr>
          <a:xfrm>
            <a:off x="1016000" y="1905000"/>
            <a:ext cx="10160000" cy="3908762"/>
          </a:xfrm>
          <a:prstGeom prst="rect">
            <a:avLst/>
          </a:prstGeom>
          <a:noFill/>
        </p:spPr>
        <p:txBody>
          <a:bodyPr vert="horz" rtlCol="0">
            <a:spAutoFit/>
          </a:bodyPr>
          <a:lstStyle/>
          <a:p>
            <a:pPr algn="ctr"/>
            <a:r>
              <a:rPr lang="en-US" sz="3100"/>
              <a:t>And these are the orders of the stars, which set in their places, and in their seasons and festivals and months. And these are the names of those who lead them, who watch that they enter at their times, in their orders, in their seasons, in their months, in their periods of dominion, and in their positions. </a:t>
            </a:r>
            <a:r>
              <a:rPr lang="en-US" sz="3100" b="1">
                <a:solidFill>
                  <a:srgbClr val="FF0000"/>
                </a:solidFill>
              </a:rPr>
              <a:t>Their four leaders who divide the four parts of the year enter first</a:t>
            </a:r>
            <a:r>
              <a:rPr lang="en-US" sz="3100"/>
              <a:t>; and after them the twelve leaders of the orders who divide the months; (Continued...)</a:t>
            </a:r>
          </a:p>
        </p:txBody>
      </p:sp>
    </p:spTree>
    <p:extLst>
      <p:ext uri="{BB962C8B-B14F-4D97-AF65-F5344CB8AC3E}">
        <p14:creationId xmlns:p14="http://schemas.microsoft.com/office/powerpoint/2010/main" val="109063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BDF2C7-062B-7EA7-ECFB-B43EEEEED5EF}"/>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76B5DED7-2FE1-6928-4B31-9E18C6DA2A79}"/>
              </a:ext>
            </a:extLst>
          </p:cNvPr>
          <p:cNvSpPr txBox="1"/>
          <p:nvPr/>
        </p:nvSpPr>
        <p:spPr>
          <a:xfrm>
            <a:off x="1016000" y="635000"/>
            <a:ext cx="10160000" cy="2000548"/>
          </a:xfrm>
          <a:prstGeom prst="rect">
            <a:avLst/>
          </a:prstGeom>
          <a:noFill/>
        </p:spPr>
        <p:txBody>
          <a:bodyPr vert="horz" rtlCol="0">
            <a:spAutoFit/>
          </a:bodyPr>
          <a:lstStyle/>
          <a:p>
            <a:pPr algn="ctr"/>
            <a:r>
              <a:rPr lang="en-US" sz="3100"/>
              <a:t>and for the three hundred and sixty (days) there are heads over thousands who divide the days; and for </a:t>
            </a:r>
            <a:r>
              <a:rPr lang="en-US" sz="3100" b="1">
                <a:solidFill>
                  <a:srgbClr val="FF0000"/>
                </a:solidFill>
              </a:rPr>
              <a:t>the four intercalary days there are the leaders which sunder the four parts of the year</a:t>
            </a:r>
            <a:r>
              <a:rPr lang="en-US" sz="3100"/>
              <a:t>.</a:t>
            </a:r>
          </a:p>
        </p:txBody>
      </p:sp>
    </p:spTree>
    <p:extLst>
      <p:ext uri="{BB962C8B-B14F-4D97-AF65-F5344CB8AC3E}">
        <p14:creationId xmlns:p14="http://schemas.microsoft.com/office/powerpoint/2010/main" val="2779626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0273CA-F5AE-003B-F129-84930BC04044}"/>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7EA8629E-DC49-C1C8-9C83-29E9731297DF}"/>
              </a:ext>
            </a:extLst>
          </p:cNvPr>
          <p:cNvSpPr txBox="1"/>
          <p:nvPr/>
        </p:nvSpPr>
        <p:spPr>
          <a:xfrm>
            <a:off x="0" y="762000"/>
            <a:ext cx="12192000" cy="646331"/>
          </a:xfrm>
          <a:prstGeom prst="rect">
            <a:avLst/>
          </a:prstGeom>
          <a:noFill/>
        </p:spPr>
        <p:txBody>
          <a:bodyPr vert="horz" rtlCol="0">
            <a:spAutoFit/>
          </a:bodyPr>
          <a:lstStyle/>
          <a:p>
            <a:pPr algn="ctr"/>
            <a:r>
              <a:rPr lang="en-US" sz="3600"/>
              <a:t>Sirach [Ecclesiasticus] 43:6-8</a:t>
            </a:r>
          </a:p>
        </p:txBody>
      </p:sp>
      <p:sp>
        <p:nvSpPr>
          <p:cNvPr id="4" name="TextBox 3">
            <a:extLst>
              <a:ext uri="{FF2B5EF4-FFF2-40B4-BE49-F238E27FC236}">
                <a16:creationId xmlns:a16="http://schemas.microsoft.com/office/drawing/2014/main" id="{9E53D3A3-DC0E-9C2F-20BA-BC9700AA671D}"/>
              </a:ext>
            </a:extLst>
          </p:cNvPr>
          <p:cNvSpPr txBox="1"/>
          <p:nvPr/>
        </p:nvSpPr>
        <p:spPr>
          <a:xfrm>
            <a:off x="0" y="1270000"/>
            <a:ext cx="12192000" cy="400110"/>
          </a:xfrm>
          <a:prstGeom prst="rect">
            <a:avLst/>
          </a:prstGeom>
          <a:noFill/>
        </p:spPr>
        <p:txBody>
          <a:bodyPr vert="horz" rtlCol="0">
            <a:spAutoFit/>
          </a:bodyPr>
          <a:lstStyle/>
          <a:p>
            <a:pPr algn="ctr"/>
            <a:r>
              <a:rPr lang="en-US" sz="2000"/>
              <a:t>(RSV, Revised Standard Version)</a:t>
            </a:r>
          </a:p>
        </p:txBody>
      </p:sp>
      <p:sp>
        <p:nvSpPr>
          <p:cNvPr id="5" name="TextBox 4">
            <a:extLst>
              <a:ext uri="{FF2B5EF4-FFF2-40B4-BE49-F238E27FC236}">
                <a16:creationId xmlns:a16="http://schemas.microsoft.com/office/drawing/2014/main" id="{5824B9E4-B313-C7DE-5CAE-035AC7D01498}"/>
              </a:ext>
            </a:extLst>
          </p:cNvPr>
          <p:cNvSpPr txBox="1"/>
          <p:nvPr/>
        </p:nvSpPr>
        <p:spPr>
          <a:xfrm>
            <a:off x="1016000" y="1905000"/>
            <a:ext cx="10160000" cy="2954655"/>
          </a:xfrm>
          <a:prstGeom prst="rect">
            <a:avLst/>
          </a:prstGeom>
          <a:noFill/>
        </p:spPr>
        <p:txBody>
          <a:bodyPr vert="horz" rtlCol="0">
            <a:spAutoFit/>
          </a:bodyPr>
          <a:lstStyle/>
          <a:p>
            <a:pPr algn="ctr"/>
            <a:r>
              <a:rPr lang="en-US" sz="3100" b="1">
                <a:solidFill>
                  <a:srgbClr val="FF0000"/>
                </a:solidFill>
              </a:rPr>
              <a:t>He made the moon also, to serve in its season</a:t>
            </a:r>
            <a:r>
              <a:rPr lang="en-US" sz="3100"/>
              <a:t> to mark the times and to be an everlasting sign. From the moon comes the sign for feast days, a light that wanes when it has reached the full. The month is named for the moon, increasing marvelously in its phases, an instrument of the hosts on high shining forth in the firmament of heaven.</a:t>
            </a:r>
          </a:p>
        </p:txBody>
      </p:sp>
    </p:spTree>
    <p:extLst>
      <p:ext uri="{BB962C8B-B14F-4D97-AF65-F5344CB8AC3E}">
        <p14:creationId xmlns:p14="http://schemas.microsoft.com/office/powerpoint/2010/main" val="21929860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13902D-8577-AA22-1248-D34F624D38C6}"/>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9FBF953D-93FF-B854-79D2-216D45CBA607}"/>
              </a:ext>
            </a:extLst>
          </p:cNvPr>
          <p:cNvSpPr txBox="1"/>
          <p:nvPr/>
        </p:nvSpPr>
        <p:spPr>
          <a:xfrm>
            <a:off x="0" y="762000"/>
            <a:ext cx="12192000" cy="646331"/>
          </a:xfrm>
          <a:prstGeom prst="rect">
            <a:avLst/>
          </a:prstGeom>
          <a:noFill/>
        </p:spPr>
        <p:txBody>
          <a:bodyPr vert="horz" rtlCol="0">
            <a:spAutoFit/>
          </a:bodyPr>
          <a:lstStyle/>
          <a:p>
            <a:pPr algn="ctr"/>
            <a:r>
              <a:rPr lang="en-US" sz="3600"/>
              <a:t>Jubilees 29:16</a:t>
            </a:r>
          </a:p>
        </p:txBody>
      </p:sp>
      <p:sp>
        <p:nvSpPr>
          <p:cNvPr id="4" name="TextBox 3">
            <a:extLst>
              <a:ext uri="{FF2B5EF4-FFF2-40B4-BE49-F238E27FC236}">
                <a16:creationId xmlns:a16="http://schemas.microsoft.com/office/drawing/2014/main" id="{AFFAC516-5298-63D6-F6D3-74E179F1C6D0}"/>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89B4B92-000F-800B-1820-A4B15E3E1085}"/>
              </a:ext>
            </a:extLst>
          </p:cNvPr>
          <p:cNvSpPr txBox="1"/>
          <p:nvPr/>
        </p:nvSpPr>
        <p:spPr>
          <a:xfrm>
            <a:off x="1016000" y="1905000"/>
            <a:ext cx="10160000" cy="2000548"/>
          </a:xfrm>
          <a:prstGeom prst="rect">
            <a:avLst/>
          </a:prstGeom>
          <a:noFill/>
        </p:spPr>
        <p:txBody>
          <a:bodyPr vert="horz" rtlCol="0">
            <a:spAutoFit/>
          </a:bodyPr>
          <a:lstStyle/>
          <a:p>
            <a:pPr algn="ctr"/>
            <a:r>
              <a:rPr lang="en-US" sz="3100"/>
              <a:t>And to his mother Rebecca also </a:t>
            </a:r>
            <a:r>
              <a:rPr lang="en-US" sz="3100" b="1">
                <a:solidFill>
                  <a:srgbClr val="FF0000"/>
                </a:solidFill>
              </a:rPr>
              <a:t>four times a year, between the times of the months</a:t>
            </a:r>
            <a:r>
              <a:rPr lang="en-US" sz="3100"/>
              <a:t>, between ploughing and reaping, and between autumn and the rain (season) and between winter and spring, to the tower of Abraham.</a:t>
            </a:r>
          </a:p>
        </p:txBody>
      </p:sp>
    </p:spTree>
    <p:extLst>
      <p:ext uri="{BB962C8B-B14F-4D97-AF65-F5344CB8AC3E}">
        <p14:creationId xmlns:p14="http://schemas.microsoft.com/office/powerpoint/2010/main" val="16258502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44C3D0-B45E-A2E4-CDAF-E6A79A46A908}"/>
              </a:ext>
            </a:extLst>
          </p:cNvPr>
          <p:cNvSpPr txBox="1"/>
          <p:nvPr/>
        </p:nvSpPr>
        <p:spPr>
          <a:xfrm>
            <a:off x="127000" y="127000"/>
            <a:ext cx="7315200" cy="276999"/>
          </a:xfrm>
          <a:prstGeom prst="rect">
            <a:avLst/>
          </a:prstGeom>
          <a:noFill/>
        </p:spPr>
        <p:txBody>
          <a:bodyPr vert="horz" lIns="0" tIns="0" rIns="0" bIns="0" rtlCol="0">
            <a:spAutoFit/>
          </a:bodyPr>
          <a:lstStyle/>
          <a:p>
            <a:r>
              <a:rPr lang="en-US"/>
              <a:t>Spring Sign</a:t>
            </a:r>
          </a:p>
        </p:txBody>
      </p:sp>
      <p:sp>
        <p:nvSpPr>
          <p:cNvPr id="3" name="TextBox 2">
            <a:extLst>
              <a:ext uri="{FF2B5EF4-FFF2-40B4-BE49-F238E27FC236}">
                <a16:creationId xmlns:a16="http://schemas.microsoft.com/office/drawing/2014/main" id="{AA5B4667-A6C9-AEE6-A8B7-F9452714A7AC}"/>
              </a:ext>
            </a:extLst>
          </p:cNvPr>
          <p:cNvSpPr txBox="1"/>
          <p:nvPr/>
        </p:nvSpPr>
        <p:spPr>
          <a:xfrm>
            <a:off x="0" y="762000"/>
            <a:ext cx="12192000" cy="646331"/>
          </a:xfrm>
          <a:prstGeom prst="rect">
            <a:avLst/>
          </a:prstGeom>
          <a:noFill/>
        </p:spPr>
        <p:txBody>
          <a:bodyPr vert="horz" rtlCol="0">
            <a:spAutoFit/>
          </a:bodyPr>
          <a:lstStyle/>
          <a:p>
            <a:pPr algn="ctr"/>
            <a:r>
              <a:rPr lang="en-US" sz="3600"/>
              <a:t>Jubilees 4:17</a:t>
            </a:r>
          </a:p>
        </p:txBody>
      </p:sp>
      <p:sp>
        <p:nvSpPr>
          <p:cNvPr id="4" name="TextBox 3">
            <a:extLst>
              <a:ext uri="{FF2B5EF4-FFF2-40B4-BE49-F238E27FC236}">
                <a16:creationId xmlns:a16="http://schemas.microsoft.com/office/drawing/2014/main" id="{2F03F0BE-EC0E-42B4-AA78-628F904DF653}"/>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7D1AFA72-1ABB-6FCB-D15F-18A93B58D087}"/>
              </a:ext>
            </a:extLst>
          </p:cNvPr>
          <p:cNvSpPr txBox="1"/>
          <p:nvPr/>
        </p:nvSpPr>
        <p:spPr>
          <a:xfrm>
            <a:off x="1016000" y="1905000"/>
            <a:ext cx="10160000" cy="2477601"/>
          </a:xfrm>
          <a:prstGeom prst="rect">
            <a:avLst/>
          </a:prstGeom>
          <a:noFill/>
        </p:spPr>
        <p:txBody>
          <a:bodyPr vert="horz" rtlCol="0">
            <a:spAutoFit/>
          </a:bodyPr>
          <a:lstStyle/>
          <a:p>
            <a:pPr algn="ctr"/>
            <a:r>
              <a:rPr lang="en-US" sz="3100"/>
              <a:t>And he was the first among men that are born on earth who learnt writing and knowledge and wisdom and who </a:t>
            </a:r>
            <a:r>
              <a:rPr lang="en-US" sz="3100" b="1">
                <a:solidFill>
                  <a:srgbClr val="FF0000"/>
                </a:solidFill>
              </a:rPr>
              <a:t>wrote down the signs of heaven according to the order of their months in a book, that men might know the seasons of the years</a:t>
            </a:r>
            <a:r>
              <a:rPr lang="en-US" sz="3100"/>
              <a:t> according to the order of their separate months.</a:t>
            </a:r>
          </a:p>
        </p:txBody>
      </p:sp>
    </p:spTree>
    <p:extLst>
      <p:ext uri="{BB962C8B-B14F-4D97-AF65-F5344CB8AC3E}">
        <p14:creationId xmlns:p14="http://schemas.microsoft.com/office/powerpoint/2010/main" val="1883272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B72A7-EBF6-7A19-876F-419AAFFEB126}"/>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New Moons</a:t>
            </a:r>
          </a:p>
        </p:txBody>
      </p:sp>
      <p:sp>
        <p:nvSpPr>
          <p:cNvPr id="3" name="Subtitle 2">
            <a:extLst>
              <a:ext uri="{FF2B5EF4-FFF2-40B4-BE49-F238E27FC236}">
                <a16:creationId xmlns:a16="http://schemas.microsoft.com/office/drawing/2014/main" id="{DEE2FFA9-717D-12CC-FC3A-353CEBB1A47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837827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59D3BF-FEC3-4541-FAEF-9C7D3AD01511}"/>
              </a:ext>
            </a:extLst>
          </p:cNvPr>
          <p:cNvSpPr txBox="1"/>
          <p:nvPr/>
        </p:nvSpPr>
        <p:spPr>
          <a:xfrm>
            <a:off x="127000" y="127000"/>
            <a:ext cx="7315200" cy="276999"/>
          </a:xfrm>
          <a:prstGeom prst="rect">
            <a:avLst/>
          </a:prstGeom>
          <a:noFill/>
        </p:spPr>
        <p:txBody>
          <a:bodyPr vert="horz" lIns="0" tIns="0" rIns="0" bIns="0" rtlCol="0">
            <a:spAutoFit/>
          </a:bodyPr>
          <a:lstStyle/>
          <a:p>
            <a:r>
              <a:rPr lang="en-US"/>
              <a:t>NEW MOONS</a:t>
            </a:r>
          </a:p>
        </p:txBody>
      </p:sp>
      <p:sp>
        <p:nvSpPr>
          <p:cNvPr id="3" name="TextBox 2">
            <a:extLst>
              <a:ext uri="{FF2B5EF4-FFF2-40B4-BE49-F238E27FC236}">
                <a16:creationId xmlns:a16="http://schemas.microsoft.com/office/drawing/2014/main" id="{E0D46A6F-00EE-2640-CD94-9B940DF00147}"/>
              </a:ext>
            </a:extLst>
          </p:cNvPr>
          <p:cNvSpPr txBox="1"/>
          <p:nvPr/>
        </p:nvSpPr>
        <p:spPr>
          <a:xfrm>
            <a:off x="0" y="762000"/>
            <a:ext cx="12192000" cy="646331"/>
          </a:xfrm>
          <a:prstGeom prst="rect">
            <a:avLst/>
          </a:prstGeom>
          <a:noFill/>
        </p:spPr>
        <p:txBody>
          <a:bodyPr vert="horz" rtlCol="0">
            <a:spAutoFit/>
          </a:bodyPr>
          <a:lstStyle/>
          <a:p>
            <a:pPr algn="ctr"/>
            <a:r>
              <a:rPr lang="en-US" sz="3600"/>
              <a:t>Jubilees 6:23</a:t>
            </a:r>
          </a:p>
        </p:txBody>
      </p:sp>
      <p:sp>
        <p:nvSpPr>
          <p:cNvPr id="4" name="TextBox 3">
            <a:extLst>
              <a:ext uri="{FF2B5EF4-FFF2-40B4-BE49-F238E27FC236}">
                <a16:creationId xmlns:a16="http://schemas.microsoft.com/office/drawing/2014/main" id="{4D05C77C-11FF-9A55-1A45-C6E2B10EF1DB}"/>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BBF4F11E-615C-E405-388D-467CE49EB128}"/>
              </a:ext>
            </a:extLst>
          </p:cNvPr>
          <p:cNvSpPr txBox="1"/>
          <p:nvPr/>
        </p:nvSpPr>
        <p:spPr>
          <a:xfrm>
            <a:off x="1016000" y="1905000"/>
            <a:ext cx="10160000" cy="2954655"/>
          </a:xfrm>
          <a:prstGeom prst="rect">
            <a:avLst/>
          </a:prstGeom>
          <a:noFill/>
        </p:spPr>
        <p:txBody>
          <a:bodyPr vert="horz" rtlCol="0">
            <a:spAutoFit/>
          </a:bodyPr>
          <a:lstStyle/>
          <a:p>
            <a:pPr algn="ctr"/>
            <a:r>
              <a:rPr lang="en-US" sz="3100"/>
              <a:t>And on the new moon of the first month, and on the new moon of the fourth month, and on the new moon of the seventh month, and on the new moon of the tenth month </a:t>
            </a:r>
            <a:r>
              <a:rPr lang="en-US" sz="3100" b="1">
                <a:solidFill>
                  <a:srgbClr val="FF0000"/>
                </a:solidFill>
              </a:rPr>
              <a:t>are the days of remembrance</a:t>
            </a:r>
            <a:r>
              <a:rPr lang="en-US" sz="3100"/>
              <a:t>, and the days of the seasons in the four divisions of the year. These are written and ordained as a testimony for ever.</a:t>
            </a:r>
          </a:p>
        </p:txBody>
      </p:sp>
    </p:spTree>
    <p:extLst>
      <p:ext uri="{BB962C8B-B14F-4D97-AF65-F5344CB8AC3E}">
        <p14:creationId xmlns:p14="http://schemas.microsoft.com/office/powerpoint/2010/main" val="30984815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748AF1-4D5F-5C97-9075-8591D1273E27}"/>
              </a:ext>
            </a:extLst>
          </p:cNvPr>
          <p:cNvSpPr txBox="1"/>
          <p:nvPr/>
        </p:nvSpPr>
        <p:spPr>
          <a:xfrm>
            <a:off x="127000" y="127000"/>
            <a:ext cx="7315200" cy="276999"/>
          </a:xfrm>
          <a:prstGeom prst="rect">
            <a:avLst/>
          </a:prstGeom>
          <a:noFill/>
        </p:spPr>
        <p:txBody>
          <a:bodyPr vert="horz" lIns="0" tIns="0" rIns="0" bIns="0" rtlCol="0">
            <a:spAutoFit/>
          </a:bodyPr>
          <a:lstStyle/>
          <a:p>
            <a:r>
              <a:rPr lang="en-US"/>
              <a:t>NEW MOONS</a:t>
            </a:r>
          </a:p>
        </p:txBody>
      </p:sp>
      <p:sp>
        <p:nvSpPr>
          <p:cNvPr id="3" name="TextBox 2">
            <a:extLst>
              <a:ext uri="{FF2B5EF4-FFF2-40B4-BE49-F238E27FC236}">
                <a16:creationId xmlns:a16="http://schemas.microsoft.com/office/drawing/2014/main" id="{26FB72CF-98ED-A78E-9655-6609635D2E75}"/>
              </a:ext>
            </a:extLst>
          </p:cNvPr>
          <p:cNvSpPr txBox="1"/>
          <p:nvPr/>
        </p:nvSpPr>
        <p:spPr>
          <a:xfrm>
            <a:off x="0" y="762000"/>
            <a:ext cx="12192000" cy="646331"/>
          </a:xfrm>
          <a:prstGeom prst="rect">
            <a:avLst/>
          </a:prstGeom>
          <a:noFill/>
        </p:spPr>
        <p:txBody>
          <a:bodyPr vert="horz" rtlCol="0">
            <a:spAutoFit/>
          </a:bodyPr>
          <a:lstStyle/>
          <a:p>
            <a:pPr algn="ctr"/>
            <a:r>
              <a:rPr lang="en-US" sz="3600"/>
              <a:t>Jubilees 6:25</a:t>
            </a:r>
          </a:p>
        </p:txBody>
      </p:sp>
      <p:sp>
        <p:nvSpPr>
          <p:cNvPr id="4" name="TextBox 3">
            <a:extLst>
              <a:ext uri="{FF2B5EF4-FFF2-40B4-BE49-F238E27FC236}">
                <a16:creationId xmlns:a16="http://schemas.microsoft.com/office/drawing/2014/main" id="{EBAF12A4-EF09-AAD5-92B8-C2AD9D39BD68}"/>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327D617D-4709-30E2-041D-FD47904B218E}"/>
              </a:ext>
            </a:extLst>
          </p:cNvPr>
          <p:cNvSpPr txBox="1"/>
          <p:nvPr/>
        </p:nvSpPr>
        <p:spPr>
          <a:xfrm>
            <a:off x="1016000" y="1905000"/>
            <a:ext cx="10160000" cy="1523494"/>
          </a:xfrm>
          <a:prstGeom prst="rect">
            <a:avLst/>
          </a:prstGeom>
          <a:noFill/>
        </p:spPr>
        <p:txBody>
          <a:bodyPr vert="horz" rtlCol="0">
            <a:spAutoFit/>
          </a:bodyPr>
          <a:lstStyle/>
          <a:p>
            <a:pPr algn="ctr"/>
            <a:r>
              <a:rPr lang="en-US" sz="3100"/>
              <a:t>And on the </a:t>
            </a:r>
            <a:r>
              <a:rPr lang="en-US" sz="3100" b="1">
                <a:solidFill>
                  <a:srgbClr val="FF0000"/>
                </a:solidFill>
              </a:rPr>
              <a:t>new moon of the first month</a:t>
            </a:r>
            <a:r>
              <a:rPr lang="en-US" sz="3100"/>
              <a:t> he was bidden to make for himself an ark, and on that (day) the earth became dry and he opened (the ark) and saw the earth.</a:t>
            </a:r>
          </a:p>
        </p:txBody>
      </p:sp>
    </p:spTree>
    <p:extLst>
      <p:ext uri="{BB962C8B-B14F-4D97-AF65-F5344CB8AC3E}">
        <p14:creationId xmlns:p14="http://schemas.microsoft.com/office/powerpoint/2010/main" val="37510917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BC33CE-3F84-719A-3FF9-E1F1AD7C7CB1}"/>
              </a:ext>
            </a:extLst>
          </p:cNvPr>
          <p:cNvSpPr txBox="1"/>
          <p:nvPr/>
        </p:nvSpPr>
        <p:spPr>
          <a:xfrm>
            <a:off x="127000" y="127000"/>
            <a:ext cx="7315200" cy="276999"/>
          </a:xfrm>
          <a:prstGeom prst="rect">
            <a:avLst/>
          </a:prstGeom>
          <a:noFill/>
        </p:spPr>
        <p:txBody>
          <a:bodyPr vert="horz" lIns="0" tIns="0" rIns="0" bIns="0" rtlCol="0">
            <a:spAutoFit/>
          </a:bodyPr>
          <a:lstStyle/>
          <a:p>
            <a:r>
              <a:rPr lang="en-US"/>
              <a:t>NEW MOONS</a:t>
            </a:r>
          </a:p>
        </p:txBody>
      </p:sp>
      <p:sp>
        <p:nvSpPr>
          <p:cNvPr id="3" name="TextBox 2">
            <a:extLst>
              <a:ext uri="{FF2B5EF4-FFF2-40B4-BE49-F238E27FC236}">
                <a16:creationId xmlns:a16="http://schemas.microsoft.com/office/drawing/2014/main" id="{53FA1A62-0F17-80A4-EA62-C538FAEA3BEE}"/>
              </a:ext>
            </a:extLst>
          </p:cNvPr>
          <p:cNvSpPr txBox="1"/>
          <p:nvPr/>
        </p:nvSpPr>
        <p:spPr>
          <a:xfrm>
            <a:off x="0" y="762000"/>
            <a:ext cx="12192000" cy="646331"/>
          </a:xfrm>
          <a:prstGeom prst="rect">
            <a:avLst/>
          </a:prstGeom>
          <a:noFill/>
        </p:spPr>
        <p:txBody>
          <a:bodyPr vert="horz" rtlCol="0">
            <a:spAutoFit/>
          </a:bodyPr>
          <a:lstStyle/>
          <a:p>
            <a:pPr algn="ctr"/>
            <a:r>
              <a:rPr lang="en-US" sz="3600"/>
              <a:t>Jubilees 6:26-30</a:t>
            </a:r>
          </a:p>
        </p:txBody>
      </p:sp>
      <p:sp>
        <p:nvSpPr>
          <p:cNvPr id="4" name="TextBox 3">
            <a:extLst>
              <a:ext uri="{FF2B5EF4-FFF2-40B4-BE49-F238E27FC236}">
                <a16:creationId xmlns:a16="http://schemas.microsoft.com/office/drawing/2014/main" id="{B0F6CF4B-FD86-404A-8C76-683AE6BCA2BB}"/>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7AA99AF3-992D-0C86-3636-8CEFA0F21C6F}"/>
              </a:ext>
            </a:extLst>
          </p:cNvPr>
          <p:cNvSpPr txBox="1"/>
          <p:nvPr/>
        </p:nvSpPr>
        <p:spPr>
          <a:xfrm>
            <a:off x="1016000" y="1905000"/>
            <a:ext cx="10160000" cy="4385816"/>
          </a:xfrm>
          <a:prstGeom prst="rect">
            <a:avLst/>
          </a:prstGeom>
          <a:noFill/>
        </p:spPr>
        <p:txBody>
          <a:bodyPr vert="horz" rtlCol="0">
            <a:spAutoFit/>
          </a:bodyPr>
          <a:lstStyle/>
          <a:p>
            <a:pPr algn="ctr"/>
            <a:r>
              <a:rPr lang="en-US" sz="3100"/>
              <a:t>And on the </a:t>
            </a:r>
            <a:r>
              <a:rPr lang="en-US" sz="3100" b="1">
                <a:solidFill>
                  <a:srgbClr val="FF0000"/>
                </a:solidFill>
              </a:rPr>
              <a:t>new moon of the fourth month</a:t>
            </a:r>
            <a:r>
              <a:rPr lang="en-US" sz="3100"/>
              <a:t> the mouths of the depths of the abyss beneath were closed. And on the new moon of the seventh month all the mouths of the abysses of the earth were opened, and the waters began to descend into them. And on the </a:t>
            </a:r>
            <a:r>
              <a:rPr lang="en-US" sz="3100" b="1">
                <a:solidFill>
                  <a:srgbClr val="FF0000"/>
                </a:solidFill>
              </a:rPr>
              <a:t>new moon of the tenth month</a:t>
            </a:r>
            <a:r>
              <a:rPr lang="en-US" sz="3100"/>
              <a:t> the tops of the mountains were seen, and Noah was glad. And on this account he ordained them for himself as </a:t>
            </a:r>
            <a:r>
              <a:rPr lang="en-US" sz="3100" b="1">
                <a:solidFill>
                  <a:srgbClr val="FF0000"/>
                </a:solidFill>
              </a:rPr>
              <a:t>feasts for a memorial for ever</a:t>
            </a:r>
            <a:r>
              <a:rPr lang="en-US" sz="3100"/>
              <a:t>, and thus are they ordained. (Continued...)</a:t>
            </a:r>
          </a:p>
        </p:txBody>
      </p:sp>
    </p:spTree>
    <p:extLst>
      <p:ext uri="{BB962C8B-B14F-4D97-AF65-F5344CB8AC3E}">
        <p14:creationId xmlns:p14="http://schemas.microsoft.com/office/powerpoint/2010/main" val="31597846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BCA3B5-7ECE-6255-DEE5-81DD441848F7}"/>
              </a:ext>
            </a:extLst>
          </p:cNvPr>
          <p:cNvSpPr txBox="1"/>
          <p:nvPr/>
        </p:nvSpPr>
        <p:spPr>
          <a:xfrm>
            <a:off x="127000" y="127000"/>
            <a:ext cx="7315200" cy="276999"/>
          </a:xfrm>
          <a:prstGeom prst="rect">
            <a:avLst/>
          </a:prstGeom>
          <a:noFill/>
        </p:spPr>
        <p:txBody>
          <a:bodyPr vert="horz" lIns="0" tIns="0" rIns="0" bIns="0" rtlCol="0">
            <a:spAutoFit/>
          </a:bodyPr>
          <a:lstStyle/>
          <a:p>
            <a:r>
              <a:rPr lang="en-US"/>
              <a:t>NEW MOONS</a:t>
            </a:r>
          </a:p>
        </p:txBody>
      </p:sp>
      <p:sp>
        <p:nvSpPr>
          <p:cNvPr id="3" name="TextBox 2">
            <a:extLst>
              <a:ext uri="{FF2B5EF4-FFF2-40B4-BE49-F238E27FC236}">
                <a16:creationId xmlns:a16="http://schemas.microsoft.com/office/drawing/2014/main" id="{40D99976-5829-2F9E-22C3-24DF7174E365}"/>
              </a:ext>
            </a:extLst>
          </p:cNvPr>
          <p:cNvSpPr txBox="1"/>
          <p:nvPr/>
        </p:nvSpPr>
        <p:spPr>
          <a:xfrm>
            <a:off x="1016000" y="635000"/>
            <a:ext cx="10160000" cy="3431709"/>
          </a:xfrm>
          <a:prstGeom prst="rect">
            <a:avLst/>
          </a:prstGeom>
          <a:noFill/>
        </p:spPr>
        <p:txBody>
          <a:bodyPr vert="horz" rtlCol="0">
            <a:spAutoFit/>
          </a:bodyPr>
          <a:lstStyle/>
          <a:p>
            <a:pPr algn="ctr"/>
            <a:r>
              <a:rPr lang="en-US" sz="3100"/>
              <a:t>And they placed them on the heavenly tablets, each had thirteen weeks; from one to another (passed) their memorial, from the first to the second, and from the second to the third, and from the third to the fourth. And all the days of the commandment will be two and fifty weeks of days, and (these will make) the entire year complete. Thus it is engraven and ordained on the heavenly tablets.</a:t>
            </a:r>
          </a:p>
        </p:txBody>
      </p:sp>
    </p:spTree>
    <p:extLst>
      <p:ext uri="{BB962C8B-B14F-4D97-AF65-F5344CB8AC3E}">
        <p14:creationId xmlns:p14="http://schemas.microsoft.com/office/powerpoint/2010/main" val="1690021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B25950-DE9E-7A3A-8E4C-967BF3EF35A4}"/>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32923A2D-D37F-BE5B-1627-B23C2042D3CC}"/>
              </a:ext>
            </a:extLst>
          </p:cNvPr>
          <p:cNvSpPr txBox="1"/>
          <p:nvPr/>
        </p:nvSpPr>
        <p:spPr>
          <a:xfrm>
            <a:off x="1016000" y="635000"/>
            <a:ext cx="10160000" cy="2000548"/>
          </a:xfrm>
          <a:prstGeom prst="rect">
            <a:avLst/>
          </a:prstGeom>
          <a:noFill/>
        </p:spPr>
        <p:txBody>
          <a:bodyPr vert="horz" rtlCol="0">
            <a:spAutoFit/>
          </a:bodyPr>
          <a:lstStyle/>
          <a:p>
            <a:pPr algn="ctr"/>
            <a:r>
              <a:rPr lang="en-US" sz="3100"/>
              <a:t>And the sun and the stars bring in all the years exactly, so that they do not advance or delay their position by a single day unto eternity; but </a:t>
            </a:r>
            <a:r>
              <a:rPr lang="en-US" sz="3100" b="1">
                <a:solidFill>
                  <a:srgbClr val="FF0000"/>
                </a:solidFill>
              </a:rPr>
              <a:t>complete the years with perfect justice in three hundred and sixty-four days days</a:t>
            </a:r>
            <a:r>
              <a:rPr lang="en-US" sz="3100"/>
              <a:t>.</a:t>
            </a:r>
          </a:p>
        </p:txBody>
      </p:sp>
    </p:spTree>
    <p:extLst>
      <p:ext uri="{BB962C8B-B14F-4D97-AF65-F5344CB8AC3E}">
        <p14:creationId xmlns:p14="http://schemas.microsoft.com/office/powerpoint/2010/main" val="26624809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86425-5A84-8389-6CFD-DDBAD93D568A}"/>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Intercalation</a:t>
            </a:r>
          </a:p>
        </p:txBody>
      </p:sp>
      <p:sp>
        <p:nvSpPr>
          <p:cNvPr id="3" name="Subtitle 2">
            <a:extLst>
              <a:ext uri="{FF2B5EF4-FFF2-40B4-BE49-F238E27FC236}">
                <a16:creationId xmlns:a16="http://schemas.microsoft.com/office/drawing/2014/main" id="{7B4CA31F-DD69-E77E-BD81-1E1C48AA5C6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753244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6818C-F529-FF91-6276-3803CD2FE631}"/>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12 or 13 months?</a:t>
            </a:r>
          </a:p>
        </p:txBody>
      </p:sp>
      <p:sp>
        <p:nvSpPr>
          <p:cNvPr id="3" name="Subtitle 2">
            <a:extLst>
              <a:ext uri="{FF2B5EF4-FFF2-40B4-BE49-F238E27FC236}">
                <a16:creationId xmlns:a16="http://schemas.microsoft.com/office/drawing/2014/main" id="{15870B7C-A15C-964B-F79F-87AAEE7B08C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768941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0087D5-CC10-3238-B891-D5E3E5272EA2}"/>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D3CA9E5A-C03B-A6FD-F280-DAE4E161B289}"/>
              </a:ext>
            </a:extLst>
          </p:cNvPr>
          <p:cNvSpPr txBox="1"/>
          <p:nvPr/>
        </p:nvSpPr>
        <p:spPr>
          <a:xfrm>
            <a:off x="0" y="762000"/>
            <a:ext cx="12192000" cy="646331"/>
          </a:xfrm>
          <a:prstGeom prst="rect">
            <a:avLst/>
          </a:prstGeom>
          <a:noFill/>
        </p:spPr>
        <p:txBody>
          <a:bodyPr vert="horz" rtlCol="0">
            <a:spAutoFit/>
          </a:bodyPr>
          <a:lstStyle/>
          <a:p>
            <a:pPr algn="ctr"/>
            <a:r>
              <a:rPr lang="en-US" sz="3600"/>
              <a:t>Revelation 22:2</a:t>
            </a:r>
          </a:p>
        </p:txBody>
      </p:sp>
      <p:sp>
        <p:nvSpPr>
          <p:cNvPr id="4" name="TextBox 3">
            <a:extLst>
              <a:ext uri="{FF2B5EF4-FFF2-40B4-BE49-F238E27FC236}">
                <a16:creationId xmlns:a16="http://schemas.microsoft.com/office/drawing/2014/main" id="{41728886-9407-F204-72D0-E824871BCBE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8E45670-D0C9-5886-9E99-0338C922240A}"/>
              </a:ext>
            </a:extLst>
          </p:cNvPr>
          <p:cNvSpPr txBox="1"/>
          <p:nvPr/>
        </p:nvSpPr>
        <p:spPr>
          <a:xfrm>
            <a:off x="1016000" y="1905000"/>
            <a:ext cx="10160000" cy="2000548"/>
          </a:xfrm>
          <a:prstGeom prst="rect">
            <a:avLst/>
          </a:prstGeom>
          <a:noFill/>
        </p:spPr>
        <p:txBody>
          <a:bodyPr vert="horz" rtlCol="0">
            <a:spAutoFit/>
          </a:bodyPr>
          <a:lstStyle/>
          <a:p>
            <a:pPr algn="ctr"/>
            <a:r>
              <a:rPr lang="en-US" sz="3100"/>
              <a:t>in the middle of its street. On either side of the river was the tree of life, bearing </a:t>
            </a:r>
            <a:r>
              <a:rPr lang="en-US" sz="3100" b="1">
                <a:solidFill>
                  <a:srgbClr val="FF0000"/>
                </a:solidFill>
              </a:rPr>
              <a:t>twelve kinds of fruit, yielding its fruit every month</a:t>
            </a:r>
            <a:r>
              <a:rPr lang="en-US" sz="3100"/>
              <a:t>; and the leaves of the tree were for the healing of the nations.</a:t>
            </a:r>
          </a:p>
        </p:txBody>
      </p:sp>
    </p:spTree>
    <p:extLst>
      <p:ext uri="{BB962C8B-B14F-4D97-AF65-F5344CB8AC3E}">
        <p14:creationId xmlns:p14="http://schemas.microsoft.com/office/powerpoint/2010/main" val="27245822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7301BD-8E56-2335-78AD-436488C62D26}"/>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F9C3E2D0-2E05-8FA2-158F-0B2DC4C26A93}"/>
              </a:ext>
            </a:extLst>
          </p:cNvPr>
          <p:cNvSpPr txBox="1"/>
          <p:nvPr/>
        </p:nvSpPr>
        <p:spPr>
          <a:xfrm>
            <a:off x="0" y="762000"/>
            <a:ext cx="12192000" cy="646331"/>
          </a:xfrm>
          <a:prstGeom prst="rect">
            <a:avLst/>
          </a:prstGeom>
          <a:noFill/>
        </p:spPr>
        <p:txBody>
          <a:bodyPr vert="horz" rtlCol="0">
            <a:spAutoFit/>
          </a:bodyPr>
          <a:lstStyle/>
          <a:p>
            <a:pPr algn="ctr"/>
            <a:r>
              <a:rPr lang="en-US" sz="3600"/>
              <a:t>First Enoch 75:1-9</a:t>
            </a:r>
          </a:p>
        </p:txBody>
      </p:sp>
      <p:sp>
        <p:nvSpPr>
          <p:cNvPr id="4" name="TextBox 3">
            <a:extLst>
              <a:ext uri="{FF2B5EF4-FFF2-40B4-BE49-F238E27FC236}">
                <a16:creationId xmlns:a16="http://schemas.microsoft.com/office/drawing/2014/main" id="{3D881728-6F34-D62F-53E5-8F9488BBDED5}"/>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9AFA3FCC-E2A5-32AE-946F-6D11ED083C65}"/>
              </a:ext>
            </a:extLst>
          </p:cNvPr>
          <p:cNvSpPr txBox="1"/>
          <p:nvPr/>
        </p:nvSpPr>
        <p:spPr>
          <a:xfrm>
            <a:off x="1016000" y="1905000"/>
            <a:ext cx="10160000" cy="3431709"/>
          </a:xfrm>
          <a:prstGeom prst="rect">
            <a:avLst/>
          </a:prstGeom>
          <a:noFill/>
        </p:spPr>
        <p:txBody>
          <a:bodyPr vert="horz" rtlCol="0">
            <a:spAutoFit/>
          </a:bodyPr>
          <a:lstStyle/>
          <a:p>
            <a:pPr algn="ctr"/>
            <a:r>
              <a:rPr lang="en-US" sz="3100"/>
              <a:t>And the leaders of the heads of the thousands, who are placed over the whole creation and over all the stars, have also to do with </a:t>
            </a:r>
            <a:r>
              <a:rPr lang="en-US" sz="3100" b="1">
                <a:solidFill>
                  <a:srgbClr val="FF0000"/>
                </a:solidFill>
              </a:rPr>
              <a:t>the four intercalary days</a:t>
            </a:r>
            <a:r>
              <a:rPr lang="en-US" sz="3100"/>
              <a:t>, being inseparable from their office, according to the reckoning of the year, and these render service on the </a:t>
            </a:r>
            <a:r>
              <a:rPr lang="en-US" sz="3100" b="1">
                <a:solidFill>
                  <a:srgbClr val="FF0000"/>
                </a:solidFill>
              </a:rPr>
              <a:t>four days which are not reckoned in the reckoning of the year.</a:t>
            </a:r>
            <a:r>
              <a:rPr lang="en-US" sz="3100"/>
              <a:t> (Continued...)</a:t>
            </a:r>
          </a:p>
        </p:txBody>
      </p:sp>
    </p:spTree>
    <p:extLst>
      <p:ext uri="{BB962C8B-B14F-4D97-AF65-F5344CB8AC3E}">
        <p14:creationId xmlns:p14="http://schemas.microsoft.com/office/powerpoint/2010/main" val="33127311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156A08-3917-D52A-45A7-4EF35768A039}"/>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FEE9CE61-DC88-3A6C-7184-93EDED4E4311}"/>
              </a:ext>
            </a:extLst>
          </p:cNvPr>
          <p:cNvSpPr txBox="1"/>
          <p:nvPr/>
        </p:nvSpPr>
        <p:spPr>
          <a:xfrm>
            <a:off x="1016000" y="635000"/>
            <a:ext cx="10160000" cy="2954655"/>
          </a:xfrm>
          <a:prstGeom prst="rect">
            <a:avLst/>
          </a:prstGeom>
          <a:noFill/>
        </p:spPr>
        <p:txBody>
          <a:bodyPr vert="horz" rtlCol="0">
            <a:spAutoFit/>
          </a:bodyPr>
          <a:lstStyle/>
          <a:p>
            <a:pPr algn="ctr"/>
            <a:r>
              <a:rPr lang="en-US" sz="3100"/>
              <a:t>And owing to them men go wrong therein, for those luminaries truly render service on the world-stations, one in the first portal, one in the third portal of the heaven, one in the fourth portal, and one in the sixth portal, and the exactness of the year is accomplished through its separate three hundred and sixty-four stations. (Continued...)</a:t>
            </a:r>
          </a:p>
        </p:txBody>
      </p:sp>
    </p:spTree>
    <p:extLst>
      <p:ext uri="{BB962C8B-B14F-4D97-AF65-F5344CB8AC3E}">
        <p14:creationId xmlns:p14="http://schemas.microsoft.com/office/powerpoint/2010/main" val="37210185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D9734B-43BD-1BD0-1916-CD7F1D130B68}"/>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0258F789-4BAD-A4B3-906E-E88B5AB3F040}"/>
              </a:ext>
            </a:extLst>
          </p:cNvPr>
          <p:cNvSpPr txBox="1"/>
          <p:nvPr/>
        </p:nvSpPr>
        <p:spPr>
          <a:xfrm>
            <a:off x="1016000" y="635000"/>
            <a:ext cx="10160000" cy="3908762"/>
          </a:xfrm>
          <a:prstGeom prst="rect">
            <a:avLst/>
          </a:prstGeom>
          <a:noFill/>
        </p:spPr>
        <p:txBody>
          <a:bodyPr vert="horz" rtlCol="0">
            <a:spAutoFit/>
          </a:bodyPr>
          <a:lstStyle/>
          <a:p>
            <a:pPr algn="ctr"/>
            <a:r>
              <a:rPr lang="en-US" sz="3100"/>
              <a:t>For the signs and the times and the years and the days the angel Uriel showed to me, whom the Lord of glory hath set for ever over all the luminaries of the heaven, in the heaven and in the world, that they should rule on the face of the heaven and be seen on the earth, and be leaders for the day and the night, i.e. the sun, moon, and stars, and all the ministering creatures which make their revolution in all the chariots of the heaven. (Continued...)</a:t>
            </a:r>
          </a:p>
        </p:txBody>
      </p:sp>
    </p:spTree>
    <p:extLst>
      <p:ext uri="{BB962C8B-B14F-4D97-AF65-F5344CB8AC3E}">
        <p14:creationId xmlns:p14="http://schemas.microsoft.com/office/powerpoint/2010/main" val="1237382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8D3492E-3B8E-3E8B-CC9C-266797F50C31}"/>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64A06CB5-34F5-3112-44B3-E90BB90931FF}"/>
              </a:ext>
            </a:extLst>
          </p:cNvPr>
          <p:cNvSpPr txBox="1"/>
          <p:nvPr/>
        </p:nvSpPr>
        <p:spPr>
          <a:xfrm>
            <a:off x="1016000" y="635000"/>
            <a:ext cx="10160000" cy="3431709"/>
          </a:xfrm>
          <a:prstGeom prst="rect">
            <a:avLst/>
          </a:prstGeom>
          <a:noFill/>
        </p:spPr>
        <p:txBody>
          <a:bodyPr vert="horz" rtlCol="0">
            <a:spAutoFit/>
          </a:bodyPr>
          <a:lstStyle/>
          <a:p>
            <a:pPr algn="ctr"/>
            <a:r>
              <a:rPr lang="en-US" sz="3100"/>
              <a:t>In like manner twelve doors Uriel showed me, open in the circumference of the sun's chariot in the heaven, through which the rays of the sun break forth: and from them is warmth diffused over the earth, when they are opened at their appointed seasons. [And for the winds and the spirit of the dew when they are opened, standing open in the heavens at the ends. (Continued...)</a:t>
            </a:r>
          </a:p>
        </p:txBody>
      </p:sp>
    </p:spTree>
    <p:extLst>
      <p:ext uri="{BB962C8B-B14F-4D97-AF65-F5344CB8AC3E}">
        <p14:creationId xmlns:p14="http://schemas.microsoft.com/office/powerpoint/2010/main" val="42490885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07FFCA-4ED5-E516-EE7F-F6F9B5562785}"/>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299EDC02-288B-69A4-9685-46005CC14A56}"/>
              </a:ext>
            </a:extLst>
          </p:cNvPr>
          <p:cNvSpPr txBox="1"/>
          <p:nvPr/>
        </p:nvSpPr>
        <p:spPr>
          <a:xfrm>
            <a:off x="1016000" y="635000"/>
            <a:ext cx="10160000" cy="4385816"/>
          </a:xfrm>
          <a:prstGeom prst="rect">
            <a:avLst/>
          </a:prstGeom>
          <a:noFill/>
        </p:spPr>
        <p:txBody>
          <a:bodyPr vert="horz" rtlCol="0">
            <a:spAutoFit/>
          </a:bodyPr>
          <a:lstStyle/>
          <a:p>
            <a:pPr algn="ctr"/>
            <a:r>
              <a:rPr lang="en-US" sz="3100"/>
              <a:t>] As for the twelve portals in the heaven, at the ends of the earth, out of which go forth the sun, moon, and stars, and all the works of heaven in the east and in the west, There are many windows open to the left and right of them, and one window at its (appointed) season produces warmth, corresponding (as these do) to those doors from which the stars come forth according as He has commanded them, and wherein they set corresponding to their number. (Continued...)</a:t>
            </a:r>
          </a:p>
        </p:txBody>
      </p:sp>
    </p:spTree>
    <p:extLst>
      <p:ext uri="{BB962C8B-B14F-4D97-AF65-F5344CB8AC3E}">
        <p14:creationId xmlns:p14="http://schemas.microsoft.com/office/powerpoint/2010/main" val="16327648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173A95-5F5F-1945-CD54-D213BBC5FEB4}"/>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F3587152-976C-348A-547F-44700157BEAD}"/>
              </a:ext>
            </a:extLst>
          </p:cNvPr>
          <p:cNvSpPr txBox="1"/>
          <p:nvPr/>
        </p:nvSpPr>
        <p:spPr>
          <a:xfrm>
            <a:off x="1016000" y="635000"/>
            <a:ext cx="10160000" cy="2000548"/>
          </a:xfrm>
          <a:prstGeom prst="rect">
            <a:avLst/>
          </a:prstGeom>
          <a:noFill/>
        </p:spPr>
        <p:txBody>
          <a:bodyPr vert="horz" rtlCol="0">
            <a:spAutoFit/>
          </a:bodyPr>
          <a:lstStyle/>
          <a:p>
            <a:pPr algn="ctr"/>
            <a:r>
              <a:rPr lang="en-US" sz="3100"/>
              <a:t>And I saw chariots in the heaven, running in the world, above those portals in which revolve the stars that never set. And one is larger than all the rest, and it is that that makes its course through the entire world.</a:t>
            </a:r>
          </a:p>
        </p:txBody>
      </p:sp>
    </p:spTree>
    <p:extLst>
      <p:ext uri="{BB962C8B-B14F-4D97-AF65-F5344CB8AC3E}">
        <p14:creationId xmlns:p14="http://schemas.microsoft.com/office/powerpoint/2010/main" val="11668521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FF391B-CFC1-FB1A-EF19-38050C795A92}"/>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3848CF24-6BEE-C998-747D-CC732214ABA0}"/>
              </a:ext>
            </a:extLst>
          </p:cNvPr>
          <p:cNvSpPr txBox="1"/>
          <p:nvPr/>
        </p:nvSpPr>
        <p:spPr>
          <a:xfrm>
            <a:off x="0" y="762000"/>
            <a:ext cx="12192000" cy="646331"/>
          </a:xfrm>
          <a:prstGeom prst="rect">
            <a:avLst/>
          </a:prstGeom>
          <a:noFill/>
        </p:spPr>
        <p:txBody>
          <a:bodyPr vert="horz" rtlCol="0">
            <a:spAutoFit/>
          </a:bodyPr>
          <a:lstStyle/>
          <a:p>
            <a:pPr algn="ctr"/>
            <a:r>
              <a:rPr lang="en-US" sz="3600"/>
              <a:t>First Kings 8:65</a:t>
            </a:r>
          </a:p>
        </p:txBody>
      </p:sp>
      <p:sp>
        <p:nvSpPr>
          <p:cNvPr id="4" name="TextBox 3">
            <a:extLst>
              <a:ext uri="{FF2B5EF4-FFF2-40B4-BE49-F238E27FC236}">
                <a16:creationId xmlns:a16="http://schemas.microsoft.com/office/drawing/2014/main" id="{407ACB8C-84A7-EDAA-DBC6-B77B38A4DC1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4957A3F-9DB0-B9F1-E8DC-83E4A124327E}"/>
              </a:ext>
            </a:extLst>
          </p:cNvPr>
          <p:cNvSpPr txBox="1"/>
          <p:nvPr/>
        </p:nvSpPr>
        <p:spPr>
          <a:xfrm>
            <a:off x="1016000" y="1905000"/>
            <a:ext cx="10160000" cy="2000548"/>
          </a:xfrm>
          <a:prstGeom prst="rect">
            <a:avLst/>
          </a:prstGeom>
          <a:noFill/>
        </p:spPr>
        <p:txBody>
          <a:bodyPr vert="horz" rtlCol="0">
            <a:spAutoFit/>
          </a:bodyPr>
          <a:lstStyle/>
          <a:p>
            <a:pPr algn="ctr"/>
            <a:r>
              <a:rPr lang="en-US" sz="3100"/>
              <a:t>So Solomon observed the feast at that time, and all Israel with him, a great assembly from the entrance of Hamath to the brook of Egypt, before the LORD our God, </a:t>
            </a:r>
            <a:r>
              <a:rPr lang="en-US" sz="3100" b="1">
                <a:solidFill>
                  <a:srgbClr val="FF0000"/>
                </a:solidFill>
              </a:rPr>
              <a:t>for seven days and seven more days, even fourteen days</a:t>
            </a:r>
            <a:r>
              <a:rPr lang="en-US" sz="3100"/>
              <a:t>.</a:t>
            </a:r>
          </a:p>
        </p:txBody>
      </p:sp>
    </p:spTree>
    <p:extLst>
      <p:ext uri="{BB962C8B-B14F-4D97-AF65-F5344CB8AC3E}">
        <p14:creationId xmlns:p14="http://schemas.microsoft.com/office/powerpoint/2010/main" val="3350572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1E5779A-2993-F373-1831-7A9E8998A494}"/>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9B27EFB7-1A8F-4CC8-9C88-834478048628}"/>
              </a:ext>
            </a:extLst>
          </p:cNvPr>
          <p:cNvSpPr txBox="1"/>
          <p:nvPr/>
        </p:nvSpPr>
        <p:spPr>
          <a:xfrm>
            <a:off x="0" y="762000"/>
            <a:ext cx="12192000" cy="646331"/>
          </a:xfrm>
          <a:prstGeom prst="rect">
            <a:avLst/>
          </a:prstGeom>
          <a:noFill/>
        </p:spPr>
        <p:txBody>
          <a:bodyPr vert="horz" rtlCol="0">
            <a:spAutoFit/>
          </a:bodyPr>
          <a:lstStyle/>
          <a:p>
            <a:pPr algn="ctr"/>
            <a:r>
              <a:rPr lang="en-US" sz="3600"/>
              <a:t>First Enoch 75:2-3</a:t>
            </a:r>
          </a:p>
        </p:txBody>
      </p:sp>
      <p:sp>
        <p:nvSpPr>
          <p:cNvPr id="4" name="TextBox 3">
            <a:extLst>
              <a:ext uri="{FF2B5EF4-FFF2-40B4-BE49-F238E27FC236}">
                <a16:creationId xmlns:a16="http://schemas.microsoft.com/office/drawing/2014/main" id="{A6C85945-A4EF-F69B-9427-1B16A21D09A7}"/>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480D4C85-F937-F0C0-753A-330B1EF70096}"/>
              </a:ext>
            </a:extLst>
          </p:cNvPr>
          <p:cNvSpPr txBox="1"/>
          <p:nvPr/>
        </p:nvSpPr>
        <p:spPr>
          <a:xfrm>
            <a:off x="1016000" y="1905000"/>
            <a:ext cx="10160000" cy="3431709"/>
          </a:xfrm>
          <a:prstGeom prst="rect">
            <a:avLst/>
          </a:prstGeom>
          <a:noFill/>
        </p:spPr>
        <p:txBody>
          <a:bodyPr vert="horz" rtlCol="0">
            <a:spAutoFit/>
          </a:bodyPr>
          <a:lstStyle/>
          <a:p>
            <a:pPr algn="ctr"/>
            <a:r>
              <a:rPr lang="en-US" sz="3100"/>
              <a:t>reckoned in the reckoning of the year. And owing to them men go wrong therein, for those luminaries truly render service on the world-stations, one in the first portal, one in the third portal of the heaven, one in the fourth portal, and one in the sixth portal, </a:t>
            </a:r>
            <a:r>
              <a:rPr lang="en-US" sz="3100" b="1">
                <a:solidFill>
                  <a:srgbClr val="FF0000"/>
                </a:solidFill>
              </a:rPr>
              <a:t>and the exactness of the year is accomplished through its separate three hundred and sixty-four stations.</a:t>
            </a:r>
            <a:r>
              <a:rPr lang="en-US" sz="3100"/>
              <a:t> (Continued...)</a:t>
            </a:r>
          </a:p>
        </p:txBody>
      </p:sp>
    </p:spTree>
    <p:extLst>
      <p:ext uri="{BB962C8B-B14F-4D97-AF65-F5344CB8AC3E}">
        <p14:creationId xmlns:p14="http://schemas.microsoft.com/office/powerpoint/2010/main" val="3769543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391BB2-1136-C068-A87C-DB251456CE65}"/>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BE74FD6C-6A55-224B-9CE5-4E61A20BDFC9}"/>
              </a:ext>
            </a:extLst>
          </p:cNvPr>
          <p:cNvSpPr txBox="1"/>
          <p:nvPr/>
        </p:nvSpPr>
        <p:spPr>
          <a:xfrm>
            <a:off x="0" y="762000"/>
            <a:ext cx="12192000" cy="646331"/>
          </a:xfrm>
          <a:prstGeom prst="rect">
            <a:avLst/>
          </a:prstGeom>
          <a:noFill/>
        </p:spPr>
        <p:txBody>
          <a:bodyPr vert="horz" rtlCol="0">
            <a:spAutoFit/>
          </a:bodyPr>
          <a:lstStyle/>
          <a:p>
            <a:pPr algn="ctr"/>
            <a:r>
              <a:rPr lang="en-US" sz="3600"/>
              <a:t>First Enoch 82:4</a:t>
            </a:r>
          </a:p>
        </p:txBody>
      </p:sp>
      <p:sp>
        <p:nvSpPr>
          <p:cNvPr id="4" name="TextBox 3">
            <a:extLst>
              <a:ext uri="{FF2B5EF4-FFF2-40B4-BE49-F238E27FC236}">
                <a16:creationId xmlns:a16="http://schemas.microsoft.com/office/drawing/2014/main" id="{0DD8C68A-9D32-75AF-FF1D-0954E46276D5}"/>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09685D08-B1EB-05EC-DF87-379F893162FD}"/>
              </a:ext>
            </a:extLst>
          </p:cNvPr>
          <p:cNvSpPr txBox="1"/>
          <p:nvPr/>
        </p:nvSpPr>
        <p:spPr>
          <a:xfrm>
            <a:off x="1016000" y="1905000"/>
            <a:ext cx="10160000" cy="3908762"/>
          </a:xfrm>
          <a:prstGeom prst="rect">
            <a:avLst/>
          </a:prstGeom>
          <a:noFill/>
        </p:spPr>
        <p:txBody>
          <a:bodyPr vert="horz" rtlCol="0">
            <a:spAutoFit/>
          </a:bodyPr>
          <a:lstStyle/>
          <a:p>
            <a:pPr algn="ctr"/>
            <a:r>
              <a:rPr lang="en-US" sz="3100"/>
              <a:t>Blessed are all the righteous, blessed are all those who walk In the way of righteousness and sin not as the sinners, in the reckoning of all their days in which the sun traverses the heaven, entering into and departing from the portals for thirty days with the heads of thousands of the order of the stars, </a:t>
            </a:r>
            <a:r>
              <a:rPr lang="en-US" sz="3100" b="1">
                <a:solidFill>
                  <a:srgbClr val="FF0000"/>
                </a:solidFill>
              </a:rPr>
              <a:t>together with the four which are intercalated which divide the four portions of the year</a:t>
            </a:r>
            <a:r>
              <a:rPr lang="en-US" sz="3100"/>
              <a:t>, which lead them and enter with them four days.</a:t>
            </a:r>
          </a:p>
        </p:txBody>
      </p:sp>
    </p:spTree>
    <p:extLst>
      <p:ext uri="{BB962C8B-B14F-4D97-AF65-F5344CB8AC3E}">
        <p14:creationId xmlns:p14="http://schemas.microsoft.com/office/powerpoint/2010/main" val="20746757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2D4F2F-32C5-99DD-01AB-5E71A2281DCA}"/>
              </a:ext>
            </a:extLst>
          </p:cNvPr>
          <p:cNvSpPr txBox="1"/>
          <p:nvPr/>
        </p:nvSpPr>
        <p:spPr>
          <a:xfrm>
            <a:off x="127000" y="127000"/>
            <a:ext cx="7315200" cy="276999"/>
          </a:xfrm>
          <a:prstGeom prst="rect">
            <a:avLst/>
          </a:prstGeom>
          <a:noFill/>
        </p:spPr>
        <p:txBody>
          <a:bodyPr vert="horz" lIns="0" tIns="0" rIns="0" bIns="0" rtlCol="0">
            <a:spAutoFit/>
          </a:bodyPr>
          <a:lstStyle/>
          <a:p>
            <a:r>
              <a:rPr lang="en-US"/>
              <a:t>12 or 13 months?</a:t>
            </a:r>
          </a:p>
        </p:txBody>
      </p:sp>
      <p:sp>
        <p:nvSpPr>
          <p:cNvPr id="3" name="TextBox 2">
            <a:extLst>
              <a:ext uri="{FF2B5EF4-FFF2-40B4-BE49-F238E27FC236}">
                <a16:creationId xmlns:a16="http://schemas.microsoft.com/office/drawing/2014/main" id="{9AD6BB96-2ECF-37A4-80F9-9078258BCC49}"/>
              </a:ext>
            </a:extLst>
          </p:cNvPr>
          <p:cNvSpPr txBox="1"/>
          <p:nvPr/>
        </p:nvSpPr>
        <p:spPr>
          <a:xfrm>
            <a:off x="0" y="762000"/>
            <a:ext cx="12192000" cy="646331"/>
          </a:xfrm>
          <a:prstGeom prst="rect">
            <a:avLst/>
          </a:prstGeom>
          <a:noFill/>
        </p:spPr>
        <p:txBody>
          <a:bodyPr vert="horz" rtlCol="0">
            <a:spAutoFit/>
          </a:bodyPr>
          <a:lstStyle/>
          <a:p>
            <a:pPr algn="ctr"/>
            <a:r>
              <a:rPr lang="en-US" sz="3600"/>
              <a:t>Second Chronicles 30:23</a:t>
            </a:r>
          </a:p>
        </p:txBody>
      </p:sp>
      <p:sp>
        <p:nvSpPr>
          <p:cNvPr id="4" name="TextBox 3">
            <a:extLst>
              <a:ext uri="{FF2B5EF4-FFF2-40B4-BE49-F238E27FC236}">
                <a16:creationId xmlns:a16="http://schemas.microsoft.com/office/drawing/2014/main" id="{24BC7F6A-2377-A544-A73B-B3DB506BE09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920BD1F-A4E3-C065-B900-AEF035FA5068}"/>
              </a:ext>
            </a:extLst>
          </p:cNvPr>
          <p:cNvSpPr txBox="1"/>
          <p:nvPr/>
        </p:nvSpPr>
        <p:spPr>
          <a:xfrm>
            <a:off x="1016000" y="1905000"/>
            <a:ext cx="10160000" cy="1523494"/>
          </a:xfrm>
          <a:prstGeom prst="rect">
            <a:avLst/>
          </a:prstGeom>
          <a:noFill/>
        </p:spPr>
        <p:txBody>
          <a:bodyPr vert="horz" rtlCol="0">
            <a:spAutoFit/>
          </a:bodyPr>
          <a:lstStyle/>
          <a:p>
            <a:pPr algn="ctr"/>
            <a:r>
              <a:rPr lang="en-US" sz="3100"/>
              <a:t>Then the whole assembly </a:t>
            </a:r>
            <a:r>
              <a:rPr lang="en-US" sz="3100" b="1">
                <a:solidFill>
                  <a:srgbClr val="FF0000"/>
                </a:solidFill>
              </a:rPr>
              <a:t>decided to celebrate the feast another seven days</a:t>
            </a:r>
            <a:r>
              <a:rPr lang="en-US" sz="3100"/>
              <a:t>, so they celebrated the seven days with joy.</a:t>
            </a:r>
          </a:p>
        </p:txBody>
      </p:sp>
    </p:spTree>
    <p:extLst>
      <p:ext uri="{BB962C8B-B14F-4D97-AF65-F5344CB8AC3E}">
        <p14:creationId xmlns:p14="http://schemas.microsoft.com/office/powerpoint/2010/main" val="29417918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821A1-C60E-513D-A393-6CB42E08223E}"/>
              </a:ext>
            </a:extLst>
          </p:cNvPr>
          <p:cNvSpPr>
            <a:spLocks noGrp="1"/>
          </p:cNvSpPr>
          <p:nvPr>
            <p:ph type="ctrTitle"/>
          </p:nvPr>
        </p:nvSpPr>
        <p:spPr>
          <a:xfrm>
            <a:off x="1524000" y="762000"/>
            <a:ext cx="9144000" cy="2387600"/>
          </a:xfrm>
        </p:spPr>
        <p:txBody>
          <a:bodyPr>
            <a:normAutofit/>
          </a:bodyPr>
          <a:lstStyle/>
          <a:p>
            <a:r>
              <a:rPr lang="en-US" sz="4800">
                <a:solidFill>
                  <a:srgbClr val="000000"/>
                </a:solidFill>
              </a:rPr>
              <a:t>The Months</a:t>
            </a:r>
          </a:p>
        </p:txBody>
      </p:sp>
      <p:sp>
        <p:nvSpPr>
          <p:cNvPr id="3" name="Subtitle 2">
            <a:extLst>
              <a:ext uri="{FF2B5EF4-FFF2-40B4-BE49-F238E27FC236}">
                <a16:creationId xmlns:a16="http://schemas.microsoft.com/office/drawing/2014/main" id="{0F048C17-F4FE-D9B1-1E43-1122ABC9C8C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587502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E31869-87F8-6309-5F42-0D2F94E70DD6}"/>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080B88E9-6B0A-77CD-E320-5F0998261B33}"/>
              </a:ext>
            </a:extLst>
          </p:cNvPr>
          <p:cNvSpPr txBox="1"/>
          <p:nvPr/>
        </p:nvSpPr>
        <p:spPr>
          <a:xfrm>
            <a:off x="0" y="762000"/>
            <a:ext cx="12192000" cy="646331"/>
          </a:xfrm>
          <a:prstGeom prst="rect">
            <a:avLst/>
          </a:prstGeom>
          <a:noFill/>
        </p:spPr>
        <p:txBody>
          <a:bodyPr vert="horz" rtlCol="0">
            <a:spAutoFit/>
          </a:bodyPr>
          <a:lstStyle/>
          <a:p>
            <a:pPr algn="ctr"/>
            <a:r>
              <a:rPr lang="en-US" sz="3600"/>
              <a:t>First Enoch 72:6-35</a:t>
            </a:r>
          </a:p>
        </p:txBody>
      </p:sp>
      <p:sp>
        <p:nvSpPr>
          <p:cNvPr id="4" name="TextBox 3">
            <a:extLst>
              <a:ext uri="{FF2B5EF4-FFF2-40B4-BE49-F238E27FC236}">
                <a16:creationId xmlns:a16="http://schemas.microsoft.com/office/drawing/2014/main" id="{679494DC-6492-9E33-02F4-B330BBE78F5C}"/>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BB07C739-7EA8-B8DF-D771-49B39813FD24}"/>
              </a:ext>
            </a:extLst>
          </p:cNvPr>
          <p:cNvSpPr txBox="1"/>
          <p:nvPr/>
        </p:nvSpPr>
        <p:spPr>
          <a:xfrm>
            <a:off x="1016000" y="1905000"/>
            <a:ext cx="10160000" cy="2954655"/>
          </a:xfrm>
          <a:prstGeom prst="rect">
            <a:avLst/>
          </a:prstGeom>
          <a:noFill/>
        </p:spPr>
        <p:txBody>
          <a:bodyPr vert="horz" rtlCol="0">
            <a:spAutoFit/>
          </a:bodyPr>
          <a:lstStyle/>
          <a:p>
            <a:pPr algn="ctr"/>
            <a:r>
              <a:rPr lang="en-US" sz="3100"/>
              <a:t>shines in the face of the heaven. In this way he rises in the </a:t>
            </a:r>
            <a:r>
              <a:rPr lang="en-US" sz="3100" b="1">
                <a:solidFill>
                  <a:srgbClr val="FF0000"/>
                </a:solidFill>
              </a:rPr>
              <a:t>first month</a:t>
            </a:r>
            <a:r>
              <a:rPr lang="en-US" sz="3100"/>
              <a:t> in the great portal, </a:t>
            </a:r>
            <a:r>
              <a:rPr lang="en-US" sz="3100" b="1">
                <a:solidFill>
                  <a:srgbClr val="FF0000"/>
                </a:solidFill>
              </a:rPr>
              <a:t>which is the fourth</a:t>
            </a:r>
            <a:r>
              <a:rPr lang="en-US" sz="3100"/>
              <a:t> [those six portals in the cast]. And in that fourth portal from which the sun rises in the </a:t>
            </a:r>
            <a:r>
              <a:rPr lang="en-US" sz="3100" b="1">
                <a:solidFill>
                  <a:srgbClr val="FF0000"/>
                </a:solidFill>
              </a:rPr>
              <a:t>first month</a:t>
            </a:r>
            <a:r>
              <a:rPr lang="en-US" sz="3100"/>
              <a:t> are twelve window-openings, from which proceed a flame when they are opened in their season. (Continued...)</a:t>
            </a:r>
          </a:p>
        </p:txBody>
      </p:sp>
    </p:spTree>
    <p:extLst>
      <p:ext uri="{BB962C8B-B14F-4D97-AF65-F5344CB8AC3E}">
        <p14:creationId xmlns:p14="http://schemas.microsoft.com/office/powerpoint/2010/main" val="36274474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A84DFB-A2CE-5F84-F058-4379CC150F07}"/>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47D4D244-90C6-89D6-528D-1510D4D206CD}"/>
              </a:ext>
            </a:extLst>
          </p:cNvPr>
          <p:cNvSpPr txBox="1"/>
          <p:nvPr/>
        </p:nvSpPr>
        <p:spPr>
          <a:xfrm>
            <a:off x="1016000" y="635000"/>
            <a:ext cx="10160000" cy="3908762"/>
          </a:xfrm>
          <a:prstGeom prst="rect">
            <a:avLst/>
          </a:prstGeom>
          <a:noFill/>
        </p:spPr>
        <p:txBody>
          <a:bodyPr vert="horz" rtlCol="0">
            <a:spAutoFit/>
          </a:bodyPr>
          <a:lstStyle/>
          <a:p>
            <a:pPr algn="ctr"/>
            <a:r>
              <a:rPr lang="en-US" sz="3100"/>
              <a:t>When the sun rises in the heaven, he comes forth through that fourth portal thirty, mornings in succession, and sets accurately in the fourth portal in the west of the heaven. And during this period the day becomes daily longer and the night nightly shorter to the thirtieth morning. On that day the day is longer than the night by a ninth part, and the day amounts exactly to ten parts and the night to eight parts. (Continued...)</a:t>
            </a:r>
          </a:p>
        </p:txBody>
      </p:sp>
    </p:spTree>
    <p:extLst>
      <p:ext uri="{BB962C8B-B14F-4D97-AF65-F5344CB8AC3E}">
        <p14:creationId xmlns:p14="http://schemas.microsoft.com/office/powerpoint/2010/main" val="10763699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840C05-2C8C-1B59-DD66-E165857BF137}"/>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C6344BE7-1F62-6EEB-7050-F9ABB82CE8DF}"/>
              </a:ext>
            </a:extLst>
          </p:cNvPr>
          <p:cNvSpPr txBox="1"/>
          <p:nvPr/>
        </p:nvSpPr>
        <p:spPr>
          <a:xfrm>
            <a:off x="1016000" y="635000"/>
            <a:ext cx="10160000" cy="3908762"/>
          </a:xfrm>
          <a:prstGeom prst="rect">
            <a:avLst/>
          </a:prstGeom>
          <a:noFill/>
        </p:spPr>
        <p:txBody>
          <a:bodyPr vert="horz" rtlCol="0">
            <a:spAutoFit/>
          </a:bodyPr>
          <a:lstStyle/>
          <a:p>
            <a:pPr algn="ctr"/>
            <a:r>
              <a:rPr lang="en-US" sz="3100"/>
              <a:t>And the sun rises from that fourth portal, and sets in the fourth and returns to the fifth portal of the east thirty mornings, and rises from it and sets in the fifth portal. And then the day becomes longer by two parts and amounts to eleven parts, and the night becomes shorter and amounts to seven parts. And it returns to the east and enters into the sixth portal, and rises and sets in the sixth portal one-and-thirty mornings on account of its sign. (Continued...)</a:t>
            </a:r>
          </a:p>
        </p:txBody>
      </p:sp>
    </p:spTree>
    <p:extLst>
      <p:ext uri="{BB962C8B-B14F-4D97-AF65-F5344CB8AC3E}">
        <p14:creationId xmlns:p14="http://schemas.microsoft.com/office/powerpoint/2010/main" val="33895298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C7160F-0C8D-565F-209A-F654304F8494}"/>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88C5EDAD-9B30-0479-B464-626D1F20CC49}"/>
              </a:ext>
            </a:extLst>
          </p:cNvPr>
          <p:cNvSpPr txBox="1"/>
          <p:nvPr/>
        </p:nvSpPr>
        <p:spPr>
          <a:xfrm>
            <a:off x="1016000" y="635000"/>
            <a:ext cx="10160000" cy="4385816"/>
          </a:xfrm>
          <a:prstGeom prst="rect">
            <a:avLst/>
          </a:prstGeom>
          <a:noFill/>
        </p:spPr>
        <p:txBody>
          <a:bodyPr vert="horz" rtlCol="0">
            <a:spAutoFit/>
          </a:bodyPr>
          <a:lstStyle/>
          <a:p>
            <a:pPr algn="ctr"/>
            <a:r>
              <a:rPr lang="en-US" sz="3100"/>
              <a:t>On that day the day becomes longer than the night, and the day becomes double the night, and the day becomes twelve parts, and the night is shortened and becomes six parts. And the sun mounts up to make the day shorter and the night longer, and the sun returns to the east and enters into the sixth portal, and rises from it and sets thirty mornings. And when thirty mornings are accomplished, the day decreases by exactly one part, and becomes eleven parts, and the night seven. (Continued...)</a:t>
            </a:r>
          </a:p>
        </p:txBody>
      </p:sp>
    </p:spTree>
    <p:extLst>
      <p:ext uri="{BB962C8B-B14F-4D97-AF65-F5344CB8AC3E}">
        <p14:creationId xmlns:p14="http://schemas.microsoft.com/office/powerpoint/2010/main" val="4053804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0D6524-CF01-172D-87E1-7F0FE187AFAB}"/>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1C882BCE-E5B7-61C0-72F0-3DE0B6A211F4}"/>
              </a:ext>
            </a:extLst>
          </p:cNvPr>
          <p:cNvSpPr txBox="1"/>
          <p:nvPr/>
        </p:nvSpPr>
        <p:spPr>
          <a:xfrm>
            <a:off x="1016000" y="635000"/>
            <a:ext cx="10160000" cy="4385816"/>
          </a:xfrm>
          <a:prstGeom prst="rect">
            <a:avLst/>
          </a:prstGeom>
          <a:noFill/>
        </p:spPr>
        <p:txBody>
          <a:bodyPr vert="horz" rtlCol="0">
            <a:spAutoFit/>
          </a:bodyPr>
          <a:lstStyle/>
          <a:p>
            <a:pPr algn="ctr"/>
            <a:r>
              <a:rPr lang="en-US" sz="3100"/>
              <a:t>And the sun goes forth from that sixth portal in the west, and goes to the east and rises in the fifth portal for thirty mornings, and sets in the west again in the fifth western portal. On that day the day decreases by two parts, and amounts to ten parts and the night to eight parts. And the sun goes forth from that fifth portal and sets in the fifth portal of the west, and rises in the fourth portal for one- and-thirty mornings on account of its sign, and sets in the west. (Continued...)</a:t>
            </a:r>
          </a:p>
        </p:txBody>
      </p:sp>
    </p:spTree>
    <p:extLst>
      <p:ext uri="{BB962C8B-B14F-4D97-AF65-F5344CB8AC3E}">
        <p14:creationId xmlns:p14="http://schemas.microsoft.com/office/powerpoint/2010/main" val="25250117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8731B3-F27F-19AD-C94F-5FAC16623682}"/>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3CAD5580-1B70-E26B-5D1A-489F9FEEE2F9}"/>
              </a:ext>
            </a:extLst>
          </p:cNvPr>
          <p:cNvSpPr txBox="1"/>
          <p:nvPr/>
        </p:nvSpPr>
        <p:spPr>
          <a:xfrm>
            <a:off x="1016000" y="635000"/>
            <a:ext cx="10160000" cy="2954655"/>
          </a:xfrm>
          <a:prstGeom prst="rect">
            <a:avLst/>
          </a:prstGeom>
          <a:noFill/>
        </p:spPr>
        <p:txBody>
          <a:bodyPr vert="horz" rtlCol="0">
            <a:spAutoFit/>
          </a:bodyPr>
          <a:lstStyle/>
          <a:p>
            <a:pPr algn="ctr"/>
            <a:r>
              <a:rPr lang="en-US" sz="3100"/>
              <a:t>On that day the day is equalized with the night, [and becomes of equal length], and the night amounts to nine parts and the day to nine parts. And the sun rises from that portal and sets in the west, and returns to the east and rises thirty mornings in the third portal and sets in the west in the third portal. (Continued...)</a:t>
            </a:r>
          </a:p>
        </p:txBody>
      </p:sp>
    </p:spTree>
    <p:extLst>
      <p:ext uri="{BB962C8B-B14F-4D97-AF65-F5344CB8AC3E}">
        <p14:creationId xmlns:p14="http://schemas.microsoft.com/office/powerpoint/2010/main" val="27241870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951DAC-A00A-4F8A-F99D-05D1AD960481}"/>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CAF20864-8D2D-7FB2-4608-F5CF61DE54B7}"/>
              </a:ext>
            </a:extLst>
          </p:cNvPr>
          <p:cNvSpPr txBox="1"/>
          <p:nvPr/>
        </p:nvSpPr>
        <p:spPr>
          <a:xfrm>
            <a:off x="1016000" y="635000"/>
            <a:ext cx="10160000" cy="3908762"/>
          </a:xfrm>
          <a:prstGeom prst="rect">
            <a:avLst/>
          </a:prstGeom>
          <a:noFill/>
        </p:spPr>
        <p:txBody>
          <a:bodyPr vert="horz" rtlCol="0">
            <a:spAutoFit/>
          </a:bodyPr>
          <a:lstStyle/>
          <a:p>
            <a:pPr algn="ctr"/>
            <a:r>
              <a:rPr lang="en-US" sz="3100"/>
              <a:t>And on that day the night becomes longer than the day, and night becomes longer than night, and day shorter than day till the thirtieth morning, and the night amounts exactly to ten parts and the day to eight parts. And the sun rises from that third portal and sets in the third portal in the west and returns to the east, and for thirty mornings rises in the second portal in the east, and in like manner sets in the second portal in the west of the heaven. (Continued...)</a:t>
            </a:r>
          </a:p>
        </p:txBody>
      </p:sp>
    </p:spTree>
    <p:extLst>
      <p:ext uri="{BB962C8B-B14F-4D97-AF65-F5344CB8AC3E}">
        <p14:creationId xmlns:p14="http://schemas.microsoft.com/office/powerpoint/2010/main" val="368080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3D6B53-DD69-031F-D777-D4AE3B2C8C0D}"/>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C0C466DD-DE79-9BAA-AB3F-90F5A1259955}"/>
              </a:ext>
            </a:extLst>
          </p:cNvPr>
          <p:cNvSpPr txBox="1"/>
          <p:nvPr/>
        </p:nvSpPr>
        <p:spPr>
          <a:xfrm>
            <a:off x="1016000" y="635000"/>
            <a:ext cx="10160000" cy="3908762"/>
          </a:xfrm>
          <a:prstGeom prst="rect">
            <a:avLst/>
          </a:prstGeom>
          <a:noFill/>
        </p:spPr>
        <p:txBody>
          <a:bodyPr vert="horz" rtlCol="0">
            <a:spAutoFit/>
          </a:bodyPr>
          <a:lstStyle/>
          <a:p>
            <a:pPr algn="ctr"/>
            <a:r>
              <a:rPr lang="en-US" sz="3100"/>
              <a:t>For the signs and the times and the years and the days the angel Uriel showed to me, whom the Lord of glory hath set for ever over all the luminaries of the heaven, in the heaven and in the world, that they should rule on the face of the heaven and be seen on the earth, and be leaders for the day and the night, i.e. the sun, moon, and stars, and all the ministering creatures which make their revolution in all the chariots</a:t>
            </a:r>
          </a:p>
        </p:txBody>
      </p:sp>
    </p:spTree>
    <p:extLst>
      <p:ext uri="{BB962C8B-B14F-4D97-AF65-F5344CB8AC3E}">
        <p14:creationId xmlns:p14="http://schemas.microsoft.com/office/powerpoint/2010/main" val="26990096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54DF227-4F0D-615C-E0C5-90153D4501DF}"/>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FE3FF19E-4876-C84D-73F3-0ABDE3BC0C42}"/>
              </a:ext>
            </a:extLst>
          </p:cNvPr>
          <p:cNvSpPr txBox="1"/>
          <p:nvPr/>
        </p:nvSpPr>
        <p:spPr>
          <a:xfrm>
            <a:off x="1016000" y="635000"/>
            <a:ext cx="10160000" cy="3908762"/>
          </a:xfrm>
          <a:prstGeom prst="rect">
            <a:avLst/>
          </a:prstGeom>
          <a:noFill/>
        </p:spPr>
        <p:txBody>
          <a:bodyPr vert="horz" rtlCol="0">
            <a:spAutoFit/>
          </a:bodyPr>
          <a:lstStyle/>
          <a:p>
            <a:pPr algn="ctr"/>
            <a:r>
              <a:rPr lang="en-US" sz="3100"/>
              <a:t>And on that day the night amounts to eleven parts and the day to seven parts. And the sun rises on that day from that second portal and sets in the west in the second portal, and returns to the east into the first portal for one-and-thirty mornings, and sets in the first portal in the west of the heaven. And on that day the night becomes longer and amounts to the double of the day: and the night amounts exactly to twelve parts and the day to six. (Continued...)</a:t>
            </a:r>
          </a:p>
        </p:txBody>
      </p:sp>
    </p:spTree>
    <p:extLst>
      <p:ext uri="{BB962C8B-B14F-4D97-AF65-F5344CB8AC3E}">
        <p14:creationId xmlns:p14="http://schemas.microsoft.com/office/powerpoint/2010/main" val="31544563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A4F202E-019C-A0C3-8F60-7FD7DEDF1FEB}"/>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54FAEA83-CF41-008F-5A66-712614627D75}"/>
              </a:ext>
            </a:extLst>
          </p:cNvPr>
          <p:cNvSpPr txBox="1"/>
          <p:nvPr/>
        </p:nvSpPr>
        <p:spPr>
          <a:xfrm>
            <a:off x="1016000" y="635000"/>
            <a:ext cx="10160000" cy="2954655"/>
          </a:xfrm>
          <a:prstGeom prst="rect">
            <a:avLst/>
          </a:prstGeom>
          <a:noFill/>
        </p:spPr>
        <p:txBody>
          <a:bodyPr vert="horz" rtlCol="0">
            <a:spAutoFit/>
          </a:bodyPr>
          <a:lstStyle/>
          <a:p>
            <a:pPr algn="ctr"/>
            <a:r>
              <a:rPr lang="en-US" sz="3100"/>
              <a:t>And the sun has (therewith) traversed the divisions of his orbit and turns again on those divisions of his orbit, and enters that portal thirty mornings and sets also in the west opposite to it. And on that night has the night decreased in length by a ninth part, and the night has become eleven parts and the day seven parts. (Continued...)</a:t>
            </a:r>
          </a:p>
        </p:txBody>
      </p:sp>
    </p:spTree>
    <p:extLst>
      <p:ext uri="{BB962C8B-B14F-4D97-AF65-F5344CB8AC3E}">
        <p14:creationId xmlns:p14="http://schemas.microsoft.com/office/powerpoint/2010/main" val="15976774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048C4C-55FC-825F-70C8-905911DDF893}"/>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04325E0A-7315-3ED4-C908-348DFCC47C93}"/>
              </a:ext>
            </a:extLst>
          </p:cNvPr>
          <p:cNvSpPr txBox="1"/>
          <p:nvPr/>
        </p:nvSpPr>
        <p:spPr>
          <a:xfrm>
            <a:off x="1016000" y="635000"/>
            <a:ext cx="10160000" cy="4385816"/>
          </a:xfrm>
          <a:prstGeom prst="rect">
            <a:avLst/>
          </a:prstGeom>
          <a:noFill/>
        </p:spPr>
        <p:txBody>
          <a:bodyPr vert="horz" rtlCol="0">
            <a:spAutoFit/>
          </a:bodyPr>
          <a:lstStyle/>
          <a:p>
            <a:pPr algn="ctr"/>
            <a:r>
              <a:rPr lang="en-US" sz="3100"/>
              <a:t>And the sun has returned and entered into the second portal in the east, and returns on those his divisions of his orbit for thirty mornings, rising and setting. And on that day the night decreases in length, and the night amounts to ten parts and the day to eight. And on that day the sun rises from that portal, and sets in the west, and returns to the east, and rises in the third portal for one-and-thirty mornings, and sets in the west of the heaven. (Continued...)</a:t>
            </a:r>
          </a:p>
        </p:txBody>
      </p:sp>
    </p:spTree>
    <p:extLst>
      <p:ext uri="{BB962C8B-B14F-4D97-AF65-F5344CB8AC3E}">
        <p14:creationId xmlns:p14="http://schemas.microsoft.com/office/powerpoint/2010/main" val="3788347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88C6D3-0605-B8AD-F598-06E880521A7B}"/>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BF22208E-0B27-5552-079E-4174E5E9F540}"/>
              </a:ext>
            </a:extLst>
          </p:cNvPr>
          <p:cNvSpPr txBox="1"/>
          <p:nvPr/>
        </p:nvSpPr>
        <p:spPr>
          <a:xfrm>
            <a:off x="1016000" y="635000"/>
            <a:ext cx="10160000" cy="3908762"/>
          </a:xfrm>
          <a:prstGeom prst="rect">
            <a:avLst/>
          </a:prstGeom>
          <a:noFill/>
        </p:spPr>
        <p:txBody>
          <a:bodyPr vert="horz" rtlCol="0">
            <a:spAutoFit/>
          </a:bodyPr>
          <a:lstStyle/>
          <a:p>
            <a:pPr algn="ctr"/>
            <a:r>
              <a:rPr lang="en-US" sz="3100"/>
              <a:t>On that day the night decreases and amounts to nine parts, and the day to nine parts, and the night is equal to the day and the year is exactly as to its days three hundred and sixty-four. And the length of the day and of the night, and the shortness of the day and of the night arise-through the course of the sun these distinctions are made (lit. ' they are separated '). So it comes that its course becomes daily longer, and its course nightly shorter.</a:t>
            </a:r>
          </a:p>
        </p:txBody>
      </p:sp>
    </p:spTree>
    <p:extLst>
      <p:ext uri="{BB962C8B-B14F-4D97-AF65-F5344CB8AC3E}">
        <p14:creationId xmlns:p14="http://schemas.microsoft.com/office/powerpoint/2010/main" val="4645196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6B85F4C-2855-816B-4012-B59774AB17EB}"/>
              </a:ext>
            </a:extLst>
          </p:cNvPr>
          <p:cNvSpPr txBox="1"/>
          <p:nvPr/>
        </p:nvSpPr>
        <p:spPr>
          <a:xfrm>
            <a:off x="127000" y="127000"/>
            <a:ext cx="7315200" cy="276999"/>
          </a:xfrm>
          <a:prstGeom prst="rect">
            <a:avLst/>
          </a:prstGeom>
          <a:noFill/>
        </p:spPr>
        <p:txBody>
          <a:bodyPr vert="horz" lIns="0" tIns="0" rIns="0" bIns="0" rtlCol="0">
            <a:spAutoFit/>
          </a:bodyPr>
          <a:lstStyle/>
          <a:p>
            <a:r>
              <a:rPr lang="en-US"/>
              <a:t>THE MONTHS</a:t>
            </a:r>
          </a:p>
        </p:txBody>
      </p:sp>
      <p:sp>
        <p:nvSpPr>
          <p:cNvPr id="3" name="TextBox 2">
            <a:extLst>
              <a:ext uri="{FF2B5EF4-FFF2-40B4-BE49-F238E27FC236}">
                <a16:creationId xmlns:a16="http://schemas.microsoft.com/office/drawing/2014/main" id="{42A55347-3FF6-0519-7137-71E61E6F32CD}"/>
              </a:ext>
            </a:extLst>
          </p:cNvPr>
          <p:cNvSpPr txBox="1"/>
          <p:nvPr/>
        </p:nvSpPr>
        <p:spPr>
          <a:xfrm>
            <a:off x="0" y="762000"/>
            <a:ext cx="12192000" cy="646331"/>
          </a:xfrm>
          <a:prstGeom prst="rect">
            <a:avLst/>
          </a:prstGeom>
          <a:noFill/>
        </p:spPr>
        <p:txBody>
          <a:bodyPr vert="horz" rtlCol="0">
            <a:spAutoFit/>
          </a:bodyPr>
          <a:lstStyle/>
          <a:p>
            <a:pPr algn="ctr"/>
            <a:r>
              <a:rPr lang="en-US" sz="3600"/>
              <a:t>First Enoch 78:13</a:t>
            </a:r>
          </a:p>
        </p:txBody>
      </p:sp>
      <p:sp>
        <p:nvSpPr>
          <p:cNvPr id="4" name="TextBox 3">
            <a:extLst>
              <a:ext uri="{FF2B5EF4-FFF2-40B4-BE49-F238E27FC236}">
                <a16:creationId xmlns:a16="http://schemas.microsoft.com/office/drawing/2014/main" id="{580B7414-D74C-6849-7E09-FF8BB7181559}"/>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6CBAFB3D-A476-CA15-81B2-7E6C8FAA23EE}"/>
              </a:ext>
            </a:extLst>
          </p:cNvPr>
          <p:cNvSpPr txBox="1"/>
          <p:nvPr/>
        </p:nvSpPr>
        <p:spPr>
          <a:xfrm>
            <a:off x="1016000" y="1905000"/>
            <a:ext cx="10160000" cy="3431709"/>
          </a:xfrm>
          <a:prstGeom prst="rect">
            <a:avLst/>
          </a:prstGeom>
          <a:noFill/>
        </p:spPr>
        <p:txBody>
          <a:bodyPr vert="horz" rtlCol="0">
            <a:spAutoFit/>
          </a:bodyPr>
          <a:lstStyle/>
          <a:p>
            <a:pPr algn="ctr"/>
            <a:r>
              <a:rPr lang="en-US" sz="3100"/>
              <a:t>On the side whence the light of the moon comes forth, there again she wanes till all the light vanishes and all the days of the month are at an end, and her circumference is empty, void of light. And three months she makes </a:t>
            </a:r>
            <a:r>
              <a:rPr lang="en-US" sz="3100" b="1">
                <a:solidFill>
                  <a:srgbClr val="FF0000"/>
                </a:solidFill>
              </a:rPr>
              <a:t>of thirty days, and at her time she makes three months of twenty- nine days each</a:t>
            </a:r>
            <a:r>
              <a:rPr lang="en-US" sz="3100"/>
              <a:t>, in which she accomplishes her waning in the first period of time, and in the first</a:t>
            </a:r>
          </a:p>
        </p:txBody>
      </p:sp>
    </p:spTree>
    <p:extLst>
      <p:ext uri="{BB962C8B-B14F-4D97-AF65-F5344CB8AC3E}">
        <p14:creationId xmlns:p14="http://schemas.microsoft.com/office/powerpoint/2010/main" val="1867986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A4ED54-088B-D325-7716-837BD75F8D17}"/>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1081F6D9-DD4C-B4D5-A5E4-32074C148751}"/>
              </a:ext>
            </a:extLst>
          </p:cNvPr>
          <p:cNvSpPr txBox="1"/>
          <p:nvPr/>
        </p:nvSpPr>
        <p:spPr>
          <a:xfrm>
            <a:off x="0" y="762000"/>
            <a:ext cx="12192000" cy="646331"/>
          </a:xfrm>
          <a:prstGeom prst="rect">
            <a:avLst/>
          </a:prstGeom>
          <a:noFill/>
        </p:spPr>
        <p:txBody>
          <a:bodyPr vert="horz" rtlCol="0">
            <a:spAutoFit/>
          </a:bodyPr>
          <a:lstStyle/>
          <a:p>
            <a:pPr algn="ctr"/>
            <a:r>
              <a:rPr lang="en-US" sz="3600"/>
              <a:t>First Enoch 82:6</a:t>
            </a:r>
          </a:p>
        </p:txBody>
      </p:sp>
      <p:sp>
        <p:nvSpPr>
          <p:cNvPr id="4" name="TextBox 3">
            <a:extLst>
              <a:ext uri="{FF2B5EF4-FFF2-40B4-BE49-F238E27FC236}">
                <a16:creationId xmlns:a16="http://schemas.microsoft.com/office/drawing/2014/main" id="{90678953-1C77-A012-136C-B2EFC7DA5201}"/>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9F87554-70DE-8F4F-793E-2CB292A566AF}"/>
              </a:ext>
            </a:extLst>
          </p:cNvPr>
          <p:cNvSpPr txBox="1"/>
          <p:nvPr/>
        </p:nvSpPr>
        <p:spPr>
          <a:xfrm>
            <a:off x="1016000" y="1905000"/>
            <a:ext cx="10160000" cy="2477601"/>
          </a:xfrm>
          <a:prstGeom prst="rect">
            <a:avLst/>
          </a:prstGeom>
          <a:noFill/>
        </p:spPr>
        <p:txBody>
          <a:bodyPr vert="horz" rtlCol="0">
            <a:spAutoFit/>
          </a:bodyPr>
          <a:lstStyle/>
          <a:p>
            <a:pPr algn="ctr"/>
            <a:r>
              <a:rPr lang="en-US" sz="3100"/>
              <a:t>For they belong to the reckoning of the year and are truly recorded (thereon) for ever, one in the first portal and one in the third, and one in the fourth and one in the sixth, and the year is completed in </a:t>
            </a:r>
            <a:r>
              <a:rPr lang="en-US" sz="3100" b="1">
                <a:solidFill>
                  <a:srgbClr val="FF0000"/>
                </a:solidFill>
              </a:rPr>
              <a:t>three hundred and sixty-four days.</a:t>
            </a:r>
          </a:p>
        </p:txBody>
      </p:sp>
    </p:spTree>
    <p:extLst>
      <p:ext uri="{BB962C8B-B14F-4D97-AF65-F5344CB8AC3E}">
        <p14:creationId xmlns:p14="http://schemas.microsoft.com/office/powerpoint/2010/main" val="1571388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01D13C-B12E-1054-A64B-090D1F325B52}"/>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39086BF1-16AA-D7E2-A1C5-0D70F215E455}"/>
              </a:ext>
            </a:extLst>
          </p:cNvPr>
          <p:cNvSpPr txBox="1"/>
          <p:nvPr/>
        </p:nvSpPr>
        <p:spPr>
          <a:xfrm>
            <a:off x="0" y="762000"/>
            <a:ext cx="12192000" cy="646331"/>
          </a:xfrm>
          <a:prstGeom prst="rect">
            <a:avLst/>
          </a:prstGeom>
          <a:noFill/>
        </p:spPr>
        <p:txBody>
          <a:bodyPr vert="horz" rtlCol="0">
            <a:spAutoFit/>
          </a:bodyPr>
          <a:lstStyle/>
          <a:p>
            <a:pPr algn="ctr"/>
            <a:r>
              <a:rPr lang="en-US" sz="3600"/>
              <a:t>Genesis Commentaries [4Q252] 1:254</a:t>
            </a:r>
          </a:p>
        </p:txBody>
      </p:sp>
      <p:sp>
        <p:nvSpPr>
          <p:cNvPr id="4" name="TextBox 3">
            <a:extLst>
              <a:ext uri="{FF2B5EF4-FFF2-40B4-BE49-F238E27FC236}">
                <a16:creationId xmlns:a16="http://schemas.microsoft.com/office/drawing/2014/main" id="{C8F2CA8E-5CAF-F411-EFEF-82499773A7C2}"/>
              </a:ext>
            </a:extLst>
          </p:cNvPr>
          <p:cNvSpPr txBox="1"/>
          <p:nvPr/>
        </p:nvSpPr>
        <p:spPr>
          <a:xfrm>
            <a:off x="0" y="1270000"/>
            <a:ext cx="12192000" cy="400110"/>
          </a:xfrm>
          <a:prstGeom prst="rect">
            <a:avLst/>
          </a:prstGeom>
          <a:noFill/>
        </p:spPr>
        <p:txBody>
          <a:bodyPr vert="horz" rtlCol="0">
            <a:spAutoFit/>
          </a:bodyPr>
          <a:lstStyle/>
          <a:p>
            <a:pPr algn="ctr"/>
            <a:r>
              <a:rPr lang="en-US" sz="2000"/>
              <a:t>(DSS, Dead Sea Scrolls)</a:t>
            </a:r>
          </a:p>
        </p:txBody>
      </p:sp>
      <p:sp>
        <p:nvSpPr>
          <p:cNvPr id="5" name="TextBox 4">
            <a:extLst>
              <a:ext uri="{FF2B5EF4-FFF2-40B4-BE49-F238E27FC236}">
                <a16:creationId xmlns:a16="http://schemas.microsoft.com/office/drawing/2014/main" id="{4F7781C2-27B5-9A3A-E3BA-8D12CE747123}"/>
              </a:ext>
            </a:extLst>
          </p:cNvPr>
          <p:cNvSpPr txBox="1"/>
          <p:nvPr/>
        </p:nvSpPr>
        <p:spPr>
          <a:xfrm>
            <a:off x="1016000" y="1905000"/>
            <a:ext cx="10160000" cy="1046440"/>
          </a:xfrm>
          <a:prstGeom prst="rect">
            <a:avLst/>
          </a:prstGeom>
          <a:noFill/>
        </p:spPr>
        <p:txBody>
          <a:bodyPr vert="horz" rtlCol="0">
            <a:spAutoFit/>
          </a:bodyPr>
          <a:lstStyle/>
          <a:p>
            <a:pPr algn="ctr"/>
            <a:r>
              <a:rPr lang="en-US" sz="3100"/>
              <a:t>On that day Noah went forth from the ark (viii, 18) </a:t>
            </a:r>
            <a:r>
              <a:rPr lang="en-US" sz="3100" b="1">
                <a:solidFill>
                  <a:srgbClr val="FF0000"/>
                </a:solidFill>
              </a:rPr>
              <a:t>at the end of a full year of three hundred and sixty-four days.</a:t>
            </a:r>
          </a:p>
        </p:txBody>
      </p:sp>
    </p:spTree>
    <p:extLst>
      <p:ext uri="{BB962C8B-B14F-4D97-AF65-F5344CB8AC3E}">
        <p14:creationId xmlns:p14="http://schemas.microsoft.com/office/powerpoint/2010/main" val="117913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B858BD-300A-A38E-A585-480A9EB5C034}"/>
              </a:ext>
            </a:extLst>
          </p:cNvPr>
          <p:cNvSpPr txBox="1"/>
          <p:nvPr/>
        </p:nvSpPr>
        <p:spPr>
          <a:xfrm>
            <a:off x="127000" y="127000"/>
            <a:ext cx="7315200" cy="276999"/>
          </a:xfrm>
          <a:prstGeom prst="rect">
            <a:avLst/>
          </a:prstGeom>
          <a:noFill/>
        </p:spPr>
        <p:txBody>
          <a:bodyPr vert="horz" lIns="0" tIns="0" rIns="0" bIns="0" rtlCol="0">
            <a:spAutoFit/>
          </a:bodyPr>
          <a:lstStyle/>
          <a:p>
            <a:r>
              <a:rPr lang="en-US"/>
              <a:t>THE YEAR IS 364 DAYS LONG</a:t>
            </a:r>
          </a:p>
        </p:txBody>
      </p:sp>
      <p:sp>
        <p:nvSpPr>
          <p:cNvPr id="3" name="TextBox 2">
            <a:extLst>
              <a:ext uri="{FF2B5EF4-FFF2-40B4-BE49-F238E27FC236}">
                <a16:creationId xmlns:a16="http://schemas.microsoft.com/office/drawing/2014/main" id="{9FFC79D4-E926-F048-2F65-F15A5B657400}"/>
              </a:ext>
            </a:extLst>
          </p:cNvPr>
          <p:cNvSpPr txBox="1"/>
          <p:nvPr/>
        </p:nvSpPr>
        <p:spPr>
          <a:xfrm>
            <a:off x="0" y="762000"/>
            <a:ext cx="12192000" cy="646331"/>
          </a:xfrm>
          <a:prstGeom prst="rect">
            <a:avLst/>
          </a:prstGeom>
          <a:noFill/>
        </p:spPr>
        <p:txBody>
          <a:bodyPr vert="horz" rtlCol="0">
            <a:spAutoFit/>
          </a:bodyPr>
          <a:lstStyle/>
          <a:p>
            <a:pPr algn="ctr"/>
            <a:r>
              <a:rPr lang="en-US" sz="3600"/>
              <a:t>Jubilees 6:32</a:t>
            </a:r>
          </a:p>
        </p:txBody>
      </p:sp>
      <p:sp>
        <p:nvSpPr>
          <p:cNvPr id="4" name="TextBox 3">
            <a:extLst>
              <a:ext uri="{FF2B5EF4-FFF2-40B4-BE49-F238E27FC236}">
                <a16:creationId xmlns:a16="http://schemas.microsoft.com/office/drawing/2014/main" id="{3BEEC8A5-A332-B5D5-AF0B-CBF02E4EA024}"/>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1802A6D4-BFB8-BF31-EF9E-BA5243B6B80D}"/>
              </a:ext>
            </a:extLst>
          </p:cNvPr>
          <p:cNvSpPr txBox="1"/>
          <p:nvPr/>
        </p:nvSpPr>
        <p:spPr>
          <a:xfrm>
            <a:off x="1016000" y="1905000"/>
            <a:ext cx="10160000" cy="3431709"/>
          </a:xfrm>
          <a:prstGeom prst="rect">
            <a:avLst/>
          </a:prstGeom>
          <a:noFill/>
        </p:spPr>
        <p:txBody>
          <a:bodyPr vert="horz" rtlCol="0">
            <a:spAutoFit/>
          </a:bodyPr>
          <a:lstStyle/>
          <a:p>
            <a:pPr algn="ctr"/>
            <a:r>
              <a:rPr lang="en-US" sz="3100"/>
              <a:t>And command thou the children of Israel that they observe the years according to this reckoning- </a:t>
            </a:r>
            <a:r>
              <a:rPr lang="en-US" sz="3100" b="1">
                <a:solidFill>
                  <a:srgbClr val="FF0000"/>
                </a:solidFill>
              </a:rPr>
              <a:t>three hundred and sixty-four days</a:t>
            </a:r>
            <a:r>
              <a:rPr lang="en-US" sz="3100"/>
              <a:t>, and (these) will constitute a complete year, and they will not disturb its time from its days and from its feasts; for everything will fall out in them according to their testimony, and they will not leave out any day nor disturb any feasts.</a:t>
            </a:r>
          </a:p>
        </p:txBody>
      </p:sp>
    </p:spTree>
    <p:extLst>
      <p:ext uri="{BB962C8B-B14F-4D97-AF65-F5344CB8AC3E}">
        <p14:creationId xmlns:p14="http://schemas.microsoft.com/office/powerpoint/2010/main" val="823476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4333</Words>
  <Application>Microsoft Office PowerPoint</Application>
  <PresentationFormat>Widescreen</PresentationFormat>
  <Paragraphs>175</Paragraphs>
  <Slides>64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64</vt:i4>
      </vt:variant>
    </vt:vector>
  </HeadingPairs>
  <TitlesOfParts>
    <vt:vector size="68" baseType="lpstr">
      <vt:lpstr>Aptos</vt:lpstr>
      <vt:lpstr>Aptos Display</vt:lpstr>
      <vt:lpstr>Arial</vt:lpstr>
      <vt:lpstr>Office Theme</vt:lpstr>
      <vt:lpstr>CALENDAR OF YHVH</vt:lpstr>
      <vt:lpstr>The year is 364 days long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the year begins</vt:lpstr>
      <vt:lpstr>Start counting days on the year on the 4th day of the week</vt:lpstr>
      <vt:lpstr>PowerPoint Presentation</vt:lpstr>
      <vt:lpstr>PowerPoint Presentation</vt:lpstr>
      <vt:lpstr>PowerPoint Presentation</vt:lpstr>
      <vt:lpstr>PowerPoint Presentation</vt:lpstr>
      <vt:lpstr>PowerPoint Presentation</vt:lpstr>
      <vt:lpstr>PowerPoint Presentation</vt:lpstr>
      <vt:lpstr>The Seasons</vt:lpstr>
      <vt:lpstr>Autumn Sign</vt:lpstr>
      <vt:lpstr>PowerPoint Presentation</vt:lpstr>
      <vt:lpstr>PowerPoint Presentation</vt:lpstr>
      <vt:lpstr>Spring 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New Moons</vt:lpstr>
      <vt:lpstr>PowerPoint Presentation</vt:lpstr>
      <vt:lpstr>PowerPoint Presentation</vt:lpstr>
      <vt:lpstr>PowerPoint Presentation</vt:lpstr>
      <vt:lpstr>PowerPoint Presentation</vt:lpstr>
      <vt:lpstr>Intercalation</vt:lpstr>
      <vt:lpstr>12 or 13 months?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Months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Johnson</dc:creator>
  <cp:lastModifiedBy>Kyle Johnson</cp:lastModifiedBy>
  <cp:revision>1</cp:revision>
  <dcterms:created xsi:type="dcterms:W3CDTF">2026-05-11T04:06:45Z</dcterms:created>
  <dcterms:modified xsi:type="dcterms:W3CDTF">2026-05-11T04:06:45Z</dcterms:modified>
</cp:coreProperties>
</file>