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DC61908-0A53-4290-BE0F-3F7455388557}">
          <p14:sldIdLst>
            <p14:sldId id="256"/>
          </p14:sldIdLst>
        </p14:section>
        <p14:section name="THE PEOPLE OF ISRAEL ARRIVE TO MOUNT SINAI, MOSES GOES UP THE MOUNTAIN TO MEET WITH YHVH" id="{77C66C6F-111E-4717-84F2-C74C36069418}">
          <p14:sldIdLst>
            <p14:sldId id="257"/>
            <p14:sldId id="258"/>
            <p14:sldId id="259"/>
          </p14:sldIdLst>
        </p14:section>
        <p14:section name="YHVH TELLS MOSES THE BASIC TERMS OF THE COVENANT WHILE ON THE MOUNTAIN" id="{B1B8B2E4-206C-4958-8B40-B4A4CA7A47F5}">
          <p14:sldIdLst>
            <p14:sldId id="260"/>
            <p14:sldId id="261"/>
            <p14:sldId id="262"/>
          </p14:sldIdLst>
        </p14:section>
        <p14:section name="YHVH GIVES FURTHER INSTRUCTIONS TO MOSES, MOSES RETURNS TO THE CAMP TO TELL THE PEOPLE" id="{339142E5-6C23-48F1-B562-7B5A56A513F7}">
          <p14:sldIdLst>
            <p14:sldId id="263"/>
          </p14:sldIdLst>
        </p14:section>
        <p14:section name="Israel prepares to meet YHVH, Moses returns up the mountain" id="{CE383EE8-B6A6-4345-8D7D-A47A2090BBBA}">
          <p14:sldIdLst>
            <p14:sldId id="264"/>
            <p14:sldId id="265"/>
            <p14:sldId id="266"/>
          </p14:sldIdLst>
        </p14:section>
        <p14:section name="This is Moses' third trip up the mountain. People of Israel remain at the foot of the mountain." id="{8B0E5F6B-8E1F-4620-9777-38478C0152EA}">
          <p14:sldIdLst>
            <p14:sldId id="267"/>
            <p14:sldId id="268"/>
            <p14:sldId id="269"/>
            <p14:sldId id="270"/>
            <p14:sldId id="271"/>
            <p14:sldId id="272"/>
          </p14:sldIdLst>
        </p14:section>
        <p14:section name="THE PEOPLE HEAR DIRECTLY FROM YHVH" id="{88F8FD8A-EF51-480E-8D04-EB1895D4F04B}">
          <p14:sldIdLst>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Lst>
        </p14:section>
        <p14:section name="MOSES RECEIVES FURTHER COMMANDMENTS WHILE ON THE MOUNTAIN AND WRITES THEM IN &quot;THE BOOK OF THE COVENANT&quot;" id="{AA48A448-18AE-4F87-98CF-C84242F7B18F}">
          <p14:sldIdLst>
            <p14:sldId id="292"/>
            <p14:sldId id="293"/>
            <p14:sldId id="294"/>
          </p14:sldIdLst>
        </p14:section>
        <p14:section name="MOSES RECEIVES THE &quot;ORDINANCES&quot; AND WRITES THEM IN THE &quot;BOOK OF THE COVENANT&quot;" id="{AFBF03BB-C053-4ABD-81DD-5D3418C1EEC1}">
          <p14:sldIdLst>
            <p14:sldId id="295"/>
            <p14:sldId id="296"/>
          </p14:sldIdLst>
        </p14:section>
        <p14:section name="MOSES RETURNS TO CAMP, PRESENTS THE &quot;BOOK OF THE COVENANT&quot;, AND THE PEOPLE OF ISRAEL ACCEPT THE TERMS" id="{311C62F4-FFB2-41E5-B956-73FB89548D90}">
          <p14:sldIdLst>
            <p14:sldId id="297"/>
            <p14:sldId id="298"/>
            <p14:sldId id="299"/>
            <p14:sldId id="300"/>
          </p14:sldIdLst>
        </p14:section>
        <p14:section name="MOSES THEN GOES BACK UP THE MOUNTAIN TO RECEIVE THE STONE TABLETS, THE LAW, AND THE COMMANDMENTS" id="{242BA4D0-5D63-441F-8048-401E4923A16C}">
          <p14:sldIdLst>
            <p14:sldId id="301"/>
            <p14:sldId id="302"/>
            <p14:sldId id="303"/>
          </p14:sldIdLst>
        </p14:section>
        <p14:section name="MOSES RECEIVES INSTRUCTIONS ON HOW TO BUILD THE TENT OF MEETING" id="{B53D6801-FA0D-4B97-8A33-B69D78DFD96A}">
          <p14:sldIdLst>
            <p14:sldId id="304"/>
            <p14:sldId id="305"/>
            <p14:sldId id="306"/>
            <p14:sldId id="307"/>
          </p14:sldIdLst>
        </p14:section>
        <p14:section name="MOSES RECEIVES INSTRUCTIONS FOR HOW PRIESTS SHOULD PERFORM THEIR DUTIES" id="{0D3711FF-88B3-430F-9074-C7FD9C79E6F4}">
          <p14:sldIdLst>
            <p14:sldId id="308"/>
            <p14:sldId id="309"/>
            <p14:sldId id="310"/>
          </p14:sldIdLst>
        </p14:section>
        <p14:section name="YHVH CONCLUDES INSTRUCTING MOSES, GIVES HIM THE TABLETS OF THE TESTIMONY" id="{A20E8E04-60A3-4D5D-85A5-3AF19B9F6F39}">
          <p14:sldIdLst>
            <p14:sldId id="311"/>
            <p14:sldId id="312"/>
            <p14:sldId id="313"/>
          </p14:sldIdLst>
        </p14:section>
        <p14:section name="MOSES COMES DOWN FROM THE MOUNTAIN, GOLDEN CALF INCIDENT, TABLETS SMASHED" id="{DF40812D-2665-4CDF-80F7-199668CB766C}">
          <p14:sldIdLst>
            <p14:sldId id="314"/>
            <p14:sldId id="315"/>
            <p14:sldId id="316"/>
            <p14:sldId id="317"/>
          </p14:sldIdLst>
        </p14:section>
        <p14:section name="MOSES RETURNS UP THE MOUNTAIN TO PLEAD WITH YHVH" id="{D41A8747-5E41-47CB-ACBC-EB5434AB622C}">
          <p14:sldIdLst>
            <p14:sldId id="318"/>
            <p14:sldId id="319"/>
          </p14:sldIdLst>
        </p14:section>
        <p14:section name="YHVH DECIDES HE WILL NOT TRAVEL IN THE MIDST OF ISRAEL ON THE WAY TO THE PROMISED LAND DUE TO THEIR BEHAVIOR" id="{D181D80D-171B-4D10-8EE6-955C12A8884C}">
          <p14:sldIdLst>
            <p14:sldId id="320"/>
            <p14:sldId id="321"/>
            <p14:sldId id="322"/>
          </p14:sldIdLst>
        </p14:section>
        <p14:section name="MOSES RETURNS DOWN THE MOUNTAIN AND BREAKS THE NEWS TO ISRAEL" id="{51A8DB68-509B-4EB3-A148-AF784CA6C028}">
          <p14:sldIdLst>
            <p14:sldId id="323"/>
            <p14:sldId id="324"/>
          </p14:sldIdLst>
        </p14:section>
        <p14:section name="THE &quot;TENT OF MEETING&quot; IS CONSTRUCTED" id="{D83C0A86-D2F5-4020-BCC5-F6FAAAAF24F6}">
          <p14:sldIdLst>
            <p14:sldId id="325"/>
            <p14:sldId id="326"/>
            <p14:sldId id="327"/>
            <p14:sldId id="328"/>
          </p14:sldIdLst>
        </p14:section>
        <p14:section name="YHVH INSTRUCTS MOSES TO RETURN UP THE MOUNTAIN WITH NEW TABLETS" id="{EFFF3BFA-4C85-49B8-9F6D-C5C572B3969B}">
          <p14:sldIdLst>
            <p14:sldId id="329"/>
            <p14:sldId id="330"/>
            <p14:sldId id="331"/>
          </p14:sldIdLst>
        </p14:section>
        <p14:section name="YHVH FORGIVES ISRAEL FOR THE GOLDEN CALF INCIDENT" id="{2D3D0A86-EE4A-41D9-AB31-35441B3BF2CE}">
          <p14:sldIdLst>
            <p14:sldId id="332"/>
            <p14:sldId id="333"/>
            <p14:sldId id="334"/>
            <p14:sldId id="335"/>
            <p14:sldId id="336"/>
          </p14:sldIdLst>
        </p14:section>
        <p14:section name="MOSES RETURNS FROM THE MOUNTAIN" id="{823AD978-E58A-4223-ACBD-C572AF83E01D}">
          <p14:sldIdLst>
            <p14:sldId id="337"/>
            <p14:sldId id="338"/>
            <p14:sldId id="339"/>
          </p14:sldIdLst>
        </p14:section>
        <p14:section name="MOSES RETELLS THE INSTRUCTIONS FROM YHVH, REQUESTS MATERIALS TO BUILD THE TABERNACLE" id="{9AD853F0-1644-4B90-9E4C-85EAA0C0C136}">
          <p14:sldIdLst>
            <p14:sldId id="340"/>
            <p14:sldId id="341"/>
          </p14:sldIdLst>
        </p14:section>
        <p14:section name="THE PEOPLE OF ISRAEL BRING THE MATERIALS FOR THE TABERNACLE" id="{915ABDE9-C890-4ED4-85A6-BE0E128CA41C}">
          <p14:sldIdLst>
            <p14:sldId id="342"/>
            <p14:sldId id="343"/>
            <p14:sldId id="344"/>
            <p14:sldId id="345"/>
          </p14:sldIdLst>
        </p14:section>
        <p14:section name="CONSTRUCTION ON THE TABERNACLE IS COMPLETE" id="{469BB533-D8CD-464C-9F94-D00E1F1E48B8}">
          <p14:sldIdLst>
            <p14:sldId id="346"/>
            <p14:sldId id="347"/>
            <p14:sldId id="348"/>
            <p14:sldId id="349"/>
            <p14:sldId id="350"/>
          </p14:sldIdLst>
        </p14:section>
        <p14:section name="THE LEVITICAL PRIESTHOOD IS INAUGURATED" id="{F9FEBAE8-C454-40F2-8E43-2981240062F0}">
          <p14:sldIdLst>
            <p14:sldId id="351"/>
            <p14:sldId id="352"/>
            <p14:sldId id="353"/>
            <p14:sldId id="354"/>
            <p14:sldId id="355"/>
          </p14:sldIdLst>
        </p14:section>
        <p14:section name="YHVH CONTINUES TO GIVE COMMANDS TO MOSES FROM THE TENT OF MEETING THROUGH THE BOOK OF LEVITICUS" id="{7D2D91FE-BF37-432F-A890-5F3B192A2256}">
          <p14:sldIdLst>
            <p14:sldId id="356"/>
            <p14:sldId id="357"/>
            <p14:sldId id="358"/>
            <p14:sldId id="359"/>
          </p14:sldIdLst>
        </p14:section>
        <p14:section name="YHVH CONTINUES TO GIVE COMMANDS TO MOSES FROM THE TENT OF MEETING THROUGHOUT THE BOOK OF NUMBERS" id="{13383638-10EA-42CF-9D92-B9360E6B50E2}">
          <p14:sldIdLst>
            <p14:sldId id="360"/>
            <p14:sldId id="361"/>
            <p14:sldId id="362"/>
            <p14:sldId id="363"/>
            <p14:sldId id="364"/>
          </p14:sldIdLst>
        </p14:section>
        <p14:section name="THE BOOKS OF THE LAW" id="{AE23FE62-4332-4462-A002-A6CCD59A2983}">
          <p14:sldIdLst>
            <p14:sldId id="365"/>
          </p14:sldIdLst>
        </p14:section>
        <p14:section name="&quot;The Law&quot; outside the Pentateuch" id="{8FE6B13E-BCE8-4BF0-B7FB-8B3192F4C4F9}">
          <p14:sldIdLst>
            <p14:sldId id="366"/>
            <p14:sldId id="367"/>
            <p14:sldId id="368"/>
            <p14:sldId id="369"/>
            <p14:sldId id="370"/>
            <p14:sldId id="371"/>
            <p14:sldId id="372"/>
            <p14:sldId id="373"/>
            <p14:sldId id="374"/>
            <p14:sldId id="375"/>
          </p14:sldIdLst>
        </p14:section>
        <p14:section name="The Book of the Law contained the &quot;blessings and the curse&quot;" id="{C3B0AB40-3EE3-43FF-8125-2C82ACD0ADE2}">
          <p14:sldIdLst>
            <p14:sldId id="376"/>
            <p14:sldId id="377"/>
            <p14:sldId id="378"/>
            <p14:sldId id="379"/>
          </p14:sldIdLst>
        </p14:section>
        <p14:section name="The Book of the Law apparently also kept records." id="{AC281AAD-680B-4173-9CB3-478BA3088ADC}">
          <p14:sldIdLst>
            <p14:sldId id="380"/>
            <p14:sldId id="381"/>
            <p14:sldId id="382"/>
            <p14:sldId id="383"/>
            <p14:sldId id="384"/>
          </p14:sldIdLst>
        </p14:section>
        <p14:section name="The books of &quot;the Law&quot; compiled after Moses?" id="{9333CD10-8EB5-41FB-AB2F-B60AA47DD4E4}">
          <p14:sldIdLst>
            <p14:sldId id="385"/>
            <p14:sldId id="386"/>
            <p14:sldId id="387"/>
          </p14:sldIdLst>
        </p14:section>
        <p14:section name="The Book of the Law was &quot;lost&quot; and &quot;found&quot; on several occasions" id="{0C658290-0638-4B7A-932B-06BA0A6FFD57}">
          <p14:sldIdLst>
            <p14:sldId id="388"/>
            <p14:sldId id="389"/>
            <p14:sldId id="390"/>
            <p14:sldId id="391"/>
            <p14:sldId id="392"/>
            <p14:sldId id="393"/>
            <p14:sldId id="394"/>
            <p14:sldId id="395"/>
            <p14:sldId id="396"/>
            <p14:sldId id="397"/>
            <p14:sldId id="398"/>
            <p14:sldId id="399"/>
            <p14:sldId id="400"/>
            <p14:sldId id="401"/>
            <p14:sldId id="402"/>
            <p14:sldId id="403"/>
            <p14:sldId id="404"/>
            <p14:sldId id="405"/>
            <p14:sldId id="406"/>
            <p14:sldId id="407"/>
            <p14:sldId id="408"/>
            <p14:sldId id="40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67E59E-88AE-4576-93EB-E5E558CEBAA4}" v="11155" dt="2025-04-09T16:37:37.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tableStyles" Target="tableStyle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microsoft.com/office/2015/10/relationships/revisionInfo" Target="revisionInfo.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3821-597E-4B4F-8572-5DA1CB183565}"/>
              </a:ext>
            </a:extLst>
          </p:cNvPr>
          <p:cNvSpPr>
            <a:spLocks noGrp="1"/>
          </p:cNvSpPr>
          <p:nvPr>
            <p:ph type="ctrTitle"/>
          </p:nvPr>
        </p:nvSpPr>
        <p:spPr>
          <a:xfrm>
            <a:off x="548640" y="950976"/>
            <a:ext cx="6509385" cy="3556730"/>
          </a:xfrm>
        </p:spPr>
        <p:txBody>
          <a:bodyPr anchor="t">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4C38D70-8FF5-47D7-A0DD-087A227BC94F}"/>
              </a:ext>
            </a:extLst>
          </p:cNvPr>
          <p:cNvSpPr>
            <a:spLocks noGrp="1"/>
          </p:cNvSpPr>
          <p:nvPr>
            <p:ph type="subTitle" idx="1"/>
          </p:nvPr>
        </p:nvSpPr>
        <p:spPr>
          <a:xfrm>
            <a:off x="576072" y="4572000"/>
            <a:ext cx="6481953" cy="1485900"/>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DB5B485-516D-48B7-AF1D-69AEEA351A94}"/>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5" name="Footer Placeholder 4">
            <a:extLst>
              <a:ext uri="{FF2B5EF4-FFF2-40B4-BE49-F238E27FC236}">
                <a16:creationId xmlns:a16="http://schemas.microsoft.com/office/drawing/2014/main" id="{1D614DDB-2831-4FF8-9DA7-0449659D7A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178F6-65BA-4964-80E2-DB6EA3355FBB}"/>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51961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07F1B-6F93-4E6E-8C8C-D01A9DEB6A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7D2968-FE85-492F-A77B-1771F4EAA8C6}"/>
              </a:ext>
            </a:extLst>
          </p:cNvPr>
          <p:cNvSpPr>
            <a:spLocks noGrp="1"/>
          </p:cNvSpPr>
          <p:nvPr>
            <p:ph type="body" orient="vert" idx="1"/>
          </p:nvPr>
        </p:nvSpPr>
        <p:spPr>
          <a:xfrm>
            <a:off x="548641" y="2028826"/>
            <a:ext cx="11094348" cy="40290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4592DA2-B1FB-45C6-B10C-141AC2BFB381}"/>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5" name="Footer Placeholder 4">
            <a:extLst>
              <a:ext uri="{FF2B5EF4-FFF2-40B4-BE49-F238E27FC236}">
                <a16:creationId xmlns:a16="http://schemas.microsoft.com/office/drawing/2014/main" id="{18CA6D78-CE47-4CA7-B3B6-AFAE5175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EDC5C0-8780-4819-A8FC-32A0141D271C}"/>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757138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B8F9A8-05F2-4F79-B689-1FA2F31965D8}"/>
              </a:ext>
            </a:extLst>
          </p:cNvPr>
          <p:cNvSpPr>
            <a:spLocks noGrp="1"/>
          </p:cNvSpPr>
          <p:nvPr>
            <p:ph type="title" orient="vert"/>
          </p:nvPr>
        </p:nvSpPr>
        <p:spPr>
          <a:xfrm>
            <a:off x="9472612" y="952499"/>
            <a:ext cx="2207417" cy="51054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5D615BC-61CD-4D59-8E85-B59072E2B22D}"/>
              </a:ext>
            </a:extLst>
          </p:cNvPr>
          <p:cNvSpPr>
            <a:spLocks noGrp="1"/>
          </p:cNvSpPr>
          <p:nvPr>
            <p:ph type="body" orient="vert" idx="1"/>
          </p:nvPr>
        </p:nvSpPr>
        <p:spPr>
          <a:xfrm>
            <a:off x="557924" y="952499"/>
            <a:ext cx="8914688" cy="51054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3F81C46-8CC0-4B79-AF2E-84C86C6A803A}"/>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5" name="Footer Placeholder 4">
            <a:extLst>
              <a:ext uri="{FF2B5EF4-FFF2-40B4-BE49-F238E27FC236}">
                <a16:creationId xmlns:a16="http://schemas.microsoft.com/office/drawing/2014/main" id="{A1A76817-4D29-4888-B68C-A35F5A069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A0B21A-30A9-4173-9E3F-D985B86A35CE}"/>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028096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45AC-24E0-45A1-90C3-7BF96C3FC7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2018E1-7CA3-4B5E-9683-554FDFC63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5D32D-7150-4DF2-B992-A2B4F5605D94}"/>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5" name="Footer Placeholder 4">
            <a:extLst>
              <a:ext uri="{FF2B5EF4-FFF2-40B4-BE49-F238E27FC236}">
                <a16:creationId xmlns:a16="http://schemas.microsoft.com/office/drawing/2014/main" id="{F3D03F0C-FCA3-464C-B6ED-864DB51E7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41006-DAE1-4326-B1AE-FD527A653BDE}"/>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40582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B84-BE32-464A-A765-975C21B5CF4B}"/>
              </a:ext>
            </a:extLst>
          </p:cNvPr>
          <p:cNvSpPr>
            <a:spLocks noGrp="1"/>
          </p:cNvSpPr>
          <p:nvPr>
            <p:ph type="title"/>
          </p:nvPr>
        </p:nvSpPr>
        <p:spPr>
          <a:xfrm>
            <a:off x="557923" y="952500"/>
            <a:ext cx="6678695" cy="3962398"/>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640145C2-97CF-4887-904A-8ADC80525A2E}"/>
              </a:ext>
            </a:extLst>
          </p:cNvPr>
          <p:cNvSpPr>
            <a:spLocks noGrp="1"/>
          </p:cNvSpPr>
          <p:nvPr>
            <p:ph type="body" idx="1"/>
          </p:nvPr>
        </p:nvSpPr>
        <p:spPr>
          <a:xfrm>
            <a:off x="8043860" y="952501"/>
            <a:ext cx="3500440" cy="396239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E524559-DA32-4398-A8EE-EED2469D63BB}"/>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5" name="Footer Placeholder 4">
            <a:extLst>
              <a:ext uri="{FF2B5EF4-FFF2-40B4-BE49-F238E27FC236}">
                <a16:creationId xmlns:a16="http://schemas.microsoft.com/office/drawing/2014/main" id="{73967BE1-F1AC-4732-B52E-1C7D63DEF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13C03-DDF0-48C6-B1BF-D28875F8238F}"/>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37358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F411-42B3-4A17-BE7E-861BE7E7DC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E0603-F4C0-40AC-A53E-40449D53D741}"/>
              </a:ext>
            </a:extLst>
          </p:cNvPr>
          <p:cNvSpPr>
            <a:spLocks noGrp="1"/>
          </p:cNvSpPr>
          <p:nvPr>
            <p:ph sz="half" idx="1"/>
          </p:nvPr>
        </p:nvSpPr>
        <p:spPr>
          <a:xfrm>
            <a:off x="548640"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6BC5634-2887-4182-A9BE-B382357D4F9C}"/>
              </a:ext>
            </a:extLst>
          </p:cNvPr>
          <p:cNvSpPr>
            <a:spLocks noGrp="1"/>
          </p:cNvSpPr>
          <p:nvPr>
            <p:ph sz="half" idx="2"/>
          </p:nvPr>
        </p:nvSpPr>
        <p:spPr>
          <a:xfrm>
            <a:off x="6257928"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56B6E74-28E1-4684-B515-4265ED7B1EAE}"/>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6" name="Footer Placeholder 5">
            <a:extLst>
              <a:ext uri="{FF2B5EF4-FFF2-40B4-BE49-F238E27FC236}">
                <a16:creationId xmlns:a16="http://schemas.microsoft.com/office/drawing/2014/main" id="{18D375EA-A8F8-485D-A82F-CD85D4C9E1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D9E4B0-F5E3-407F-A548-B616E774987F}"/>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015460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161A-7627-4D64-AF08-10D702AFE286}"/>
              </a:ext>
            </a:extLst>
          </p:cNvPr>
          <p:cNvSpPr>
            <a:spLocks noGrp="1"/>
          </p:cNvSpPr>
          <p:nvPr>
            <p:ph type="title"/>
          </p:nvPr>
        </p:nvSpPr>
        <p:spPr>
          <a:xfrm>
            <a:off x="552659" y="950976"/>
            <a:ext cx="10802729" cy="88179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53B6884-07D8-4CC4-BE99-516F1433BED8}"/>
              </a:ext>
            </a:extLst>
          </p:cNvPr>
          <p:cNvSpPr>
            <a:spLocks noGrp="1"/>
          </p:cNvSpPr>
          <p:nvPr>
            <p:ph type="body" idx="1"/>
          </p:nvPr>
        </p:nvSpPr>
        <p:spPr>
          <a:xfrm>
            <a:off x="542918" y="1832772"/>
            <a:ext cx="5281507"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182C638-B5A8-4F8C-85AE-33BEAF54C07A}"/>
              </a:ext>
            </a:extLst>
          </p:cNvPr>
          <p:cNvSpPr>
            <a:spLocks noGrp="1"/>
          </p:cNvSpPr>
          <p:nvPr>
            <p:ph sz="half" idx="2"/>
          </p:nvPr>
        </p:nvSpPr>
        <p:spPr>
          <a:xfrm>
            <a:off x="548640" y="2600531"/>
            <a:ext cx="528150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40D1933-A703-4BDC-A697-728E899EEDE1}"/>
              </a:ext>
            </a:extLst>
          </p:cNvPr>
          <p:cNvSpPr>
            <a:spLocks noGrp="1"/>
          </p:cNvSpPr>
          <p:nvPr>
            <p:ph type="body" sz="quarter" idx="3"/>
          </p:nvPr>
        </p:nvSpPr>
        <p:spPr>
          <a:xfrm>
            <a:off x="6257927" y="1832772"/>
            <a:ext cx="5283202"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5925DBD-4D51-4A2D-B1E4-6D094CD1E803}"/>
              </a:ext>
            </a:extLst>
          </p:cNvPr>
          <p:cNvSpPr>
            <a:spLocks noGrp="1"/>
          </p:cNvSpPr>
          <p:nvPr>
            <p:ph sz="quarter" idx="4"/>
          </p:nvPr>
        </p:nvSpPr>
        <p:spPr>
          <a:xfrm>
            <a:off x="6257927" y="2600531"/>
            <a:ext cx="52832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2636E2-E26E-42F7-9E05-3F756C7D17AE}"/>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8" name="Footer Placeholder 7">
            <a:extLst>
              <a:ext uri="{FF2B5EF4-FFF2-40B4-BE49-F238E27FC236}">
                <a16:creationId xmlns:a16="http://schemas.microsoft.com/office/drawing/2014/main" id="{86F7281B-0E5C-421E-AFFE-775F57C5DD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483462-E410-4DC7-AE53-27AABECFE6E8}"/>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420226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FA68-31B5-48C5-929A-842FDF0FD8E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95A2600-419E-46E9-946F-FBDEDBA1D448}"/>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4" name="Footer Placeholder 3">
            <a:extLst>
              <a:ext uri="{FF2B5EF4-FFF2-40B4-BE49-F238E27FC236}">
                <a16:creationId xmlns:a16="http://schemas.microsoft.com/office/drawing/2014/main" id="{1385F9A9-98FF-4653-A570-9F351A1ABD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D44457-95F1-4B15-A647-B14F91F7A6D4}"/>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743679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9EABA-1008-4E49-9184-3A946ECD7199}"/>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3" name="Footer Placeholder 2">
            <a:extLst>
              <a:ext uri="{FF2B5EF4-FFF2-40B4-BE49-F238E27FC236}">
                <a16:creationId xmlns:a16="http://schemas.microsoft.com/office/drawing/2014/main" id="{D05C3BD0-269D-4127-B5F7-84B0D8A742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623447-C740-4495-93EC-7252B1B929E4}"/>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40580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D1155-71E7-4F0A-BB62-933743CF6EDD}"/>
              </a:ext>
            </a:extLst>
          </p:cNvPr>
          <p:cNvSpPr>
            <a:spLocks noGrp="1"/>
          </p:cNvSpPr>
          <p:nvPr>
            <p:ph type="title"/>
          </p:nvPr>
        </p:nvSpPr>
        <p:spPr>
          <a:xfrm>
            <a:off x="548640" y="952500"/>
            <a:ext cx="4124084" cy="2362200"/>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0CB6D44-5A1E-4176-8766-4B81E045D50A}"/>
              </a:ext>
            </a:extLst>
          </p:cNvPr>
          <p:cNvSpPr>
            <a:spLocks noGrp="1"/>
          </p:cNvSpPr>
          <p:nvPr>
            <p:ph idx="1"/>
          </p:nvPr>
        </p:nvSpPr>
        <p:spPr>
          <a:xfrm>
            <a:off x="5600700" y="952500"/>
            <a:ext cx="5934074" cy="49085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C810EC6-11DD-4B5D-A2D2-4DCF73E58389}"/>
              </a:ext>
            </a:extLst>
          </p:cNvPr>
          <p:cNvSpPr>
            <a:spLocks noGrp="1"/>
          </p:cNvSpPr>
          <p:nvPr>
            <p:ph type="body" sz="half" idx="2"/>
          </p:nvPr>
        </p:nvSpPr>
        <p:spPr>
          <a:xfrm>
            <a:off x="548641" y="3429000"/>
            <a:ext cx="4124084" cy="2439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D5DFCDF-666E-4DB4-A1C0-79D40A007066}"/>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6" name="Footer Placeholder 5">
            <a:extLst>
              <a:ext uri="{FF2B5EF4-FFF2-40B4-BE49-F238E27FC236}">
                <a16:creationId xmlns:a16="http://schemas.microsoft.com/office/drawing/2014/main" id="{083A69AC-15E6-4B19-A59D-DBDBE923DB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79F0EE-74DE-4FEC-81E9-E40D53397857}"/>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74464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CA4F-6508-4AD6-8367-A0288D888DD6}"/>
              </a:ext>
            </a:extLst>
          </p:cNvPr>
          <p:cNvSpPr>
            <a:spLocks noGrp="1"/>
          </p:cNvSpPr>
          <p:nvPr>
            <p:ph type="title"/>
          </p:nvPr>
        </p:nvSpPr>
        <p:spPr>
          <a:xfrm>
            <a:off x="548641" y="952500"/>
            <a:ext cx="4124084" cy="239791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1906BFCD-2F93-4D99-89EA-F0359FB782B7}"/>
              </a:ext>
            </a:extLst>
          </p:cNvPr>
          <p:cNvSpPr>
            <a:spLocks noGrp="1"/>
          </p:cNvSpPr>
          <p:nvPr>
            <p:ph type="pic" idx="1"/>
          </p:nvPr>
        </p:nvSpPr>
        <p:spPr>
          <a:xfrm>
            <a:off x="5522119" y="987425"/>
            <a:ext cx="602218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F4C1F7-1272-41C8-8C29-676316D02D5D}"/>
              </a:ext>
            </a:extLst>
          </p:cNvPr>
          <p:cNvSpPr>
            <a:spLocks noGrp="1"/>
          </p:cNvSpPr>
          <p:nvPr>
            <p:ph type="body" sz="half" idx="2"/>
          </p:nvPr>
        </p:nvSpPr>
        <p:spPr>
          <a:xfrm>
            <a:off x="548641" y="3429000"/>
            <a:ext cx="4124084"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5CDD491-0FE6-4B42-AAA6-B698E46F1A8E}"/>
              </a:ext>
            </a:extLst>
          </p:cNvPr>
          <p:cNvSpPr>
            <a:spLocks noGrp="1"/>
          </p:cNvSpPr>
          <p:nvPr>
            <p:ph type="dt" sz="half" idx="10"/>
          </p:nvPr>
        </p:nvSpPr>
        <p:spPr/>
        <p:txBody>
          <a:bodyPr/>
          <a:lstStyle/>
          <a:p>
            <a:fld id="{4CDE23C7-78A4-413A-A84B-93D4CC0A9EB1}" type="datetimeFigureOut">
              <a:rPr lang="en-US" smtClean="0"/>
              <a:t>5/10/2026</a:t>
            </a:fld>
            <a:endParaRPr lang="en-US"/>
          </a:p>
        </p:txBody>
      </p:sp>
      <p:sp>
        <p:nvSpPr>
          <p:cNvPr id="6" name="Footer Placeholder 5">
            <a:extLst>
              <a:ext uri="{FF2B5EF4-FFF2-40B4-BE49-F238E27FC236}">
                <a16:creationId xmlns:a16="http://schemas.microsoft.com/office/drawing/2014/main" id="{D258F83F-4E9F-4607-A69B-DFC932560A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24484-C6E4-4D8A-BDAB-09B1FBB43631}"/>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265810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90E843-90BA-4A7D-8F9F-FFE49387A618}"/>
              </a:ext>
            </a:extLst>
          </p:cNvPr>
          <p:cNvSpPr>
            <a:spLocks noGrp="1"/>
          </p:cNvSpPr>
          <p:nvPr>
            <p:ph type="title"/>
          </p:nvPr>
        </p:nvSpPr>
        <p:spPr>
          <a:xfrm>
            <a:off x="548639" y="950976"/>
            <a:ext cx="10995659" cy="107784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3F7CA62-9B55-49B4-94B6-EAAF7D5AE0DC}"/>
              </a:ext>
            </a:extLst>
          </p:cNvPr>
          <p:cNvSpPr>
            <a:spLocks noGrp="1"/>
          </p:cNvSpPr>
          <p:nvPr>
            <p:ph type="body" idx="1"/>
          </p:nvPr>
        </p:nvSpPr>
        <p:spPr>
          <a:xfrm>
            <a:off x="548641" y="2028826"/>
            <a:ext cx="10995660" cy="40290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93CEA03-AAFA-4A69-A3DA-1DD0EF273F11}"/>
              </a:ext>
            </a:extLst>
          </p:cNvPr>
          <p:cNvSpPr>
            <a:spLocks noGrp="1"/>
          </p:cNvSpPr>
          <p:nvPr>
            <p:ph type="dt" sz="half" idx="2"/>
          </p:nvPr>
        </p:nvSpPr>
        <p:spPr>
          <a:xfrm>
            <a:off x="588729" y="6449535"/>
            <a:ext cx="2983095" cy="308453"/>
          </a:xfrm>
          <a:prstGeom prst="rect">
            <a:avLst/>
          </a:prstGeom>
        </p:spPr>
        <p:txBody>
          <a:bodyPr vert="horz" lIns="91440" tIns="45720" rIns="91440" bIns="45720" rtlCol="0" anchor="t"/>
          <a:lstStyle>
            <a:lvl1pPr algn="l">
              <a:defRPr sz="900">
                <a:solidFill>
                  <a:schemeClr val="tx1"/>
                </a:solidFill>
              </a:defRPr>
            </a:lvl1pPr>
          </a:lstStyle>
          <a:p>
            <a:fld id="{4CDE23C7-78A4-413A-A84B-93D4CC0A9EB1}" type="datetimeFigureOut">
              <a:rPr lang="en-US" smtClean="0"/>
              <a:pPr/>
              <a:t>5/10/2026</a:t>
            </a:fld>
            <a:endParaRPr lang="en-US" dirty="0"/>
          </a:p>
        </p:txBody>
      </p:sp>
      <p:sp>
        <p:nvSpPr>
          <p:cNvPr id="5" name="Footer Placeholder 4">
            <a:extLst>
              <a:ext uri="{FF2B5EF4-FFF2-40B4-BE49-F238E27FC236}">
                <a16:creationId xmlns:a16="http://schemas.microsoft.com/office/drawing/2014/main" id="{F3E97F43-1ECB-4FC2-863E-26CEE24A008A}"/>
              </a:ext>
            </a:extLst>
          </p:cNvPr>
          <p:cNvSpPr>
            <a:spLocks noGrp="1"/>
          </p:cNvSpPr>
          <p:nvPr>
            <p:ph type="ftr" sz="quarter" idx="3"/>
          </p:nvPr>
        </p:nvSpPr>
        <p:spPr>
          <a:xfrm>
            <a:off x="557924" y="173776"/>
            <a:ext cx="411480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53C7F9D8-4B2E-4871-B2AE-EFC06BE23179}"/>
              </a:ext>
            </a:extLst>
          </p:cNvPr>
          <p:cNvSpPr>
            <a:spLocks noGrp="1"/>
          </p:cNvSpPr>
          <p:nvPr>
            <p:ph type="sldNum" sz="quarter" idx="4"/>
          </p:nvPr>
        </p:nvSpPr>
        <p:spPr>
          <a:xfrm>
            <a:off x="10710710" y="6449535"/>
            <a:ext cx="932279" cy="308453"/>
          </a:xfrm>
          <a:prstGeom prst="rect">
            <a:avLst/>
          </a:prstGeom>
        </p:spPr>
        <p:txBody>
          <a:bodyPr vert="horz" lIns="91440" tIns="45720" rIns="91440" bIns="45720" rtlCol="0" anchor="t"/>
          <a:lstStyle>
            <a:lvl1pPr algn="r">
              <a:defRPr sz="900">
                <a:solidFill>
                  <a:schemeClr val="tx1"/>
                </a:solidFill>
              </a:defRPr>
            </a:lvl1pPr>
          </a:lstStyle>
          <a:p>
            <a:fld id="{6CB39E08-E0E5-4B1A-8F7D-08FE7678A3B6}" type="slidenum">
              <a:rPr lang="en-US" smtClean="0"/>
              <a:pPr/>
              <a:t>‹#›</a:t>
            </a:fld>
            <a:endParaRPr lang="en-US"/>
          </a:p>
        </p:txBody>
      </p:sp>
      <p:cxnSp>
        <p:nvCxnSpPr>
          <p:cNvPr id="7" name="Straight Connector 6">
            <a:extLst>
              <a:ext uri="{FF2B5EF4-FFF2-40B4-BE49-F238E27FC236}">
                <a16:creationId xmlns:a16="http://schemas.microsoft.com/office/drawing/2014/main" id="{462919E4-C488-4107-9EF1-66152F848008}"/>
              </a:ext>
            </a:extLst>
          </p:cNvPr>
          <p:cNvCxnSpPr>
            <a:cxnSpLocks/>
          </p:cNvCxnSpPr>
          <p:nvPr/>
        </p:nvCxnSpPr>
        <p:spPr>
          <a:xfrm>
            <a:off x="643467" y="678719"/>
            <a:ext cx="1090506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F79732-4088-424C-A653-4534E4389443}"/>
              </a:ext>
            </a:extLst>
          </p:cNvPr>
          <p:cNvCxnSpPr>
            <a:cxnSpLocks/>
          </p:cNvCxnSpPr>
          <p:nvPr/>
        </p:nvCxnSpPr>
        <p:spPr>
          <a:xfrm>
            <a:off x="643467" y="6309695"/>
            <a:ext cx="10905066"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1202444"/>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13" r:id="rId6"/>
    <p:sldLayoutId id="2147483809" r:id="rId7"/>
    <p:sldLayoutId id="2147483810" r:id="rId8"/>
    <p:sldLayoutId id="2147483811" r:id="rId9"/>
    <p:sldLayoutId id="2147483812" r:id="rId10"/>
    <p:sldLayoutId id="2147483814" r:id="rId11"/>
  </p:sldLayoutIdLst>
  <p:txStyles>
    <p:titleStyle>
      <a:lvl1pPr algn="l" defTabSz="914400" rtl="0" eaLnBrk="1" latinLnBrk="0" hangingPunct="1">
        <a:lnSpc>
          <a:spcPct val="85000"/>
        </a:lnSpc>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4A42768F-95BB-478A-ADFA-24FD8097F2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665316E-3E8A-6339-265A-61818C725CB0}"/>
              </a:ext>
            </a:extLst>
          </p:cNvPr>
          <p:cNvPicPr>
            <a:picLocks noChangeAspect="1"/>
          </p:cNvPicPr>
          <p:nvPr/>
        </p:nvPicPr>
        <p:blipFill>
          <a:blip r:embed="rId2"/>
          <a:srcRect t="21875" b="21875"/>
          <a:stretch/>
        </p:blipFill>
        <p:spPr>
          <a:xfrm>
            <a:off x="20" y="10"/>
            <a:ext cx="12191981" cy="6857990"/>
          </a:xfrm>
          <a:prstGeom prst="rect">
            <a:avLst/>
          </a:prstGeom>
        </p:spPr>
      </p:pic>
      <p:sp>
        <p:nvSpPr>
          <p:cNvPr id="92" name="Rectangle 91">
            <a:extLst>
              <a:ext uri="{FF2B5EF4-FFF2-40B4-BE49-F238E27FC236}">
                <a16:creationId xmlns:a16="http://schemas.microsoft.com/office/drawing/2014/main" id="{13F26D5C-77E9-4A8D-95F0-1635BAD12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 y="-2"/>
            <a:ext cx="12191999" cy="4360983"/>
          </a:xfrm>
          <a:prstGeom prst="rect">
            <a:avLst/>
          </a:prstGeom>
          <a:gradFill flip="none" rotWithShape="1">
            <a:gsLst>
              <a:gs pos="3000">
                <a:srgbClr val="000000">
                  <a:alpha val="0"/>
                </a:srgbClr>
              </a:gs>
              <a:gs pos="61000">
                <a:srgbClr val="000000">
                  <a:alpha val="48000"/>
                </a:srgbClr>
              </a:gs>
              <a:gs pos="100000">
                <a:srgbClr val="000000">
                  <a:alpha val="58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C51DDE-F7E3-A030-EEBD-F7308927FF00}"/>
              </a:ext>
            </a:extLst>
          </p:cNvPr>
          <p:cNvSpPr>
            <a:spLocks noGrp="1"/>
          </p:cNvSpPr>
          <p:nvPr>
            <p:ph type="ctrTitle"/>
          </p:nvPr>
        </p:nvSpPr>
        <p:spPr>
          <a:xfrm>
            <a:off x="548641" y="952500"/>
            <a:ext cx="5959365" cy="1535114"/>
          </a:xfrm>
        </p:spPr>
        <p:txBody>
          <a:bodyPr>
            <a:normAutofit/>
          </a:bodyPr>
          <a:lstStyle/>
          <a:p>
            <a:r>
              <a:rPr lang="en-US" sz="3600">
                <a:solidFill>
                  <a:srgbClr val="FFFFFF"/>
                </a:solidFill>
              </a:rPr>
              <a:t>Inauguration of the Levitical Priesthood</a:t>
            </a:r>
          </a:p>
        </p:txBody>
      </p:sp>
      <p:cxnSp>
        <p:nvCxnSpPr>
          <p:cNvPr id="94" name="Straight Connector 93">
            <a:extLst>
              <a:ext uri="{FF2B5EF4-FFF2-40B4-BE49-F238E27FC236}">
                <a16:creationId xmlns:a16="http://schemas.microsoft.com/office/drawing/2014/main" id="{0632DC5A-0728-490F-8655-6B43778270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3467" y="678719"/>
            <a:ext cx="10905066" cy="0"/>
          </a:xfrm>
          <a:prstGeom prst="line">
            <a:avLst/>
          </a:prstGeom>
          <a:ln w="381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28BB1F6D-CF9C-422D-9324-C46415BB9D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3467" y="6309695"/>
            <a:ext cx="10905066" cy="0"/>
          </a:xfrm>
          <a:prstGeom prst="line">
            <a:avLst/>
          </a:prstGeom>
          <a:ln w="63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82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7EC372-6C70-118F-1BC2-557F0431BF90}"/>
              </a:ext>
            </a:extLst>
          </p:cNvPr>
          <p:cNvSpPr txBox="1"/>
          <p:nvPr/>
        </p:nvSpPr>
        <p:spPr>
          <a:xfrm>
            <a:off x="127000" y="127000"/>
            <a:ext cx="7315200" cy="276999"/>
          </a:xfrm>
          <a:prstGeom prst="rect">
            <a:avLst/>
          </a:prstGeom>
          <a:noFill/>
        </p:spPr>
        <p:txBody>
          <a:bodyPr vert="horz" lIns="0" tIns="0" rIns="0" bIns="0" rtlCol="0">
            <a:spAutoFit/>
          </a:bodyPr>
          <a:lstStyle/>
          <a:p>
            <a:r>
              <a:rPr lang="en-US"/>
              <a:t>Israel prepares to meet YHVH, Moses returns up the mountain</a:t>
            </a:r>
          </a:p>
        </p:txBody>
      </p:sp>
      <p:sp>
        <p:nvSpPr>
          <p:cNvPr id="3" name="TextBox 2">
            <a:extLst>
              <a:ext uri="{FF2B5EF4-FFF2-40B4-BE49-F238E27FC236}">
                <a16:creationId xmlns:a16="http://schemas.microsoft.com/office/drawing/2014/main" id="{C807401B-4F82-EF78-DE87-FC718BDAB1D2}"/>
              </a:ext>
            </a:extLst>
          </p:cNvPr>
          <p:cNvSpPr txBox="1"/>
          <p:nvPr/>
        </p:nvSpPr>
        <p:spPr>
          <a:xfrm>
            <a:off x="0" y="762000"/>
            <a:ext cx="12192000" cy="646331"/>
          </a:xfrm>
          <a:prstGeom prst="rect">
            <a:avLst/>
          </a:prstGeom>
          <a:noFill/>
        </p:spPr>
        <p:txBody>
          <a:bodyPr vert="horz" rtlCol="0">
            <a:spAutoFit/>
          </a:bodyPr>
          <a:lstStyle/>
          <a:p>
            <a:pPr algn="ctr"/>
            <a:r>
              <a:rPr lang="en-US" sz="3600"/>
              <a:t>Exodus 19:16-20</a:t>
            </a:r>
          </a:p>
        </p:txBody>
      </p:sp>
      <p:sp>
        <p:nvSpPr>
          <p:cNvPr id="4" name="TextBox 3">
            <a:extLst>
              <a:ext uri="{FF2B5EF4-FFF2-40B4-BE49-F238E27FC236}">
                <a16:creationId xmlns:a16="http://schemas.microsoft.com/office/drawing/2014/main" id="{8248B31D-3301-5942-8A4B-93F6E9F2D90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87FF0B1-6306-F40A-A25C-CF39EBF12ED9}"/>
              </a:ext>
            </a:extLst>
          </p:cNvPr>
          <p:cNvSpPr txBox="1"/>
          <p:nvPr/>
        </p:nvSpPr>
        <p:spPr>
          <a:xfrm>
            <a:off x="1016000" y="1905000"/>
            <a:ext cx="10160000" cy="3908762"/>
          </a:xfrm>
          <a:prstGeom prst="rect">
            <a:avLst/>
          </a:prstGeom>
          <a:noFill/>
        </p:spPr>
        <p:txBody>
          <a:bodyPr vert="horz" rtlCol="0">
            <a:spAutoFit/>
          </a:bodyPr>
          <a:lstStyle/>
          <a:p>
            <a:pPr algn="ctr"/>
            <a:r>
              <a:rPr lang="en-US" sz="3100"/>
              <a:t>So it came about on the third day, when it was morning, that there were thunder and lightning flashes and a thick cloud upon the mountain and a very loud trumpet sound, so that all the people who were in the camp trembled. </a:t>
            </a:r>
            <a:r>
              <a:rPr lang="en-US" sz="3100" b="1">
                <a:solidFill>
                  <a:srgbClr val="FF0000"/>
                </a:solidFill>
              </a:rPr>
              <a:t>And Moses brought the people out of the camp to meet God, and they stood at the foot of the mountain.</a:t>
            </a:r>
            <a:r>
              <a:rPr lang="en-US" sz="3100"/>
              <a:t> Now Mount Sinai was all in smoke because the LORD descended upon it in fire; (Continued...)</a:t>
            </a:r>
          </a:p>
        </p:txBody>
      </p:sp>
    </p:spTree>
    <p:extLst>
      <p:ext uri="{BB962C8B-B14F-4D97-AF65-F5344CB8AC3E}">
        <p14:creationId xmlns:p14="http://schemas.microsoft.com/office/powerpoint/2010/main" val="19829632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7EFE0C-5971-AF02-8ADF-7D7298375DF5}"/>
              </a:ext>
            </a:extLst>
          </p:cNvPr>
          <p:cNvSpPr txBox="1"/>
          <p:nvPr/>
        </p:nvSpPr>
        <p:spPr>
          <a:xfrm>
            <a:off x="127000" y="127000"/>
            <a:ext cx="7315200" cy="276999"/>
          </a:xfrm>
          <a:prstGeom prst="rect">
            <a:avLst/>
          </a:prstGeom>
          <a:noFill/>
        </p:spPr>
        <p:txBody>
          <a:bodyPr vert="horz" lIns="0" tIns="0" rIns="0" bIns="0" rtlCol="0">
            <a:spAutoFit/>
          </a:bodyPr>
          <a:lstStyle/>
          <a:p>
            <a:r>
              <a:rPr lang="en-US"/>
              <a:t>THE LEVITICAL PRIESTHOOD IS INAUGURATED</a:t>
            </a:r>
          </a:p>
        </p:txBody>
      </p:sp>
      <p:sp>
        <p:nvSpPr>
          <p:cNvPr id="3" name="TextBox 2">
            <a:extLst>
              <a:ext uri="{FF2B5EF4-FFF2-40B4-BE49-F238E27FC236}">
                <a16:creationId xmlns:a16="http://schemas.microsoft.com/office/drawing/2014/main" id="{B86EBFC0-5D54-E0E2-F6E1-0F6615FF4970}"/>
              </a:ext>
            </a:extLst>
          </p:cNvPr>
          <p:cNvSpPr txBox="1"/>
          <p:nvPr/>
        </p:nvSpPr>
        <p:spPr>
          <a:xfrm>
            <a:off x="1016000" y="635000"/>
            <a:ext cx="10160000" cy="4385816"/>
          </a:xfrm>
          <a:prstGeom prst="rect">
            <a:avLst/>
          </a:prstGeom>
          <a:noFill/>
        </p:spPr>
        <p:txBody>
          <a:bodyPr vert="horz" rtlCol="0">
            <a:spAutoFit/>
          </a:bodyPr>
          <a:lstStyle/>
          <a:p>
            <a:pPr algn="ctr"/>
            <a:r>
              <a:rPr lang="en-US" sz="3100"/>
              <a:t>"You shall put the holy garments on Aaron and anoint him and consecrate him, that he may minister as a priest to Me. "You shall bring his sons and put tunics on them; an</a:t>
            </a:r>
            <a:r>
              <a:rPr lang="en-US" sz="3100" b="1">
                <a:solidFill>
                  <a:srgbClr val="FF0000"/>
                </a:solidFill>
              </a:rPr>
              <a:t>d you shall anoint them even as you have anointed their father, that they may minister as priests to Me; and their anointing will qualify them for a perpetual priesthood throughout their generations." </a:t>
            </a:r>
            <a:r>
              <a:rPr lang="en-US" sz="3100"/>
              <a:t>Thus Moses did; according to all that the LORD had commanded him, so he did.</a:t>
            </a:r>
          </a:p>
        </p:txBody>
      </p:sp>
    </p:spTree>
    <p:extLst>
      <p:ext uri="{BB962C8B-B14F-4D97-AF65-F5344CB8AC3E}">
        <p14:creationId xmlns:p14="http://schemas.microsoft.com/office/powerpoint/2010/main" val="147268279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0732C-A03C-7EEF-249C-30D8E7D8D168}"/>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continues to give commands to Moses from the tent of meeting through the Book of Leviticus</a:t>
            </a:r>
          </a:p>
        </p:txBody>
      </p:sp>
      <p:sp>
        <p:nvSpPr>
          <p:cNvPr id="3" name="Subtitle 2">
            <a:extLst>
              <a:ext uri="{FF2B5EF4-FFF2-40B4-BE49-F238E27FC236}">
                <a16:creationId xmlns:a16="http://schemas.microsoft.com/office/drawing/2014/main" id="{BE9A027F-9082-251E-995E-AEE52210750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404541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0495B1-524C-A502-AEAC-BD1045A2535E}"/>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 THE BOOK OF LEVITICUS</a:t>
            </a:r>
          </a:p>
        </p:txBody>
      </p:sp>
      <p:sp>
        <p:nvSpPr>
          <p:cNvPr id="3" name="TextBox 2">
            <a:extLst>
              <a:ext uri="{FF2B5EF4-FFF2-40B4-BE49-F238E27FC236}">
                <a16:creationId xmlns:a16="http://schemas.microsoft.com/office/drawing/2014/main" id="{5B1421A2-FC6A-6813-45B7-7C50B5F90BDA}"/>
              </a:ext>
            </a:extLst>
          </p:cNvPr>
          <p:cNvSpPr txBox="1"/>
          <p:nvPr/>
        </p:nvSpPr>
        <p:spPr>
          <a:xfrm>
            <a:off x="0" y="762000"/>
            <a:ext cx="12192000" cy="646331"/>
          </a:xfrm>
          <a:prstGeom prst="rect">
            <a:avLst/>
          </a:prstGeom>
          <a:noFill/>
        </p:spPr>
        <p:txBody>
          <a:bodyPr vert="horz" rtlCol="0">
            <a:spAutoFit/>
          </a:bodyPr>
          <a:lstStyle/>
          <a:p>
            <a:pPr algn="ctr"/>
            <a:r>
              <a:rPr lang="en-US" sz="3600"/>
              <a:t>Leviticus 1:1</a:t>
            </a:r>
          </a:p>
        </p:txBody>
      </p:sp>
      <p:sp>
        <p:nvSpPr>
          <p:cNvPr id="4" name="TextBox 3">
            <a:extLst>
              <a:ext uri="{FF2B5EF4-FFF2-40B4-BE49-F238E27FC236}">
                <a16:creationId xmlns:a16="http://schemas.microsoft.com/office/drawing/2014/main" id="{25AD091F-3341-5DCD-E94B-28397680EC7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1D2F63E-84E3-298C-C336-1B2CE4DFA3E9}"/>
              </a:ext>
            </a:extLst>
          </p:cNvPr>
          <p:cNvSpPr txBox="1"/>
          <p:nvPr/>
        </p:nvSpPr>
        <p:spPr>
          <a:xfrm>
            <a:off x="1016000" y="1905000"/>
            <a:ext cx="10160000" cy="1046440"/>
          </a:xfrm>
          <a:prstGeom prst="rect">
            <a:avLst/>
          </a:prstGeom>
          <a:noFill/>
        </p:spPr>
        <p:txBody>
          <a:bodyPr vert="horz" rtlCol="0">
            <a:spAutoFit/>
          </a:bodyPr>
          <a:lstStyle/>
          <a:p>
            <a:pPr algn="ctr"/>
            <a:r>
              <a:rPr lang="en-US" sz="3100"/>
              <a:t>Then </a:t>
            </a:r>
            <a:r>
              <a:rPr lang="en-US" sz="3100" b="1">
                <a:solidFill>
                  <a:srgbClr val="FF0000"/>
                </a:solidFill>
              </a:rPr>
              <a:t>the LORD called to Moses</a:t>
            </a:r>
            <a:r>
              <a:rPr lang="en-US" sz="3100"/>
              <a:t> and spoke to him from the tent of meeting, saying,</a:t>
            </a:r>
          </a:p>
        </p:txBody>
      </p:sp>
    </p:spTree>
    <p:extLst>
      <p:ext uri="{BB962C8B-B14F-4D97-AF65-F5344CB8AC3E}">
        <p14:creationId xmlns:p14="http://schemas.microsoft.com/office/powerpoint/2010/main" val="254664557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234083-0283-1F5C-0328-44B461875EC7}"/>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 THE BOOK OF LEVITICUS</a:t>
            </a:r>
          </a:p>
        </p:txBody>
      </p:sp>
      <p:sp>
        <p:nvSpPr>
          <p:cNvPr id="3" name="TextBox 2">
            <a:extLst>
              <a:ext uri="{FF2B5EF4-FFF2-40B4-BE49-F238E27FC236}">
                <a16:creationId xmlns:a16="http://schemas.microsoft.com/office/drawing/2014/main" id="{FF04F70A-1195-5D1D-A201-76337B93B761}"/>
              </a:ext>
            </a:extLst>
          </p:cNvPr>
          <p:cNvSpPr txBox="1"/>
          <p:nvPr/>
        </p:nvSpPr>
        <p:spPr>
          <a:xfrm>
            <a:off x="0" y="762000"/>
            <a:ext cx="12192000" cy="646331"/>
          </a:xfrm>
          <a:prstGeom prst="rect">
            <a:avLst/>
          </a:prstGeom>
          <a:noFill/>
        </p:spPr>
        <p:txBody>
          <a:bodyPr vert="horz" rtlCol="0">
            <a:spAutoFit/>
          </a:bodyPr>
          <a:lstStyle/>
          <a:p>
            <a:pPr algn="ctr"/>
            <a:r>
              <a:rPr lang="en-US" sz="3600"/>
              <a:t>Leviticus 26:46</a:t>
            </a:r>
          </a:p>
        </p:txBody>
      </p:sp>
      <p:sp>
        <p:nvSpPr>
          <p:cNvPr id="4" name="TextBox 3">
            <a:extLst>
              <a:ext uri="{FF2B5EF4-FFF2-40B4-BE49-F238E27FC236}">
                <a16:creationId xmlns:a16="http://schemas.microsoft.com/office/drawing/2014/main" id="{568A4FAB-BA9E-DA5A-B179-53905D41F7D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CEE422B-7D57-03B4-B3B3-8D7FE891A9FA}"/>
              </a:ext>
            </a:extLst>
          </p:cNvPr>
          <p:cNvSpPr txBox="1"/>
          <p:nvPr/>
        </p:nvSpPr>
        <p:spPr>
          <a:xfrm>
            <a:off x="1016000" y="1905000"/>
            <a:ext cx="10160000" cy="1523494"/>
          </a:xfrm>
          <a:prstGeom prst="rect">
            <a:avLst/>
          </a:prstGeom>
          <a:noFill/>
        </p:spPr>
        <p:txBody>
          <a:bodyPr vert="horz" rtlCol="0">
            <a:spAutoFit/>
          </a:bodyPr>
          <a:lstStyle/>
          <a:p>
            <a:pPr algn="ctr"/>
            <a:r>
              <a:rPr lang="en-US" sz="3100"/>
              <a:t>These are the statutes and ordinances and laws which the LORD established between Himself and the sons of Israel through Moses </a:t>
            </a:r>
            <a:r>
              <a:rPr lang="en-US" sz="3100" b="1">
                <a:solidFill>
                  <a:srgbClr val="FF0000"/>
                </a:solidFill>
              </a:rPr>
              <a:t>at Mount Sinai</a:t>
            </a:r>
            <a:r>
              <a:rPr lang="en-US" sz="3100"/>
              <a:t>.</a:t>
            </a:r>
          </a:p>
        </p:txBody>
      </p:sp>
    </p:spTree>
    <p:extLst>
      <p:ext uri="{BB962C8B-B14F-4D97-AF65-F5344CB8AC3E}">
        <p14:creationId xmlns:p14="http://schemas.microsoft.com/office/powerpoint/2010/main" val="306358276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CB2857-20D3-1F0D-54F0-49226BEDC8A4}"/>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 THE BOOK OF LEVITICUS</a:t>
            </a:r>
          </a:p>
        </p:txBody>
      </p:sp>
      <p:sp>
        <p:nvSpPr>
          <p:cNvPr id="3" name="TextBox 2">
            <a:extLst>
              <a:ext uri="{FF2B5EF4-FFF2-40B4-BE49-F238E27FC236}">
                <a16:creationId xmlns:a16="http://schemas.microsoft.com/office/drawing/2014/main" id="{04038EC4-2286-9BA8-1ED3-B502DBD1BCE5}"/>
              </a:ext>
            </a:extLst>
          </p:cNvPr>
          <p:cNvSpPr txBox="1"/>
          <p:nvPr/>
        </p:nvSpPr>
        <p:spPr>
          <a:xfrm>
            <a:off x="0" y="762000"/>
            <a:ext cx="12192000" cy="646331"/>
          </a:xfrm>
          <a:prstGeom prst="rect">
            <a:avLst/>
          </a:prstGeom>
          <a:noFill/>
        </p:spPr>
        <p:txBody>
          <a:bodyPr vert="horz" rtlCol="0">
            <a:spAutoFit/>
          </a:bodyPr>
          <a:lstStyle/>
          <a:p>
            <a:pPr algn="ctr"/>
            <a:r>
              <a:rPr lang="en-US" sz="3600"/>
              <a:t>Leviticus 27:34</a:t>
            </a:r>
          </a:p>
        </p:txBody>
      </p:sp>
      <p:sp>
        <p:nvSpPr>
          <p:cNvPr id="4" name="TextBox 3">
            <a:extLst>
              <a:ext uri="{FF2B5EF4-FFF2-40B4-BE49-F238E27FC236}">
                <a16:creationId xmlns:a16="http://schemas.microsoft.com/office/drawing/2014/main" id="{AF656720-9C4F-D370-FA66-8A9FFB9918C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B5E6994-1C10-5506-3077-F325BE19EC5F}"/>
              </a:ext>
            </a:extLst>
          </p:cNvPr>
          <p:cNvSpPr txBox="1"/>
          <p:nvPr/>
        </p:nvSpPr>
        <p:spPr>
          <a:xfrm>
            <a:off x="1016000" y="1905000"/>
            <a:ext cx="10160000" cy="1523494"/>
          </a:xfrm>
          <a:prstGeom prst="rect">
            <a:avLst/>
          </a:prstGeom>
          <a:noFill/>
        </p:spPr>
        <p:txBody>
          <a:bodyPr vert="horz" rtlCol="0">
            <a:spAutoFit/>
          </a:bodyPr>
          <a:lstStyle/>
          <a:p>
            <a:pPr algn="ctr"/>
            <a:r>
              <a:rPr lang="en-US" sz="3100"/>
              <a:t>These are the commandments which the LORD commanded Moses for the sons of Israel </a:t>
            </a:r>
            <a:r>
              <a:rPr lang="en-US" sz="3100" b="1">
                <a:solidFill>
                  <a:srgbClr val="FF0000"/>
                </a:solidFill>
              </a:rPr>
              <a:t>at Mount Sinai</a:t>
            </a:r>
            <a:r>
              <a:rPr lang="en-US" sz="3100"/>
              <a:t>.</a:t>
            </a:r>
          </a:p>
        </p:txBody>
      </p:sp>
    </p:spTree>
    <p:extLst>
      <p:ext uri="{BB962C8B-B14F-4D97-AF65-F5344CB8AC3E}">
        <p14:creationId xmlns:p14="http://schemas.microsoft.com/office/powerpoint/2010/main" val="32002140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4844A-3AE7-E779-17E7-7CD5D0E6B5FE}"/>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continues to give commands to Moses from the tent of meeting throughout the Book of Numbers</a:t>
            </a:r>
          </a:p>
        </p:txBody>
      </p:sp>
      <p:sp>
        <p:nvSpPr>
          <p:cNvPr id="3" name="Subtitle 2">
            <a:extLst>
              <a:ext uri="{FF2B5EF4-FFF2-40B4-BE49-F238E27FC236}">
                <a16:creationId xmlns:a16="http://schemas.microsoft.com/office/drawing/2014/main" id="{CD206B75-4679-FD2F-A1B5-E6355D996F9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8281022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7420D4-A28F-1D06-D54B-29283A20468D}"/>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THROUGHOUT THE BOOK OF NUMBERS</a:t>
            </a:r>
          </a:p>
        </p:txBody>
      </p:sp>
      <p:sp>
        <p:nvSpPr>
          <p:cNvPr id="3" name="TextBox 2">
            <a:extLst>
              <a:ext uri="{FF2B5EF4-FFF2-40B4-BE49-F238E27FC236}">
                <a16:creationId xmlns:a16="http://schemas.microsoft.com/office/drawing/2014/main" id="{6DD6F604-9882-FF31-4A8C-D1E8F7536B24}"/>
              </a:ext>
            </a:extLst>
          </p:cNvPr>
          <p:cNvSpPr txBox="1"/>
          <p:nvPr/>
        </p:nvSpPr>
        <p:spPr>
          <a:xfrm>
            <a:off x="0" y="762000"/>
            <a:ext cx="12192000" cy="646331"/>
          </a:xfrm>
          <a:prstGeom prst="rect">
            <a:avLst/>
          </a:prstGeom>
          <a:noFill/>
        </p:spPr>
        <p:txBody>
          <a:bodyPr vert="horz" rtlCol="0">
            <a:spAutoFit/>
          </a:bodyPr>
          <a:lstStyle/>
          <a:p>
            <a:pPr algn="ctr"/>
            <a:r>
              <a:rPr lang="en-US" sz="3600"/>
              <a:t>Numbers 1:1-3</a:t>
            </a:r>
          </a:p>
        </p:txBody>
      </p:sp>
      <p:sp>
        <p:nvSpPr>
          <p:cNvPr id="4" name="TextBox 3">
            <a:extLst>
              <a:ext uri="{FF2B5EF4-FFF2-40B4-BE49-F238E27FC236}">
                <a16:creationId xmlns:a16="http://schemas.microsoft.com/office/drawing/2014/main" id="{BDB7482B-64F0-FAB1-DE6A-101A17D6EE2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C8F827C-E734-E406-4EB1-EB3738E9ABD3}"/>
              </a:ext>
            </a:extLst>
          </p:cNvPr>
          <p:cNvSpPr txBox="1"/>
          <p:nvPr/>
        </p:nvSpPr>
        <p:spPr>
          <a:xfrm>
            <a:off x="1016000" y="1905000"/>
            <a:ext cx="10160000" cy="4862870"/>
          </a:xfrm>
          <a:prstGeom prst="rect">
            <a:avLst/>
          </a:prstGeom>
          <a:noFill/>
        </p:spPr>
        <p:txBody>
          <a:bodyPr vert="horz" rtlCol="0">
            <a:spAutoFit/>
          </a:bodyPr>
          <a:lstStyle/>
          <a:p>
            <a:pPr algn="ctr"/>
            <a:r>
              <a:rPr lang="en-US" sz="3100"/>
              <a:t>Then the LORD spoke to Moses in the wilderness of Sinai, </a:t>
            </a:r>
            <a:r>
              <a:rPr lang="en-US" sz="3100" b="1">
                <a:solidFill>
                  <a:srgbClr val="FF0000"/>
                </a:solidFill>
              </a:rPr>
              <a:t>in the tent of meeting</a:t>
            </a:r>
            <a:r>
              <a:rPr lang="en-US" sz="3100"/>
              <a:t>, on the first of the second month, in the second year after they had come out of the land of Egypt, saying, "Take a census of all the congregation of the sons of Israel, by their families, by their fathers' households, according to the number of names, every male, head by head from twenty years old and upward, whoever is able to go out to war in Israel, you and Aaron shall number them by their arm (Continued...)</a:t>
            </a:r>
          </a:p>
        </p:txBody>
      </p:sp>
    </p:spTree>
    <p:extLst>
      <p:ext uri="{BB962C8B-B14F-4D97-AF65-F5344CB8AC3E}">
        <p14:creationId xmlns:p14="http://schemas.microsoft.com/office/powerpoint/2010/main" val="311578915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52C3CF-456A-EAA3-F07D-0817711F7F91}"/>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THROUGHOUT THE BOOK OF NUMBERS</a:t>
            </a:r>
          </a:p>
        </p:txBody>
      </p:sp>
      <p:sp>
        <p:nvSpPr>
          <p:cNvPr id="3" name="TextBox 2">
            <a:extLst>
              <a:ext uri="{FF2B5EF4-FFF2-40B4-BE49-F238E27FC236}">
                <a16:creationId xmlns:a16="http://schemas.microsoft.com/office/drawing/2014/main" id="{EDAA64A3-5201-4EE1-D1F0-420EF3F058D4}"/>
              </a:ext>
            </a:extLst>
          </p:cNvPr>
          <p:cNvSpPr txBox="1"/>
          <p:nvPr/>
        </p:nvSpPr>
        <p:spPr>
          <a:xfrm>
            <a:off x="1016000" y="635000"/>
            <a:ext cx="10160000" cy="569387"/>
          </a:xfrm>
          <a:prstGeom prst="rect">
            <a:avLst/>
          </a:prstGeom>
          <a:noFill/>
        </p:spPr>
        <p:txBody>
          <a:bodyPr vert="horz" rtlCol="0">
            <a:spAutoFit/>
          </a:bodyPr>
          <a:lstStyle/>
          <a:p>
            <a:pPr algn="ctr"/>
            <a:r>
              <a:rPr lang="en-US" sz="3100"/>
              <a:t>ies.</a:t>
            </a:r>
          </a:p>
        </p:txBody>
      </p:sp>
    </p:spTree>
    <p:extLst>
      <p:ext uri="{BB962C8B-B14F-4D97-AF65-F5344CB8AC3E}">
        <p14:creationId xmlns:p14="http://schemas.microsoft.com/office/powerpoint/2010/main" val="22378469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D20E4F-756E-6EDB-4FBB-2DEBF8BA7AB9}"/>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THROUGHOUT THE BOOK OF NUMBERS</a:t>
            </a:r>
          </a:p>
        </p:txBody>
      </p:sp>
      <p:sp>
        <p:nvSpPr>
          <p:cNvPr id="3" name="TextBox 2">
            <a:extLst>
              <a:ext uri="{FF2B5EF4-FFF2-40B4-BE49-F238E27FC236}">
                <a16:creationId xmlns:a16="http://schemas.microsoft.com/office/drawing/2014/main" id="{C2E5ACD0-970C-693C-CF85-496B03E3C960}"/>
              </a:ext>
            </a:extLst>
          </p:cNvPr>
          <p:cNvSpPr txBox="1"/>
          <p:nvPr/>
        </p:nvSpPr>
        <p:spPr>
          <a:xfrm>
            <a:off x="0" y="762000"/>
            <a:ext cx="12192000" cy="646331"/>
          </a:xfrm>
          <a:prstGeom prst="rect">
            <a:avLst/>
          </a:prstGeom>
          <a:noFill/>
        </p:spPr>
        <p:txBody>
          <a:bodyPr vert="horz" rtlCol="0">
            <a:spAutoFit/>
          </a:bodyPr>
          <a:lstStyle/>
          <a:p>
            <a:pPr algn="ctr"/>
            <a:r>
              <a:rPr lang="en-US" sz="3600"/>
              <a:t>Numbers 10:11-17</a:t>
            </a:r>
          </a:p>
        </p:txBody>
      </p:sp>
      <p:sp>
        <p:nvSpPr>
          <p:cNvPr id="4" name="TextBox 3">
            <a:extLst>
              <a:ext uri="{FF2B5EF4-FFF2-40B4-BE49-F238E27FC236}">
                <a16:creationId xmlns:a16="http://schemas.microsoft.com/office/drawing/2014/main" id="{44A26E41-4BAE-ADC6-D18D-DF2F8B5E3D3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75BDF41-8589-F72F-7764-030091135499}"/>
              </a:ext>
            </a:extLst>
          </p:cNvPr>
          <p:cNvSpPr txBox="1"/>
          <p:nvPr/>
        </p:nvSpPr>
        <p:spPr>
          <a:xfrm>
            <a:off x="1016000" y="1905000"/>
            <a:ext cx="10160000" cy="3908762"/>
          </a:xfrm>
          <a:prstGeom prst="rect">
            <a:avLst/>
          </a:prstGeom>
          <a:noFill/>
        </p:spPr>
        <p:txBody>
          <a:bodyPr vert="horz" rtlCol="0">
            <a:spAutoFit/>
          </a:bodyPr>
          <a:lstStyle/>
          <a:p>
            <a:pPr algn="ctr"/>
            <a:r>
              <a:rPr lang="en-US" sz="3100"/>
              <a:t>Now in the second year, in the second month, on the twentieth of the month, the cloud was lifted from over the tabernacle of the testimony; and the sons of Israel set out on their journeys from the wilderness of Sinai. Then the cloud settled down in the wilderness of Paran. So they moved out for the first time </a:t>
            </a:r>
            <a:r>
              <a:rPr lang="en-US" sz="3100" b="1">
                <a:solidFill>
                  <a:srgbClr val="FF0000"/>
                </a:solidFill>
              </a:rPr>
              <a:t>according to the commandment of the LORD through Moses</a:t>
            </a:r>
            <a:r>
              <a:rPr lang="en-US" sz="3100"/>
              <a:t>. (Continued...)</a:t>
            </a:r>
          </a:p>
        </p:txBody>
      </p:sp>
    </p:spTree>
    <p:extLst>
      <p:ext uri="{BB962C8B-B14F-4D97-AF65-F5344CB8AC3E}">
        <p14:creationId xmlns:p14="http://schemas.microsoft.com/office/powerpoint/2010/main" val="384766984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B73B73-2D2B-FA73-B0B9-C57F11C77625}"/>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CONTINUES TO GIVE COMMANDS TO MOSES FROM THE TENT OF MEETING THROUGHOUT THE BOOK OF NUMBERS</a:t>
            </a:r>
          </a:p>
        </p:txBody>
      </p:sp>
      <p:sp>
        <p:nvSpPr>
          <p:cNvPr id="3" name="TextBox 2">
            <a:extLst>
              <a:ext uri="{FF2B5EF4-FFF2-40B4-BE49-F238E27FC236}">
                <a16:creationId xmlns:a16="http://schemas.microsoft.com/office/drawing/2014/main" id="{4949CCB9-0039-1E8A-FD89-DAF7207C9A00}"/>
              </a:ext>
            </a:extLst>
          </p:cNvPr>
          <p:cNvSpPr txBox="1"/>
          <p:nvPr/>
        </p:nvSpPr>
        <p:spPr>
          <a:xfrm>
            <a:off x="1016000" y="635000"/>
            <a:ext cx="10160000" cy="3908762"/>
          </a:xfrm>
          <a:prstGeom prst="rect">
            <a:avLst/>
          </a:prstGeom>
          <a:noFill/>
        </p:spPr>
        <p:txBody>
          <a:bodyPr vert="horz" rtlCol="0">
            <a:spAutoFit/>
          </a:bodyPr>
          <a:lstStyle/>
          <a:p>
            <a:pPr algn="ctr"/>
            <a:r>
              <a:rPr lang="en-US" sz="3100"/>
              <a:t>The standard of the camp of the sons of Judah, according to their armies, set out first, with Nahshon the son of Amminadab, over its army, and Nethanel the son of Zuar, over the tribal army of the sons of Issachar; and Eliab the son of Helon over the tribal army of the sons of Zebulun. Then the tabernacle was taken down; and the sons of Gershon and the sons of Merari, who were carrying the tabernacle, set out.</a:t>
            </a:r>
          </a:p>
        </p:txBody>
      </p:sp>
    </p:spTree>
    <p:extLst>
      <p:ext uri="{BB962C8B-B14F-4D97-AF65-F5344CB8AC3E}">
        <p14:creationId xmlns:p14="http://schemas.microsoft.com/office/powerpoint/2010/main" val="2140527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691FE2-7C2B-0DCB-18FD-68E279414F1C}"/>
              </a:ext>
            </a:extLst>
          </p:cNvPr>
          <p:cNvSpPr txBox="1"/>
          <p:nvPr/>
        </p:nvSpPr>
        <p:spPr>
          <a:xfrm>
            <a:off x="127000" y="127000"/>
            <a:ext cx="7315200" cy="276999"/>
          </a:xfrm>
          <a:prstGeom prst="rect">
            <a:avLst/>
          </a:prstGeom>
          <a:noFill/>
        </p:spPr>
        <p:txBody>
          <a:bodyPr vert="horz" lIns="0" tIns="0" rIns="0" bIns="0" rtlCol="0">
            <a:spAutoFit/>
          </a:bodyPr>
          <a:lstStyle/>
          <a:p>
            <a:r>
              <a:rPr lang="en-US"/>
              <a:t>Israel prepares to meet YHVH, Moses returns up the mountain</a:t>
            </a:r>
          </a:p>
        </p:txBody>
      </p:sp>
      <p:sp>
        <p:nvSpPr>
          <p:cNvPr id="3" name="TextBox 2">
            <a:extLst>
              <a:ext uri="{FF2B5EF4-FFF2-40B4-BE49-F238E27FC236}">
                <a16:creationId xmlns:a16="http://schemas.microsoft.com/office/drawing/2014/main" id="{4AAE7C86-E135-6EA3-2B1C-F2E7A7AC40A3}"/>
              </a:ext>
            </a:extLst>
          </p:cNvPr>
          <p:cNvSpPr txBox="1"/>
          <p:nvPr/>
        </p:nvSpPr>
        <p:spPr>
          <a:xfrm>
            <a:off x="1016000" y="635000"/>
            <a:ext cx="10160000" cy="3431709"/>
          </a:xfrm>
          <a:prstGeom prst="rect">
            <a:avLst/>
          </a:prstGeom>
          <a:noFill/>
        </p:spPr>
        <p:txBody>
          <a:bodyPr vert="horz" rtlCol="0">
            <a:spAutoFit/>
          </a:bodyPr>
          <a:lstStyle/>
          <a:p>
            <a:pPr algn="ctr"/>
            <a:r>
              <a:rPr lang="en-US" sz="3100"/>
              <a:t>and its smoke ascended like the smoke of a furnace, and the whole mountain quaked violently. When the sound of the trumpet grew louder and louder, Moses spoke and God answered him with thunder. The LORD came down on Mount Sinai, to the top of the mountain; and the LORD called Moses to the top of the mountain, and Moses went up.</a:t>
            </a:r>
          </a:p>
        </p:txBody>
      </p:sp>
    </p:spTree>
    <p:extLst>
      <p:ext uri="{BB962C8B-B14F-4D97-AF65-F5344CB8AC3E}">
        <p14:creationId xmlns:p14="http://schemas.microsoft.com/office/powerpoint/2010/main" val="272376329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93DFB-5398-896B-A6FB-D10D47B7A81E}"/>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Books of the Law</a:t>
            </a:r>
          </a:p>
        </p:txBody>
      </p:sp>
      <p:sp>
        <p:nvSpPr>
          <p:cNvPr id="3" name="Subtitle 2">
            <a:extLst>
              <a:ext uri="{FF2B5EF4-FFF2-40B4-BE49-F238E27FC236}">
                <a16:creationId xmlns:a16="http://schemas.microsoft.com/office/drawing/2014/main" id="{377F8584-B197-205A-D5AF-DD9FB7F40E3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1708393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D9E15-E41D-5DE0-73C7-914B648755C0}"/>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Law" outside the Pentateuch</a:t>
            </a:r>
          </a:p>
        </p:txBody>
      </p:sp>
      <p:sp>
        <p:nvSpPr>
          <p:cNvPr id="3" name="Subtitle 2">
            <a:extLst>
              <a:ext uri="{FF2B5EF4-FFF2-40B4-BE49-F238E27FC236}">
                <a16:creationId xmlns:a16="http://schemas.microsoft.com/office/drawing/2014/main" id="{2270B4FC-05F5-A805-1E7B-72F67BB6175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13218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8C3CB5-F38B-9339-B954-FBBA269DB408}"/>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5ACE3195-E475-1CBF-B3AE-E8BE67657FEC}"/>
              </a:ext>
            </a:extLst>
          </p:cNvPr>
          <p:cNvSpPr txBox="1"/>
          <p:nvPr/>
        </p:nvSpPr>
        <p:spPr>
          <a:xfrm>
            <a:off x="0" y="762000"/>
            <a:ext cx="12192000" cy="646331"/>
          </a:xfrm>
          <a:prstGeom prst="rect">
            <a:avLst/>
          </a:prstGeom>
          <a:noFill/>
        </p:spPr>
        <p:txBody>
          <a:bodyPr vert="horz" rtlCol="0">
            <a:spAutoFit/>
          </a:bodyPr>
          <a:lstStyle/>
          <a:p>
            <a:pPr algn="ctr"/>
            <a:r>
              <a:rPr lang="en-US" sz="3600"/>
              <a:t>Ecclesiastes 7:20</a:t>
            </a:r>
          </a:p>
        </p:txBody>
      </p:sp>
      <p:sp>
        <p:nvSpPr>
          <p:cNvPr id="4" name="TextBox 3">
            <a:extLst>
              <a:ext uri="{FF2B5EF4-FFF2-40B4-BE49-F238E27FC236}">
                <a16:creationId xmlns:a16="http://schemas.microsoft.com/office/drawing/2014/main" id="{D30BC4E1-8951-8D1F-64A3-28B73E22DAF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CBF69CA-D024-F203-8CEF-21D7D7454F9D}"/>
              </a:ext>
            </a:extLst>
          </p:cNvPr>
          <p:cNvSpPr txBox="1"/>
          <p:nvPr/>
        </p:nvSpPr>
        <p:spPr>
          <a:xfrm>
            <a:off x="1016000" y="1905000"/>
            <a:ext cx="10160000" cy="1046440"/>
          </a:xfrm>
          <a:prstGeom prst="rect">
            <a:avLst/>
          </a:prstGeom>
          <a:noFill/>
        </p:spPr>
        <p:txBody>
          <a:bodyPr vert="horz" rtlCol="0">
            <a:spAutoFit/>
          </a:bodyPr>
          <a:lstStyle/>
          <a:p>
            <a:pPr algn="ctr"/>
            <a:r>
              <a:rPr lang="en-US" sz="3100"/>
              <a:t>Indeed, </a:t>
            </a:r>
            <a:r>
              <a:rPr lang="en-US" sz="3100" b="1">
                <a:solidFill>
                  <a:srgbClr val="FF0000"/>
                </a:solidFill>
              </a:rPr>
              <a:t>there is not a righteous man on earth</a:t>
            </a:r>
            <a:r>
              <a:rPr lang="en-US" sz="3100"/>
              <a:t> who continually does good and who never sins.</a:t>
            </a:r>
          </a:p>
        </p:txBody>
      </p:sp>
    </p:spTree>
    <p:extLst>
      <p:ext uri="{BB962C8B-B14F-4D97-AF65-F5344CB8AC3E}">
        <p14:creationId xmlns:p14="http://schemas.microsoft.com/office/powerpoint/2010/main" val="12427428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F7001B-7994-BB57-99F1-B125B7CE3827}"/>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8CBF7C96-8488-5B52-C8B4-7CF34C45E746}"/>
              </a:ext>
            </a:extLst>
          </p:cNvPr>
          <p:cNvSpPr txBox="1"/>
          <p:nvPr/>
        </p:nvSpPr>
        <p:spPr>
          <a:xfrm>
            <a:off x="0" y="762000"/>
            <a:ext cx="12192000" cy="646331"/>
          </a:xfrm>
          <a:prstGeom prst="rect">
            <a:avLst/>
          </a:prstGeom>
          <a:noFill/>
        </p:spPr>
        <p:txBody>
          <a:bodyPr vert="horz" rtlCol="0">
            <a:spAutoFit/>
          </a:bodyPr>
          <a:lstStyle/>
          <a:p>
            <a:pPr algn="ctr"/>
            <a:r>
              <a:rPr lang="en-US" sz="3600"/>
              <a:t>First Corinthians 14:21</a:t>
            </a:r>
          </a:p>
        </p:txBody>
      </p:sp>
      <p:sp>
        <p:nvSpPr>
          <p:cNvPr id="4" name="TextBox 3">
            <a:extLst>
              <a:ext uri="{FF2B5EF4-FFF2-40B4-BE49-F238E27FC236}">
                <a16:creationId xmlns:a16="http://schemas.microsoft.com/office/drawing/2014/main" id="{0808D012-DEAC-97A6-10A6-C0C059E501C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90D6033-321B-CCD3-08EB-48556B1432BE}"/>
              </a:ext>
            </a:extLst>
          </p:cNvPr>
          <p:cNvSpPr txBox="1"/>
          <p:nvPr/>
        </p:nvSpPr>
        <p:spPr>
          <a:xfrm>
            <a:off x="1016000" y="1905000"/>
            <a:ext cx="10160000" cy="2000548"/>
          </a:xfrm>
          <a:prstGeom prst="rect">
            <a:avLst/>
          </a:prstGeom>
          <a:noFill/>
        </p:spPr>
        <p:txBody>
          <a:bodyPr vert="horz" rtlCol="0">
            <a:spAutoFit/>
          </a:bodyPr>
          <a:lstStyle/>
          <a:p>
            <a:pPr algn="ctr"/>
            <a:r>
              <a:rPr lang="en-US" sz="3100" b="1">
                <a:solidFill>
                  <a:srgbClr val="FF0000"/>
                </a:solidFill>
              </a:rPr>
              <a:t>In the Law it is written</a:t>
            </a:r>
            <a:r>
              <a:rPr lang="en-US" sz="3100"/>
              <a:t>, "BY MEN OF </a:t>
            </a:r>
            <a:r>
              <a:rPr lang="en-US" sz="3100" b="1">
                <a:solidFill>
                  <a:srgbClr val="FF0000"/>
                </a:solidFill>
              </a:rPr>
              <a:t>STRANGE TONGUES AND BY THE LIPS OF STRANGERS</a:t>
            </a:r>
            <a:r>
              <a:rPr lang="en-US" sz="3100"/>
              <a:t> I WILL SPEAK TO THIS PEOPLE, AND EVEN SO </a:t>
            </a:r>
            <a:r>
              <a:rPr lang="en-US" sz="3100" b="1">
                <a:solidFill>
                  <a:srgbClr val="FF0000"/>
                </a:solidFill>
              </a:rPr>
              <a:t>THEY WILL NOT LISTEN TO ME</a:t>
            </a:r>
            <a:r>
              <a:rPr lang="en-US" sz="3100"/>
              <a:t>," says the Lord.</a:t>
            </a:r>
          </a:p>
        </p:txBody>
      </p:sp>
    </p:spTree>
    <p:extLst>
      <p:ext uri="{BB962C8B-B14F-4D97-AF65-F5344CB8AC3E}">
        <p14:creationId xmlns:p14="http://schemas.microsoft.com/office/powerpoint/2010/main" val="244876398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8932C9-AC45-D496-C4DC-EDF415C614F8}"/>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66680BC4-5F3C-222C-0F6B-A4F050BD7AA4}"/>
              </a:ext>
            </a:extLst>
          </p:cNvPr>
          <p:cNvSpPr txBox="1"/>
          <p:nvPr/>
        </p:nvSpPr>
        <p:spPr>
          <a:xfrm>
            <a:off x="0" y="762000"/>
            <a:ext cx="12192000" cy="646331"/>
          </a:xfrm>
          <a:prstGeom prst="rect">
            <a:avLst/>
          </a:prstGeom>
          <a:noFill/>
        </p:spPr>
        <p:txBody>
          <a:bodyPr vert="horz" rtlCol="0">
            <a:spAutoFit/>
          </a:bodyPr>
          <a:lstStyle/>
          <a:p>
            <a:pPr algn="ctr"/>
            <a:r>
              <a:rPr lang="en-US" sz="3600"/>
              <a:t>Isaiah 28:11-12</a:t>
            </a:r>
          </a:p>
        </p:txBody>
      </p:sp>
      <p:sp>
        <p:nvSpPr>
          <p:cNvPr id="4" name="TextBox 3">
            <a:extLst>
              <a:ext uri="{FF2B5EF4-FFF2-40B4-BE49-F238E27FC236}">
                <a16:creationId xmlns:a16="http://schemas.microsoft.com/office/drawing/2014/main" id="{8F1F9917-F47D-5BA2-BD55-18842801F0D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EE02B0F-7821-C122-1BE9-B78D5634AEE7}"/>
              </a:ext>
            </a:extLst>
          </p:cNvPr>
          <p:cNvSpPr txBox="1"/>
          <p:nvPr/>
        </p:nvSpPr>
        <p:spPr>
          <a:xfrm>
            <a:off x="1016000" y="1905000"/>
            <a:ext cx="10160000" cy="2000548"/>
          </a:xfrm>
          <a:prstGeom prst="rect">
            <a:avLst/>
          </a:prstGeom>
          <a:noFill/>
        </p:spPr>
        <p:txBody>
          <a:bodyPr vert="horz" rtlCol="0">
            <a:spAutoFit/>
          </a:bodyPr>
          <a:lstStyle/>
          <a:p>
            <a:pPr algn="ctr"/>
            <a:r>
              <a:rPr lang="en-US" sz="3100"/>
              <a:t>Indeed, He will speak to this people Through </a:t>
            </a:r>
            <a:r>
              <a:rPr lang="en-US" sz="3100" b="1">
                <a:solidFill>
                  <a:srgbClr val="FF0000"/>
                </a:solidFill>
              </a:rPr>
              <a:t>stammering lips and a foreign tongue</a:t>
            </a:r>
            <a:r>
              <a:rPr lang="en-US" sz="3100"/>
              <a:t>, He who said to them, "Here is rest, give rest to the weary," And, "Here is repose," </a:t>
            </a:r>
            <a:r>
              <a:rPr lang="en-US" sz="3100" b="1">
                <a:solidFill>
                  <a:srgbClr val="FF0000"/>
                </a:solidFill>
              </a:rPr>
              <a:t>but they would not listen</a:t>
            </a:r>
            <a:r>
              <a:rPr lang="en-US" sz="3100"/>
              <a:t>.</a:t>
            </a:r>
          </a:p>
        </p:txBody>
      </p:sp>
    </p:spTree>
    <p:extLst>
      <p:ext uri="{BB962C8B-B14F-4D97-AF65-F5344CB8AC3E}">
        <p14:creationId xmlns:p14="http://schemas.microsoft.com/office/powerpoint/2010/main" val="212992754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9D29D1-4FC8-3CAC-6674-847979FB2BCD}"/>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3E36BCA9-F9C3-51A1-3E70-2E27EF318B82}"/>
              </a:ext>
            </a:extLst>
          </p:cNvPr>
          <p:cNvSpPr txBox="1"/>
          <p:nvPr/>
        </p:nvSpPr>
        <p:spPr>
          <a:xfrm>
            <a:off x="0" y="762000"/>
            <a:ext cx="12192000" cy="646331"/>
          </a:xfrm>
          <a:prstGeom prst="rect">
            <a:avLst/>
          </a:prstGeom>
          <a:noFill/>
        </p:spPr>
        <p:txBody>
          <a:bodyPr vert="horz" rtlCol="0">
            <a:spAutoFit/>
          </a:bodyPr>
          <a:lstStyle/>
          <a:p>
            <a:pPr algn="ctr"/>
            <a:r>
              <a:rPr lang="en-US" sz="3600"/>
              <a:t>John 10:34</a:t>
            </a:r>
          </a:p>
        </p:txBody>
      </p:sp>
      <p:sp>
        <p:nvSpPr>
          <p:cNvPr id="4" name="TextBox 3">
            <a:extLst>
              <a:ext uri="{FF2B5EF4-FFF2-40B4-BE49-F238E27FC236}">
                <a16:creationId xmlns:a16="http://schemas.microsoft.com/office/drawing/2014/main" id="{6E03E056-C84D-A948-E535-AD341F7A832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66BBBA6-F972-A001-E914-11860942A22E}"/>
              </a:ext>
            </a:extLst>
          </p:cNvPr>
          <p:cNvSpPr txBox="1"/>
          <p:nvPr/>
        </p:nvSpPr>
        <p:spPr>
          <a:xfrm>
            <a:off x="1016000" y="1905000"/>
            <a:ext cx="10160000" cy="1046440"/>
          </a:xfrm>
          <a:prstGeom prst="rect">
            <a:avLst/>
          </a:prstGeom>
          <a:noFill/>
        </p:spPr>
        <p:txBody>
          <a:bodyPr vert="horz" rtlCol="0">
            <a:spAutoFit/>
          </a:bodyPr>
          <a:lstStyle/>
          <a:p>
            <a:pPr algn="ctr"/>
            <a:r>
              <a:rPr lang="en-US" sz="3100"/>
              <a:t>Jesus answered them, "Has it not been </a:t>
            </a:r>
            <a:r>
              <a:rPr lang="en-US" sz="3100" b="1">
                <a:solidFill>
                  <a:srgbClr val="FF0000"/>
                </a:solidFill>
              </a:rPr>
              <a:t>written in your Law</a:t>
            </a:r>
            <a:r>
              <a:rPr lang="en-US" sz="3100"/>
              <a:t>, 'I SAID, </a:t>
            </a:r>
            <a:r>
              <a:rPr lang="en-US" sz="3100" b="1">
                <a:solidFill>
                  <a:srgbClr val="FF0000"/>
                </a:solidFill>
              </a:rPr>
              <a:t>YOU ARE GODS</a:t>
            </a:r>
            <a:r>
              <a:rPr lang="en-US" sz="3100"/>
              <a:t>'?</a:t>
            </a:r>
          </a:p>
        </p:txBody>
      </p:sp>
    </p:spTree>
    <p:extLst>
      <p:ext uri="{BB962C8B-B14F-4D97-AF65-F5344CB8AC3E}">
        <p14:creationId xmlns:p14="http://schemas.microsoft.com/office/powerpoint/2010/main" val="372980260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A710E3-AB05-25F9-40FE-5F52C422D817}"/>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441F1C92-C6A3-83B5-A3A4-3F13ABE5F047}"/>
              </a:ext>
            </a:extLst>
          </p:cNvPr>
          <p:cNvSpPr txBox="1"/>
          <p:nvPr/>
        </p:nvSpPr>
        <p:spPr>
          <a:xfrm>
            <a:off x="0" y="762000"/>
            <a:ext cx="12192000" cy="646331"/>
          </a:xfrm>
          <a:prstGeom prst="rect">
            <a:avLst/>
          </a:prstGeom>
          <a:noFill/>
        </p:spPr>
        <p:txBody>
          <a:bodyPr vert="horz" rtlCol="0">
            <a:spAutoFit/>
          </a:bodyPr>
          <a:lstStyle/>
          <a:p>
            <a:pPr algn="ctr"/>
            <a:r>
              <a:rPr lang="en-US" sz="3600"/>
              <a:t>Psalm 14:1-3</a:t>
            </a:r>
          </a:p>
        </p:txBody>
      </p:sp>
      <p:sp>
        <p:nvSpPr>
          <p:cNvPr id="4" name="TextBox 3">
            <a:extLst>
              <a:ext uri="{FF2B5EF4-FFF2-40B4-BE49-F238E27FC236}">
                <a16:creationId xmlns:a16="http://schemas.microsoft.com/office/drawing/2014/main" id="{53D50CA9-94BE-3276-6E10-8629660A006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D11B579-122A-D0C9-C5CE-1769A160130E}"/>
              </a:ext>
            </a:extLst>
          </p:cNvPr>
          <p:cNvSpPr txBox="1"/>
          <p:nvPr/>
        </p:nvSpPr>
        <p:spPr>
          <a:xfrm>
            <a:off x="1016000" y="1905000"/>
            <a:ext cx="10160000" cy="3431709"/>
          </a:xfrm>
          <a:prstGeom prst="rect">
            <a:avLst/>
          </a:prstGeom>
          <a:noFill/>
        </p:spPr>
        <p:txBody>
          <a:bodyPr vert="horz" rtlCol="0">
            <a:spAutoFit/>
          </a:bodyPr>
          <a:lstStyle/>
          <a:p>
            <a:pPr algn="ctr"/>
            <a:r>
              <a:rPr lang="en-US" sz="3100"/>
              <a:t>The fool has said in his heart, "There is no God." They are corrupt, they have committed abominable deeds; There is no one who does good. The LORD has looked down from heaven upon the sons of men To see if there are any who understand, Who seek after God. They have all turned aside, together they have become corrupt; </a:t>
            </a:r>
            <a:r>
              <a:rPr lang="en-US" sz="3100" b="1">
                <a:solidFill>
                  <a:srgbClr val="FF0000"/>
                </a:solidFill>
              </a:rPr>
              <a:t>There is no one who does good, not even one</a:t>
            </a:r>
            <a:r>
              <a:rPr lang="en-US" sz="3100"/>
              <a:t>.</a:t>
            </a:r>
          </a:p>
        </p:txBody>
      </p:sp>
    </p:spTree>
    <p:extLst>
      <p:ext uri="{BB962C8B-B14F-4D97-AF65-F5344CB8AC3E}">
        <p14:creationId xmlns:p14="http://schemas.microsoft.com/office/powerpoint/2010/main" val="151648042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ED2D61-96C4-5E40-BD77-667ABD615530}"/>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E612ED86-ED99-CBB5-267B-4E06C149D03C}"/>
              </a:ext>
            </a:extLst>
          </p:cNvPr>
          <p:cNvSpPr txBox="1"/>
          <p:nvPr/>
        </p:nvSpPr>
        <p:spPr>
          <a:xfrm>
            <a:off x="0" y="762000"/>
            <a:ext cx="12192000" cy="646331"/>
          </a:xfrm>
          <a:prstGeom prst="rect">
            <a:avLst/>
          </a:prstGeom>
          <a:noFill/>
        </p:spPr>
        <p:txBody>
          <a:bodyPr vert="horz" rtlCol="0">
            <a:spAutoFit/>
          </a:bodyPr>
          <a:lstStyle/>
          <a:p>
            <a:pPr algn="ctr"/>
            <a:r>
              <a:rPr lang="en-US" sz="3600"/>
              <a:t>Psalm 53:1-3</a:t>
            </a:r>
          </a:p>
        </p:txBody>
      </p:sp>
      <p:sp>
        <p:nvSpPr>
          <p:cNvPr id="4" name="TextBox 3">
            <a:extLst>
              <a:ext uri="{FF2B5EF4-FFF2-40B4-BE49-F238E27FC236}">
                <a16:creationId xmlns:a16="http://schemas.microsoft.com/office/drawing/2014/main" id="{C40B47BB-9B57-6947-BE2F-31B0D5C6098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157FD23-79C0-4975-A742-FADCE929EDAB}"/>
              </a:ext>
            </a:extLst>
          </p:cNvPr>
          <p:cNvSpPr txBox="1"/>
          <p:nvPr/>
        </p:nvSpPr>
        <p:spPr>
          <a:xfrm>
            <a:off x="1016000" y="1905000"/>
            <a:ext cx="10160000" cy="3431709"/>
          </a:xfrm>
          <a:prstGeom prst="rect">
            <a:avLst/>
          </a:prstGeom>
          <a:noFill/>
        </p:spPr>
        <p:txBody>
          <a:bodyPr vert="horz" rtlCol="0">
            <a:spAutoFit/>
          </a:bodyPr>
          <a:lstStyle/>
          <a:p>
            <a:pPr algn="ctr"/>
            <a:r>
              <a:rPr lang="en-US" sz="3100"/>
              <a:t>The fool has said in his heart, "There is no God," They are corrupt, and have committed abominable injustice; There is no one who does good. God has looked down from heaven upon the sons of men To see if there is anyone who understands, Who seeks after God. Every one of them has turned aside; together they have become corrupt; </a:t>
            </a:r>
            <a:r>
              <a:rPr lang="en-US" sz="3100" b="1">
                <a:solidFill>
                  <a:srgbClr val="FF0000"/>
                </a:solidFill>
              </a:rPr>
              <a:t>There is no one who does good, not even one</a:t>
            </a:r>
            <a:r>
              <a:rPr lang="en-US" sz="3100"/>
              <a:t>.</a:t>
            </a:r>
          </a:p>
        </p:txBody>
      </p:sp>
    </p:spTree>
    <p:extLst>
      <p:ext uri="{BB962C8B-B14F-4D97-AF65-F5344CB8AC3E}">
        <p14:creationId xmlns:p14="http://schemas.microsoft.com/office/powerpoint/2010/main" val="91585768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96DF21-0FFF-680A-6070-0BB928BD9DD6}"/>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248A77E9-342C-2E00-9FEA-B89505C3358C}"/>
              </a:ext>
            </a:extLst>
          </p:cNvPr>
          <p:cNvSpPr txBox="1"/>
          <p:nvPr/>
        </p:nvSpPr>
        <p:spPr>
          <a:xfrm>
            <a:off x="0" y="762000"/>
            <a:ext cx="12192000" cy="646331"/>
          </a:xfrm>
          <a:prstGeom prst="rect">
            <a:avLst/>
          </a:prstGeom>
          <a:noFill/>
        </p:spPr>
        <p:txBody>
          <a:bodyPr vert="horz" rtlCol="0">
            <a:spAutoFit/>
          </a:bodyPr>
          <a:lstStyle/>
          <a:p>
            <a:pPr algn="ctr"/>
            <a:r>
              <a:rPr lang="en-US" sz="3600"/>
              <a:t>Psalm 82:6</a:t>
            </a:r>
          </a:p>
        </p:txBody>
      </p:sp>
      <p:sp>
        <p:nvSpPr>
          <p:cNvPr id="4" name="TextBox 3">
            <a:extLst>
              <a:ext uri="{FF2B5EF4-FFF2-40B4-BE49-F238E27FC236}">
                <a16:creationId xmlns:a16="http://schemas.microsoft.com/office/drawing/2014/main" id="{5BE1764C-1753-523C-D65E-F5E36D7C9FB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0411E63-055E-1BF9-96BC-CF1C996C9CB6}"/>
              </a:ext>
            </a:extLst>
          </p:cNvPr>
          <p:cNvSpPr txBox="1"/>
          <p:nvPr/>
        </p:nvSpPr>
        <p:spPr>
          <a:xfrm>
            <a:off x="1016000" y="1905000"/>
            <a:ext cx="10160000" cy="1046440"/>
          </a:xfrm>
          <a:prstGeom prst="rect">
            <a:avLst/>
          </a:prstGeom>
          <a:noFill/>
        </p:spPr>
        <p:txBody>
          <a:bodyPr vert="horz" rtlCol="0">
            <a:spAutoFit/>
          </a:bodyPr>
          <a:lstStyle/>
          <a:p>
            <a:pPr algn="ctr"/>
            <a:r>
              <a:rPr lang="en-US" sz="3100" b="1">
                <a:solidFill>
                  <a:srgbClr val="FF0000"/>
                </a:solidFill>
              </a:rPr>
              <a:t>I said, "You are gods</a:t>
            </a:r>
            <a:r>
              <a:rPr lang="en-US" sz="3100"/>
              <a:t>, And all of you are sons of the Most High.</a:t>
            </a:r>
          </a:p>
        </p:txBody>
      </p:sp>
    </p:spTree>
    <p:extLst>
      <p:ext uri="{BB962C8B-B14F-4D97-AF65-F5344CB8AC3E}">
        <p14:creationId xmlns:p14="http://schemas.microsoft.com/office/powerpoint/2010/main" val="15635477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2DAED3-4707-A4A9-D307-E1D1195B3ACD}"/>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CE8CC2B1-BC79-CB35-EECC-07A8C1946B23}"/>
              </a:ext>
            </a:extLst>
          </p:cNvPr>
          <p:cNvSpPr txBox="1"/>
          <p:nvPr/>
        </p:nvSpPr>
        <p:spPr>
          <a:xfrm>
            <a:off x="0" y="762000"/>
            <a:ext cx="12192000" cy="646331"/>
          </a:xfrm>
          <a:prstGeom prst="rect">
            <a:avLst/>
          </a:prstGeom>
          <a:noFill/>
        </p:spPr>
        <p:txBody>
          <a:bodyPr vert="horz" rtlCol="0">
            <a:spAutoFit/>
          </a:bodyPr>
          <a:lstStyle/>
          <a:p>
            <a:pPr algn="ctr"/>
            <a:r>
              <a:rPr lang="en-US" sz="3600"/>
              <a:t>Romans 3:10-19</a:t>
            </a:r>
          </a:p>
        </p:txBody>
      </p:sp>
      <p:sp>
        <p:nvSpPr>
          <p:cNvPr id="4" name="TextBox 3">
            <a:extLst>
              <a:ext uri="{FF2B5EF4-FFF2-40B4-BE49-F238E27FC236}">
                <a16:creationId xmlns:a16="http://schemas.microsoft.com/office/drawing/2014/main" id="{89F3BAFE-B3E9-0DB0-48D6-9A8DA38F570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9237613-40C4-CD01-F797-C36F438DD72E}"/>
              </a:ext>
            </a:extLst>
          </p:cNvPr>
          <p:cNvSpPr txBox="1"/>
          <p:nvPr/>
        </p:nvSpPr>
        <p:spPr>
          <a:xfrm>
            <a:off x="1016000" y="1905000"/>
            <a:ext cx="10160000" cy="4862870"/>
          </a:xfrm>
          <a:prstGeom prst="rect">
            <a:avLst/>
          </a:prstGeom>
          <a:noFill/>
        </p:spPr>
        <p:txBody>
          <a:bodyPr vert="horz" rtlCol="0">
            <a:spAutoFit/>
          </a:bodyPr>
          <a:lstStyle/>
          <a:p>
            <a:pPr algn="ctr"/>
            <a:r>
              <a:rPr lang="en-US" sz="3100"/>
              <a:t>as it is written, "</a:t>
            </a:r>
            <a:r>
              <a:rPr lang="en-US" sz="3100" b="1">
                <a:solidFill>
                  <a:srgbClr val="FF0000"/>
                </a:solidFill>
              </a:rPr>
              <a:t>THERE IS NONE RIGHTEOUS, NOT EVEN ONE;</a:t>
            </a:r>
            <a:r>
              <a:rPr lang="en-US" sz="3100"/>
              <a:t> THERE IS NONE WHO UNDERSTANDS, THERE IS NONE WHO SEEKS FOR GOD; ALL HAVE TURNED ASIDE, TOGETHER THEY HAVE BECOME USELESS; THERE IS NONE WHO DOES GOOD, THERE IS NOT EVEN ONE." "THEIR THROAT IS AN OPEN GRAVE, WITH THEIR TONGUES THEY KEEP DECEIVING, THE POISON OF ASPS IS UNDER THEIR LIPS"; "WHOSE MOUTH IS FULL OF CURSING AND BITTERNESS"; (Continued...)</a:t>
            </a:r>
          </a:p>
        </p:txBody>
      </p:sp>
    </p:spTree>
    <p:extLst>
      <p:ext uri="{BB962C8B-B14F-4D97-AF65-F5344CB8AC3E}">
        <p14:creationId xmlns:p14="http://schemas.microsoft.com/office/powerpoint/2010/main" val="455694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82FC5-7E85-092C-9CB6-84C753282AF1}"/>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This is Moses' third trip up the mountain. People of Israel remain at the foot of the mountain.</a:t>
            </a:r>
          </a:p>
        </p:txBody>
      </p:sp>
      <p:sp>
        <p:nvSpPr>
          <p:cNvPr id="3" name="Subtitle 2">
            <a:extLst>
              <a:ext uri="{FF2B5EF4-FFF2-40B4-BE49-F238E27FC236}">
                <a16:creationId xmlns:a16="http://schemas.microsoft.com/office/drawing/2014/main" id="{486957A8-CEF0-3944-6421-F6986747C33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968108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C54C72-7639-D140-D5F4-A4024DCAEE1A}"/>
              </a:ext>
            </a:extLst>
          </p:cNvPr>
          <p:cNvSpPr txBox="1"/>
          <p:nvPr/>
        </p:nvSpPr>
        <p:spPr>
          <a:xfrm>
            <a:off x="127000" y="127000"/>
            <a:ext cx="7315200" cy="276999"/>
          </a:xfrm>
          <a:prstGeom prst="rect">
            <a:avLst/>
          </a:prstGeom>
          <a:noFill/>
        </p:spPr>
        <p:txBody>
          <a:bodyPr vert="horz" lIns="0" tIns="0" rIns="0" bIns="0" rtlCol="0">
            <a:spAutoFit/>
          </a:bodyPr>
          <a:lstStyle/>
          <a:p>
            <a:r>
              <a:rPr lang="en-US"/>
              <a:t>"The Law" outside the Pentateuch</a:t>
            </a:r>
          </a:p>
        </p:txBody>
      </p:sp>
      <p:sp>
        <p:nvSpPr>
          <p:cNvPr id="3" name="TextBox 2">
            <a:extLst>
              <a:ext uri="{FF2B5EF4-FFF2-40B4-BE49-F238E27FC236}">
                <a16:creationId xmlns:a16="http://schemas.microsoft.com/office/drawing/2014/main" id="{4430E1C7-A0B6-0263-B3F8-C721A13E8375}"/>
              </a:ext>
            </a:extLst>
          </p:cNvPr>
          <p:cNvSpPr txBox="1"/>
          <p:nvPr/>
        </p:nvSpPr>
        <p:spPr>
          <a:xfrm>
            <a:off x="1016000" y="635000"/>
            <a:ext cx="10160000" cy="3908762"/>
          </a:xfrm>
          <a:prstGeom prst="rect">
            <a:avLst/>
          </a:prstGeom>
          <a:noFill/>
        </p:spPr>
        <p:txBody>
          <a:bodyPr vert="horz" rtlCol="0">
            <a:spAutoFit/>
          </a:bodyPr>
          <a:lstStyle/>
          <a:p>
            <a:pPr algn="ctr"/>
            <a:r>
              <a:rPr lang="en-US" sz="3100"/>
              <a:t>"THEIR FEET ARE SWIFT TO SHED BLOOD, DESTRUCTION AND MISERY ARE IN THEIR PATHS, AND THE PATH OF PEACE THEY HAVE NOT KNOWN." "THERE IS NO FEAR OF GOD BEFORE THEIR EYES." Now we know that whatever the Law says, it speaks to those who are under the Law, so that every mouth may be closed and all the world may become accountable to God;</a:t>
            </a:r>
          </a:p>
        </p:txBody>
      </p:sp>
    </p:spTree>
    <p:extLst>
      <p:ext uri="{BB962C8B-B14F-4D97-AF65-F5344CB8AC3E}">
        <p14:creationId xmlns:p14="http://schemas.microsoft.com/office/powerpoint/2010/main" val="210740155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CEFB5-2E26-1FFC-9CDF-119F3BCAB018}"/>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Book of the Law contained the "blessings and the curse"</a:t>
            </a:r>
          </a:p>
        </p:txBody>
      </p:sp>
      <p:sp>
        <p:nvSpPr>
          <p:cNvPr id="3" name="Subtitle 2">
            <a:extLst>
              <a:ext uri="{FF2B5EF4-FFF2-40B4-BE49-F238E27FC236}">
                <a16:creationId xmlns:a16="http://schemas.microsoft.com/office/drawing/2014/main" id="{12C97E95-12D3-16EA-D7D8-8FB410BD828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5774452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415CA8A-2E5E-A324-BEAC-228A602790A3}"/>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contained the "blessings and the curse"</a:t>
            </a:r>
          </a:p>
        </p:txBody>
      </p:sp>
      <p:sp>
        <p:nvSpPr>
          <p:cNvPr id="3" name="TextBox 2">
            <a:extLst>
              <a:ext uri="{FF2B5EF4-FFF2-40B4-BE49-F238E27FC236}">
                <a16:creationId xmlns:a16="http://schemas.microsoft.com/office/drawing/2014/main" id="{91B992E0-CC18-7530-4C8F-C84CCCB1FCC2}"/>
              </a:ext>
            </a:extLst>
          </p:cNvPr>
          <p:cNvSpPr txBox="1"/>
          <p:nvPr/>
        </p:nvSpPr>
        <p:spPr>
          <a:xfrm>
            <a:off x="0" y="762000"/>
            <a:ext cx="12192000" cy="646331"/>
          </a:xfrm>
          <a:prstGeom prst="rect">
            <a:avLst/>
          </a:prstGeom>
          <a:noFill/>
        </p:spPr>
        <p:txBody>
          <a:bodyPr vert="horz" rtlCol="0">
            <a:spAutoFit/>
          </a:bodyPr>
          <a:lstStyle/>
          <a:p>
            <a:pPr algn="ctr"/>
            <a:r>
              <a:rPr lang="en-US" sz="3600"/>
              <a:t>Joshua 8:30-35</a:t>
            </a:r>
          </a:p>
        </p:txBody>
      </p:sp>
      <p:sp>
        <p:nvSpPr>
          <p:cNvPr id="4" name="TextBox 3">
            <a:extLst>
              <a:ext uri="{FF2B5EF4-FFF2-40B4-BE49-F238E27FC236}">
                <a16:creationId xmlns:a16="http://schemas.microsoft.com/office/drawing/2014/main" id="{D84A49EF-B430-18C0-6754-81717C0B0A1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67D5765-BD94-9F81-D244-E167B9EAC1B2}"/>
              </a:ext>
            </a:extLst>
          </p:cNvPr>
          <p:cNvSpPr txBox="1"/>
          <p:nvPr/>
        </p:nvSpPr>
        <p:spPr>
          <a:xfrm>
            <a:off x="1016000" y="1905000"/>
            <a:ext cx="10160000" cy="4385816"/>
          </a:xfrm>
          <a:prstGeom prst="rect">
            <a:avLst/>
          </a:prstGeom>
          <a:noFill/>
        </p:spPr>
        <p:txBody>
          <a:bodyPr vert="horz" rtlCol="0">
            <a:spAutoFit/>
          </a:bodyPr>
          <a:lstStyle/>
          <a:p>
            <a:pPr algn="ctr"/>
            <a:r>
              <a:rPr lang="en-US" sz="3100"/>
              <a:t>Then Joshua built an altar to the LORD, the God of Israel, in Mount Ebal, just as Moses the servant of the LORD had commanded the sons of Israel, </a:t>
            </a:r>
            <a:r>
              <a:rPr lang="en-US" sz="3100" b="1">
                <a:solidFill>
                  <a:srgbClr val="FF0000"/>
                </a:solidFill>
              </a:rPr>
              <a:t>as it is written in the book of the law of Moses</a:t>
            </a:r>
            <a:r>
              <a:rPr lang="en-US" sz="3100"/>
              <a:t>, an altar of uncut stones on which no man had wielded an iron tool; and they offered burnt offerings on it to the LORD, and sacrificed peace offerings. He wrote there on the stones </a:t>
            </a:r>
            <a:r>
              <a:rPr lang="en-US" sz="3100" b="1">
                <a:solidFill>
                  <a:srgbClr val="FF0000"/>
                </a:solidFill>
              </a:rPr>
              <a:t>a copy of the law of Moses, which he had written, in the presence of the sons of Israel</a:t>
            </a:r>
            <a:r>
              <a:rPr lang="en-US" sz="3100"/>
              <a:t>. (Continued...)</a:t>
            </a:r>
          </a:p>
        </p:txBody>
      </p:sp>
    </p:spTree>
    <p:extLst>
      <p:ext uri="{BB962C8B-B14F-4D97-AF65-F5344CB8AC3E}">
        <p14:creationId xmlns:p14="http://schemas.microsoft.com/office/powerpoint/2010/main" val="277902179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E02C6-7AC6-DFD4-D4C0-952AF394BFA1}"/>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contained the "blessings and the curse"</a:t>
            </a:r>
          </a:p>
        </p:txBody>
      </p:sp>
      <p:sp>
        <p:nvSpPr>
          <p:cNvPr id="3" name="TextBox 2">
            <a:extLst>
              <a:ext uri="{FF2B5EF4-FFF2-40B4-BE49-F238E27FC236}">
                <a16:creationId xmlns:a16="http://schemas.microsoft.com/office/drawing/2014/main" id="{F0E02043-E9D3-AF89-B08F-D15A850369DB}"/>
              </a:ext>
            </a:extLst>
          </p:cNvPr>
          <p:cNvSpPr txBox="1"/>
          <p:nvPr/>
        </p:nvSpPr>
        <p:spPr>
          <a:xfrm>
            <a:off x="1016000" y="635000"/>
            <a:ext cx="10160000" cy="3908762"/>
          </a:xfrm>
          <a:prstGeom prst="rect">
            <a:avLst/>
          </a:prstGeom>
          <a:noFill/>
        </p:spPr>
        <p:txBody>
          <a:bodyPr vert="horz" rtlCol="0">
            <a:spAutoFit/>
          </a:bodyPr>
          <a:lstStyle/>
          <a:p>
            <a:pPr algn="ctr"/>
            <a:r>
              <a:rPr lang="en-US" sz="3100"/>
              <a:t>All Israel with their elders and officers and their judges were standing on both sides of the ark before the Levitical priests who carried the ark of the covenant of the LORD, the stranger as well as the native. Half of them stood in front of Mount Gerizim and half of them in front of Mount Ebal, just as Moses the servant of the LORD had given command at first to bless the people of Israel. (Continued...)</a:t>
            </a:r>
          </a:p>
        </p:txBody>
      </p:sp>
    </p:spTree>
    <p:extLst>
      <p:ext uri="{BB962C8B-B14F-4D97-AF65-F5344CB8AC3E}">
        <p14:creationId xmlns:p14="http://schemas.microsoft.com/office/powerpoint/2010/main" val="349722674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3D6C98E-38CB-C70B-D9FC-5CD4E0471C77}"/>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contained the "blessings and the curse"</a:t>
            </a:r>
          </a:p>
        </p:txBody>
      </p:sp>
      <p:sp>
        <p:nvSpPr>
          <p:cNvPr id="3" name="TextBox 2">
            <a:extLst>
              <a:ext uri="{FF2B5EF4-FFF2-40B4-BE49-F238E27FC236}">
                <a16:creationId xmlns:a16="http://schemas.microsoft.com/office/drawing/2014/main" id="{DBB8B436-B9BF-D75B-6127-F96A2AF6FF94}"/>
              </a:ext>
            </a:extLst>
          </p:cNvPr>
          <p:cNvSpPr txBox="1"/>
          <p:nvPr/>
        </p:nvSpPr>
        <p:spPr>
          <a:xfrm>
            <a:off x="1016000" y="635000"/>
            <a:ext cx="10160000" cy="3431709"/>
          </a:xfrm>
          <a:prstGeom prst="rect">
            <a:avLst/>
          </a:prstGeom>
          <a:noFill/>
        </p:spPr>
        <p:txBody>
          <a:bodyPr vert="horz" rtlCol="0">
            <a:spAutoFit/>
          </a:bodyPr>
          <a:lstStyle/>
          <a:p>
            <a:pPr algn="ctr"/>
            <a:r>
              <a:rPr lang="en-US" sz="3100"/>
              <a:t>T</a:t>
            </a:r>
            <a:r>
              <a:rPr lang="en-US" sz="3100" b="1">
                <a:solidFill>
                  <a:srgbClr val="FF0000"/>
                </a:solidFill>
              </a:rPr>
              <a:t>hen afterward he read all the words of the law, the blessing and the curse, according to all that is written in the book of the law. There was not a word of all that Moses had commanded which Joshua did not read </a:t>
            </a:r>
            <a:r>
              <a:rPr lang="en-US" sz="3100"/>
              <a:t>before all the assembly of Israel with the women and the little ones and the strangers who were living among them.</a:t>
            </a:r>
          </a:p>
        </p:txBody>
      </p:sp>
    </p:spTree>
    <p:extLst>
      <p:ext uri="{BB962C8B-B14F-4D97-AF65-F5344CB8AC3E}">
        <p14:creationId xmlns:p14="http://schemas.microsoft.com/office/powerpoint/2010/main" val="319369564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EEF6D-DB48-AD18-8E46-1367B1DAC122}"/>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Book of the Law apparently also kept records.</a:t>
            </a:r>
          </a:p>
        </p:txBody>
      </p:sp>
      <p:sp>
        <p:nvSpPr>
          <p:cNvPr id="3" name="Subtitle 2">
            <a:extLst>
              <a:ext uri="{FF2B5EF4-FFF2-40B4-BE49-F238E27FC236}">
                <a16:creationId xmlns:a16="http://schemas.microsoft.com/office/drawing/2014/main" id="{8F1EA05D-4938-064C-3B93-D6EB80D98B4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7585269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B50EDB-C398-C39D-469F-35C1778DD0F6}"/>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apparently also kept records.</a:t>
            </a:r>
          </a:p>
        </p:txBody>
      </p:sp>
      <p:sp>
        <p:nvSpPr>
          <p:cNvPr id="3" name="TextBox 2">
            <a:extLst>
              <a:ext uri="{FF2B5EF4-FFF2-40B4-BE49-F238E27FC236}">
                <a16:creationId xmlns:a16="http://schemas.microsoft.com/office/drawing/2014/main" id="{E3F105E1-F652-05AD-9F9E-E31EEBB462F6}"/>
              </a:ext>
            </a:extLst>
          </p:cNvPr>
          <p:cNvSpPr txBox="1"/>
          <p:nvPr/>
        </p:nvSpPr>
        <p:spPr>
          <a:xfrm>
            <a:off x="0" y="762000"/>
            <a:ext cx="12192000" cy="646331"/>
          </a:xfrm>
          <a:prstGeom prst="rect">
            <a:avLst/>
          </a:prstGeom>
          <a:noFill/>
        </p:spPr>
        <p:txBody>
          <a:bodyPr vert="horz" rtlCol="0">
            <a:spAutoFit/>
          </a:bodyPr>
          <a:lstStyle/>
          <a:p>
            <a:pPr algn="ctr"/>
            <a:r>
              <a:rPr lang="en-US" sz="3600"/>
              <a:t>Joshua 24:19-28</a:t>
            </a:r>
          </a:p>
        </p:txBody>
      </p:sp>
      <p:sp>
        <p:nvSpPr>
          <p:cNvPr id="4" name="TextBox 3">
            <a:extLst>
              <a:ext uri="{FF2B5EF4-FFF2-40B4-BE49-F238E27FC236}">
                <a16:creationId xmlns:a16="http://schemas.microsoft.com/office/drawing/2014/main" id="{017B2466-010D-B8BA-A801-7926268037D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BFD69402-2D60-CABC-8707-396F360E0274}"/>
              </a:ext>
            </a:extLst>
          </p:cNvPr>
          <p:cNvSpPr txBox="1"/>
          <p:nvPr/>
        </p:nvSpPr>
        <p:spPr>
          <a:xfrm>
            <a:off x="1016000" y="1905000"/>
            <a:ext cx="10160000" cy="3431709"/>
          </a:xfrm>
          <a:prstGeom prst="rect">
            <a:avLst/>
          </a:prstGeom>
          <a:noFill/>
        </p:spPr>
        <p:txBody>
          <a:bodyPr vert="horz" rtlCol="0">
            <a:spAutoFit/>
          </a:bodyPr>
          <a:lstStyle/>
          <a:p>
            <a:pPr algn="ctr"/>
            <a:r>
              <a:rPr lang="en-US" sz="3100"/>
              <a:t>Then Joshua said to the people, "You will not be able to serve the LORD, for He is a holy God. He is a jealous God; He will not forgive your transgression or your sins. "If you forsake the LORD and serve foreign gods, then He will turn and do you harm and consume you after He has done good to you." The people said to Joshua, "No, but we will serve the LORD. (Continued...)</a:t>
            </a:r>
          </a:p>
        </p:txBody>
      </p:sp>
    </p:spTree>
    <p:extLst>
      <p:ext uri="{BB962C8B-B14F-4D97-AF65-F5344CB8AC3E}">
        <p14:creationId xmlns:p14="http://schemas.microsoft.com/office/powerpoint/2010/main" val="234682828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661C74-1065-6747-3F08-016BA528FDC9}"/>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apparently also kept records.</a:t>
            </a:r>
          </a:p>
        </p:txBody>
      </p:sp>
      <p:sp>
        <p:nvSpPr>
          <p:cNvPr id="3" name="TextBox 2">
            <a:extLst>
              <a:ext uri="{FF2B5EF4-FFF2-40B4-BE49-F238E27FC236}">
                <a16:creationId xmlns:a16="http://schemas.microsoft.com/office/drawing/2014/main" id="{79AE6E14-383C-6AC0-AB91-8EE09EFA249F}"/>
              </a:ext>
            </a:extLst>
          </p:cNvPr>
          <p:cNvSpPr txBox="1"/>
          <p:nvPr/>
        </p:nvSpPr>
        <p:spPr>
          <a:xfrm>
            <a:off x="1016000" y="635000"/>
            <a:ext cx="10160000" cy="3908762"/>
          </a:xfrm>
          <a:prstGeom prst="rect">
            <a:avLst/>
          </a:prstGeom>
          <a:noFill/>
        </p:spPr>
        <p:txBody>
          <a:bodyPr vert="horz" rtlCol="0">
            <a:spAutoFit/>
          </a:bodyPr>
          <a:lstStyle/>
          <a:p>
            <a:pPr algn="ctr"/>
            <a:r>
              <a:rPr lang="en-US" sz="3100"/>
              <a:t>" Joshua said to the people, "You are witnesses against yourselves that you have chosen for yourselves the LORD, to serve Him." And they said, "We are witnesses." "Now therefore, put away the foreign gods which are in your midst, and incline your hearts to the LORD, the God of Israel." The people said to Joshua, "We will serve the LORD our God and we will obey His voice. (Continued...)</a:t>
            </a:r>
          </a:p>
        </p:txBody>
      </p:sp>
    </p:spTree>
    <p:extLst>
      <p:ext uri="{BB962C8B-B14F-4D97-AF65-F5344CB8AC3E}">
        <p14:creationId xmlns:p14="http://schemas.microsoft.com/office/powerpoint/2010/main" val="241457093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A4B41-679E-FDDC-1FA2-298A58489FCA}"/>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apparently also kept records.</a:t>
            </a:r>
          </a:p>
        </p:txBody>
      </p:sp>
      <p:sp>
        <p:nvSpPr>
          <p:cNvPr id="3" name="TextBox 2">
            <a:extLst>
              <a:ext uri="{FF2B5EF4-FFF2-40B4-BE49-F238E27FC236}">
                <a16:creationId xmlns:a16="http://schemas.microsoft.com/office/drawing/2014/main" id="{A208EA24-171E-5814-3015-62096FAB3734}"/>
              </a:ext>
            </a:extLst>
          </p:cNvPr>
          <p:cNvSpPr txBox="1"/>
          <p:nvPr/>
        </p:nvSpPr>
        <p:spPr>
          <a:xfrm>
            <a:off x="1016000" y="635000"/>
            <a:ext cx="10160000" cy="3908762"/>
          </a:xfrm>
          <a:prstGeom prst="rect">
            <a:avLst/>
          </a:prstGeom>
          <a:noFill/>
        </p:spPr>
        <p:txBody>
          <a:bodyPr vert="horz" rtlCol="0">
            <a:spAutoFit/>
          </a:bodyPr>
          <a:lstStyle/>
          <a:p>
            <a:pPr algn="ctr"/>
            <a:r>
              <a:rPr lang="en-US" sz="3100"/>
              <a:t>" So Joshua made a covenant with the people that day, and made for them a statute and an ordinance in Shechem.</a:t>
            </a:r>
            <a:r>
              <a:rPr lang="en-US" sz="3100" b="1">
                <a:solidFill>
                  <a:srgbClr val="FF0000"/>
                </a:solidFill>
              </a:rPr>
              <a:t> And Joshua wrote these words in the book of the law of God</a:t>
            </a:r>
            <a:r>
              <a:rPr lang="en-US" sz="3100"/>
              <a:t>; and he took a large stone and set it up there under the oak that was by the sanctuary of the LORD. Joshua said to all the people, "Behold, this stone shall be for a witness against us, for it has heard all the words of the LORD which He spoke to us; (Continued...)</a:t>
            </a:r>
          </a:p>
        </p:txBody>
      </p:sp>
    </p:spTree>
    <p:extLst>
      <p:ext uri="{BB962C8B-B14F-4D97-AF65-F5344CB8AC3E}">
        <p14:creationId xmlns:p14="http://schemas.microsoft.com/office/powerpoint/2010/main" val="395525982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3E1C88-EC05-FD65-28D9-1E7D8E239011}"/>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apparently also kept records.</a:t>
            </a:r>
          </a:p>
        </p:txBody>
      </p:sp>
      <p:sp>
        <p:nvSpPr>
          <p:cNvPr id="3" name="TextBox 2">
            <a:extLst>
              <a:ext uri="{FF2B5EF4-FFF2-40B4-BE49-F238E27FC236}">
                <a16:creationId xmlns:a16="http://schemas.microsoft.com/office/drawing/2014/main" id="{99324AAB-D8AC-7336-F66B-057321E7DA91}"/>
              </a:ext>
            </a:extLst>
          </p:cNvPr>
          <p:cNvSpPr txBox="1"/>
          <p:nvPr/>
        </p:nvSpPr>
        <p:spPr>
          <a:xfrm>
            <a:off x="1016000" y="635000"/>
            <a:ext cx="10160000" cy="1523494"/>
          </a:xfrm>
          <a:prstGeom prst="rect">
            <a:avLst/>
          </a:prstGeom>
          <a:noFill/>
        </p:spPr>
        <p:txBody>
          <a:bodyPr vert="horz" rtlCol="0">
            <a:spAutoFit/>
          </a:bodyPr>
          <a:lstStyle/>
          <a:p>
            <a:pPr algn="ctr"/>
            <a:r>
              <a:rPr lang="en-US" sz="3100"/>
              <a:t>thus it shall be for a witness against you, so that you do not deny your God." Then Joshua dismissed the people, each to his inheritance.</a:t>
            </a:r>
          </a:p>
        </p:txBody>
      </p:sp>
    </p:spTree>
    <p:extLst>
      <p:ext uri="{BB962C8B-B14F-4D97-AF65-F5344CB8AC3E}">
        <p14:creationId xmlns:p14="http://schemas.microsoft.com/office/powerpoint/2010/main" val="2956977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CCE15E6-82FB-CEB9-C13B-8ED8EEEF72A5}"/>
              </a:ext>
            </a:extLst>
          </p:cNvPr>
          <p:cNvSpPr txBox="1"/>
          <p:nvPr/>
        </p:nvSpPr>
        <p:spPr>
          <a:xfrm>
            <a:off x="127000" y="127000"/>
            <a:ext cx="7315200" cy="553998"/>
          </a:xfrm>
          <a:prstGeom prst="rect">
            <a:avLst/>
          </a:prstGeom>
          <a:noFill/>
        </p:spPr>
        <p:txBody>
          <a:bodyPr vert="horz" lIns="0" tIns="0" rIns="0" bIns="0" rtlCol="0">
            <a:spAutoFit/>
          </a:bodyPr>
          <a:lstStyle/>
          <a:p>
            <a:r>
              <a:rPr lang="en-US"/>
              <a:t>This is Moses' third trip up the mountain. People of Israel remain at the foot of the mountain.</a:t>
            </a:r>
          </a:p>
        </p:txBody>
      </p:sp>
      <p:sp>
        <p:nvSpPr>
          <p:cNvPr id="3" name="TextBox 2">
            <a:extLst>
              <a:ext uri="{FF2B5EF4-FFF2-40B4-BE49-F238E27FC236}">
                <a16:creationId xmlns:a16="http://schemas.microsoft.com/office/drawing/2014/main" id="{9AA83760-84A9-B7F5-43C7-159D089835C5}"/>
              </a:ext>
            </a:extLst>
          </p:cNvPr>
          <p:cNvSpPr txBox="1"/>
          <p:nvPr/>
        </p:nvSpPr>
        <p:spPr>
          <a:xfrm>
            <a:off x="0" y="762000"/>
            <a:ext cx="12192000" cy="646331"/>
          </a:xfrm>
          <a:prstGeom prst="rect">
            <a:avLst/>
          </a:prstGeom>
          <a:noFill/>
        </p:spPr>
        <p:txBody>
          <a:bodyPr vert="horz" rtlCol="0">
            <a:spAutoFit/>
          </a:bodyPr>
          <a:lstStyle/>
          <a:p>
            <a:pPr algn="ctr"/>
            <a:r>
              <a:rPr lang="en-US" sz="3600"/>
              <a:t>Exodus 19:21-25</a:t>
            </a:r>
          </a:p>
        </p:txBody>
      </p:sp>
      <p:sp>
        <p:nvSpPr>
          <p:cNvPr id="4" name="TextBox 3">
            <a:extLst>
              <a:ext uri="{FF2B5EF4-FFF2-40B4-BE49-F238E27FC236}">
                <a16:creationId xmlns:a16="http://schemas.microsoft.com/office/drawing/2014/main" id="{6481F32D-5379-8234-BFC5-372347B4B11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F51C6AA-01D8-5EC3-7AAD-3ADF11254ABE}"/>
              </a:ext>
            </a:extLst>
          </p:cNvPr>
          <p:cNvSpPr txBox="1"/>
          <p:nvPr/>
        </p:nvSpPr>
        <p:spPr>
          <a:xfrm>
            <a:off x="1016000" y="1905000"/>
            <a:ext cx="10160000" cy="4862870"/>
          </a:xfrm>
          <a:prstGeom prst="rect">
            <a:avLst/>
          </a:prstGeom>
          <a:noFill/>
        </p:spPr>
        <p:txBody>
          <a:bodyPr vert="horz" rtlCol="0">
            <a:spAutoFit/>
          </a:bodyPr>
          <a:lstStyle/>
          <a:p>
            <a:pPr algn="ctr"/>
            <a:r>
              <a:rPr lang="en-US" sz="3100" b="1">
                <a:solidFill>
                  <a:srgbClr val="FF0000"/>
                </a:solidFill>
              </a:rPr>
              <a:t>Then the LORD spoke to Moses</a:t>
            </a:r>
            <a:r>
              <a:rPr lang="en-US" sz="3100"/>
              <a:t>, "Go down, warn the people, so that they do not break through to the LORD to gaze, and many of them perish. "Also let the priests who come near to the LORD consecrate themselves, or else the LORD will break out against them." Moses said to the LORD, "The people cannot come up to Mount Sinai, for You warned us, saying, 'Set bounds about the mountain and consecrate it.'" Then the LORD said to him, "Go down and come up again, you and Aaron with you; (Continued...)</a:t>
            </a:r>
          </a:p>
        </p:txBody>
      </p:sp>
    </p:spTree>
    <p:extLst>
      <p:ext uri="{BB962C8B-B14F-4D97-AF65-F5344CB8AC3E}">
        <p14:creationId xmlns:p14="http://schemas.microsoft.com/office/powerpoint/2010/main" val="419737140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41BA-401E-1FB2-95F3-2F07A332FCD1}"/>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books of "the Law" compiled after Moses?</a:t>
            </a:r>
          </a:p>
        </p:txBody>
      </p:sp>
      <p:sp>
        <p:nvSpPr>
          <p:cNvPr id="3" name="Subtitle 2">
            <a:extLst>
              <a:ext uri="{FF2B5EF4-FFF2-40B4-BE49-F238E27FC236}">
                <a16:creationId xmlns:a16="http://schemas.microsoft.com/office/drawing/2014/main" id="{D63F0289-7545-5EFD-7AD8-DDA118F0B31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4312736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8333598-11D7-7423-0385-CB99D7BC4C80}"/>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books of "the Law" compiled after Moses?</a:t>
            </a:r>
          </a:p>
        </p:txBody>
      </p:sp>
      <p:sp>
        <p:nvSpPr>
          <p:cNvPr id="3" name="TextBox 2">
            <a:extLst>
              <a:ext uri="{FF2B5EF4-FFF2-40B4-BE49-F238E27FC236}">
                <a16:creationId xmlns:a16="http://schemas.microsoft.com/office/drawing/2014/main" id="{941B3EB8-085E-D478-CFE0-CBBF16659F48}"/>
              </a:ext>
            </a:extLst>
          </p:cNvPr>
          <p:cNvSpPr txBox="1"/>
          <p:nvPr/>
        </p:nvSpPr>
        <p:spPr>
          <a:xfrm>
            <a:off x="0" y="762000"/>
            <a:ext cx="12192000" cy="646331"/>
          </a:xfrm>
          <a:prstGeom prst="rect">
            <a:avLst/>
          </a:prstGeom>
          <a:noFill/>
        </p:spPr>
        <p:txBody>
          <a:bodyPr vert="horz" rtlCol="0">
            <a:spAutoFit/>
          </a:bodyPr>
          <a:lstStyle/>
          <a:p>
            <a:pPr algn="ctr"/>
            <a:r>
              <a:rPr lang="en-US" sz="3600"/>
              <a:t>Deuteronomy 2:12</a:t>
            </a:r>
          </a:p>
        </p:txBody>
      </p:sp>
      <p:sp>
        <p:nvSpPr>
          <p:cNvPr id="4" name="TextBox 3">
            <a:extLst>
              <a:ext uri="{FF2B5EF4-FFF2-40B4-BE49-F238E27FC236}">
                <a16:creationId xmlns:a16="http://schemas.microsoft.com/office/drawing/2014/main" id="{E146846F-0933-473C-F990-6D79503FB78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74C41C8-76AE-F66D-3823-A1DE91683840}"/>
              </a:ext>
            </a:extLst>
          </p:cNvPr>
          <p:cNvSpPr txBox="1"/>
          <p:nvPr/>
        </p:nvSpPr>
        <p:spPr>
          <a:xfrm>
            <a:off x="1016000" y="1905000"/>
            <a:ext cx="10160000" cy="2000548"/>
          </a:xfrm>
          <a:prstGeom prst="rect">
            <a:avLst/>
          </a:prstGeom>
          <a:noFill/>
        </p:spPr>
        <p:txBody>
          <a:bodyPr vert="horz" rtlCol="0">
            <a:spAutoFit/>
          </a:bodyPr>
          <a:lstStyle/>
          <a:p>
            <a:pPr algn="ctr"/>
            <a:r>
              <a:rPr lang="en-US" sz="3100"/>
              <a:t>The Horites formerly lived in Seir, but the sons of Esau dispossessed them and destroyed them from before them and settled in their place, </a:t>
            </a:r>
            <a:r>
              <a:rPr lang="en-US" sz="3100" b="1">
                <a:solidFill>
                  <a:srgbClr val="FF0000"/>
                </a:solidFill>
              </a:rPr>
              <a:t>just as Israel did to the land of their possession which the LORD gave to them</a:t>
            </a:r>
            <a:r>
              <a:rPr lang="en-US" sz="3100"/>
              <a:t>.)</a:t>
            </a:r>
          </a:p>
        </p:txBody>
      </p:sp>
    </p:spTree>
    <p:extLst>
      <p:ext uri="{BB962C8B-B14F-4D97-AF65-F5344CB8AC3E}">
        <p14:creationId xmlns:p14="http://schemas.microsoft.com/office/powerpoint/2010/main" val="209103148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D758A1-E838-13BC-01EB-5187DED10347}"/>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books of "the Law" compiled after Moses?</a:t>
            </a:r>
          </a:p>
        </p:txBody>
      </p:sp>
      <p:sp>
        <p:nvSpPr>
          <p:cNvPr id="3" name="TextBox 2">
            <a:extLst>
              <a:ext uri="{FF2B5EF4-FFF2-40B4-BE49-F238E27FC236}">
                <a16:creationId xmlns:a16="http://schemas.microsoft.com/office/drawing/2014/main" id="{18640E72-15E6-F1E1-5F1F-25738CF9A8FC}"/>
              </a:ext>
            </a:extLst>
          </p:cNvPr>
          <p:cNvSpPr txBox="1"/>
          <p:nvPr/>
        </p:nvSpPr>
        <p:spPr>
          <a:xfrm>
            <a:off x="0" y="762000"/>
            <a:ext cx="12192000" cy="646331"/>
          </a:xfrm>
          <a:prstGeom prst="rect">
            <a:avLst/>
          </a:prstGeom>
          <a:noFill/>
        </p:spPr>
        <p:txBody>
          <a:bodyPr vert="horz" rtlCol="0">
            <a:spAutoFit/>
          </a:bodyPr>
          <a:lstStyle/>
          <a:p>
            <a:pPr algn="ctr"/>
            <a:r>
              <a:rPr lang="en-US" sz="3600"/>
              <a:t>Numbers 12:3</a:t>
            </a:r>
          </a:p>
        </p:txBody>
      </p:sp>
      <p:sp>
        <p:nvSpPr>
          <p:cNvPr id="4" name="TextBox 3">
            <a:extLst>
              <a:ext uri="{FF2B5EF4-FFF2-40B4-BE49-F238E27FC236}">
                <a16:creationId xmlns:a16="http://schemas.microsoft.com/office/drawing/2014/main" id="{0E8C25FE-DE90-845F-7668-BAA89ED2D6E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BB76E781-FE71-AB09-6F50-CC2DEFB026F8}"/>
              </a:ext>
            </a:extLst>
          </p:cNvPr>
          <p:cNvSpPr txBox="1"/>
          <p:nvPr/>
        </p:nvSpPr>
        <p:spPr>
          <a:xfrm>
            <a:off x="1016000" y="1905000"/>
            <a:ext cx="10160000" cy="1046440"/>
          </a:xfrm>
          <a:prstGeom prst="rect">
            <a:avLst/>
          </a:prstGeom>
          <a:noFill/>
        </p:spPr>
        <p:txBody>
          <a:bodyPr vert="horz" rtlCol="0">
            <a:spAutoFit/>
          </a:bodyPr>
          <a:lstStyle/>
          <a:p>
            <a:pPr algn="ctr"/>
            <a:r>
              <a:rPr lang="en-US" sz="3100"/>
              <a:t>(Now the man Moses was very humble, </a:t>
            </a:r>
            <a:r>
              <a:rPr lang="en-US" sz="3100" b="1">
                <a:solidFill>
                  <a:srgbClr val="FF0000"/>
                </a:solidFill>
              </a:rPr>
              <a:t>more than any man who was on the face of the earth</a:t>
            </a:r>
            <a:r>
              <a:rPr lang="en-US" sz="3100"/>
              <a:t>.)</a:t>
            </a:r>
          </a:p>
        </p:txBody>
      </p:sp>
    </p:spTree>
    <p:extLst>
      <p:ext uri="{BB962C8B-B14F-4D97-AF65-F5344CB8AC3E}">
        <p14:creationId xmlns:p14="http://schemas.microsoft.com/office/powerpoint/2010/main" val="301178591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38D92-F8EE-FF2E-6B83-56D2A4F2AA86}"/>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Book of the Law was "lost" and "found" on several occasions</a:t>
            </a:r>
          </a:p>
        </p:txBody>
      </p:sp>
      <p:sp>
        <p:nvSpPr>
          <p:cNvPr id="3" name="Subtitle 2">
            <a:extLst>
              <a:ext uri="{FF2B5EF4-FFF2-40B4-BE49-F238E27FC236}">
                <a16:creationId xmlns:a16="http://schemas.microsoft.com/office/drawing/2014/main" id="{D367DFAE-63C4-54BB-937F-C801654560D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0225142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45F892-0297-DB24-48C6-20543A771831}"/>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8454989F-A157-1664-038D-CE083134C742}"/>
              </a:ext>
            </a:extLst>
          </p:cNvPr>
          <p:cNvSpPr txBox="1"/>
          <p:nvPr/>
        </p:nvSpPr>
        <p:spPr>
          <a:xfrm>
            <a:off x="0" y="762000"/>
            <a:ext cx="12192000" cy="646331"/>
          </a:xfrm>
          <a:prstGeom prst="rect">
            <a:avLst/>
          </a:prstGeom>
          <a:noFill/>
        </p:spPr>
        <p:txBody>
          <a:bodyPr vert="horz" rtlCol="0">
            <a:spAutoFit/>
          </a:bodyPr>
          <a:lstStyle/>
          <a:p>
            <a:pPr algn="ctr"/>
            <a:r>
              <a:rPr lang="en-US" sz="3600"/>
              <a:t>Deuteronomy 34:1-12</a:t>
            </a:r>
          </a:p>
        </p:txBody>
      </p:sp>
      <p:sp>
        <p:nvSpPr>
          <p:cNvPr id="4" name="TextBox 3">
            <a:extLst>
              <a:ext uri="{FF2B5EF4-FFF2-40B4-BE49-F238E27FC236}">
                <a16:creationId xmlns:a16="http://schemas.microsoft.com/office/drawing/2014/main" id="{CC90FD03-E808-262D-93D3-B74190BBD13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BD095E67-78E5-8C84-6AD3-8A16B83D2DA9}"/>
              </a:ext>
            </a:extLst>
          </p:cNvPr>
          <p:cNvSpPr txBox="1"/>
          <p:nvPr/>
        </p:nvSpPr>
        <p:spPr>
          <a:xfrm>
            <a:off x="1016000" y="1905000"/>
            <a:ext cx="10160000" cy="3908762"/>
          </a:xfrm>
          <a:prstGeom prst="rect">
            <a:avLst/>
          </a:prstGeom>
          <a:noFill/>
        </p:spPr>
        <p:txBody>
          <a:bodyPr vert="horz" rtlCol="0">
            <a:spAutoFit/>
          </a:bodyPr>
          <a:lstStyle/>
          <a:p>
            <a:pPr algn="ctr"/>
            <a:r>
              <a:rPr lang="en-US" sz="3100"/>
              <a:t>Now Moses went up from the plains of Moab to Mount Nebo, to the top of Pisgah, which is opposite Jericho. And </a:t>
            </a:r>
            <a:r>
              <a:rPr lang="en-US" sz="3100" b="1">
                <a:solidFill>
                  <a:srgbClr val="FFA500"/>
                </a:solidFill>
              </a:rPr>
              <a:t>the LORD</a:t>
            </a:r>
            <a:r>
              <a:rPr lang="en-US" sz="3100"/>
              <a:t> showed him all the land, Gilead as far as Dan, and all Naphtali and the land of Ephraim and Manasseh, and all the land of Judah as far as the western sea, and the Negev and the plain in the valley of Jericho, the city of palm trees, as far as Zoar. (Continued...)</a:t>
            </a:r>
          </a:p>
        </p:txBody>
      </p:sp>
    </p:spTree>
    <p:extLst>
      <p:ext uri="{BB962C8B-B14F-4D97-AF65-F5344CB8AC3E}">
        <p14:creationId xmlns:p14="http://schemas.microsoft.com/office/powerpoint/2010/main" val="419358810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B3500C-A846-5182-6980-07BF49D247BE}"/>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CCB8A5DC-7ADD-5C95-89B7-BACBE0CDE4E6}"/>
              </a:ext>
            </a:extLst>
          </p:cNvPr>
          <p:cNvSpPr txBox="1"/>
          <p:nvPr/>
        </p:nvSpPr>
        <p:spPr>
          <a:xfrm>
            <a:off x="1016000" y="635000"/>
            <a:ext cx="10160000" cy="3908762"/>
          </a:xfrm>
          <a:prstGeom prst="rect">
            <a:avLst/>
          </a:prstGeom>
          <a:noFill/>
        </p:spPr>
        <p:txBody>
          <a:bodyPr vert="horz" rtlCol="0">
            <a:spAutoFit/>
          </a:bodyPr>
          <a:lstStyle/>
          <a:p>
            <a:pPr algn="ctr"/>
            <a:r>
              <a:rPr lang="en-US" sz="3100"/>
              <a:t>Then </a:t>
            </a:r>
            <a:r>
              <a:rPr lang="en-US" sz="3100" b="1">
                <a:solidFill>
                  <a:srgbClr val="FFA500"/>
                </a:solidFill>
              </a:rPr>
              <a:t>the LORD</a:t>
            </a:r>
            <a:r>
              <a:rPr lang="en-US" sz="3100"/>
              <a:t> said to him, "This is the land which I swore to Abraham, Isaac, and Jacob, saying, 'I will give it to your descendants'; I have let you see it with your eyes, but you shall not go over there." So Moses the servant of </a:t>
            </a:r>
            <a:r>
              <a:rPr lang="en-US" sz="3100" b="1">
                <a:solidFill>
                  <a:srgbClr val="FFA500"/>
                </a:solidFill>
              </a:rPr>
              <a:t>the LORD</a:t>
            </a:r>
            <a:r>
              <a:rPr lang="en-US" sz="3100"/>
              <a:t> died there in the land of Moab, according to the word of </a:t>
            </a:r>
            <a:r>
              <a:rPr lang="en-US" sz="3100" b="1">
                <a:solidFill>
                  <a:srgbClr val="FFA500"/>
                </a:solidFill>
              </a:rPr>
              <a:t>the LORD</a:t>
            </a:r>
            <a:r>
              <a:rPr lang="en-US" sz="3100"/>
              <a:t>. And </a:t>
            </a:r>
            <a:r>
              <a:rPr lang="en-US" sz="3100" b="1">
                <a:solidFill>
                  <a:srgbClr val="FFA500"/>
                </a:solidFill>
              </a:rPr>
              <a:t>He</a:t>
            </a:r>
            <a:r>
              <a:rPr lang="en-US" sz="3100"/>
              <a:t> buried him in the valley in the land of Moab, opposite Beth-peor; but no man knows his burial place to this day. (Continued...)</a:t>
            </a:r>
          </a:p>
        </p:txBody>
      </p:sp>
    </p:spTree>
    <p:extLst>
      <p:ext uri="{BB962C8B-B14F-4D97-AF65-F5344CB8AC3E}">
        <p14:creationId xmlns:p14="http://schemas.microsoft.com/office/powerpoint/2010/main" val="67728427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9BEF85-F8C6-8B85-3D40-0085472BBC97}"/>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A51EBEC2-B8AB-3FCE-0BED-E891A5BAA935}"/>
              </a:ext>
            </a:extLst>
          </p:cNvPr>
          <p:cNvSpPr txBox="1"/>
          <p:nvPr/>
        </p:nvSpPr>
        <p:spPr>
          <a:xfrm>
            <a:off x="1016000" y="635000"/>
            <a:ext cx="10160000" cy="4385816"/>
          </a:xfrm>
          <a:prstGeom prst="rect">
            <a:avLst/>
          </a:prstGeom>
          <a:noFill/>
        </p:spPr>
        <p:txBody>
          <a:bodyPr vert="horz" rtlCol="0">
            <a:spAutoFit/>
          </a:bodyPr>
          <a:lstStyle/>
          <a:p>
            <a:pPr algn="ctr"/>
            <a:r>
              <a:rPr lang="en-US" sz="3100"/>
              <a:t>Although Moses was one hundred and twenty years old when h</a:t>
            </a:r>
            <a:r>
              <a:rPr lang="en-US" sz="3100" b="1">
                <a:solidFill>
                  <a:srgbClr val="FFA500"/>
                </a:solidFill>
              </a:rPr>
              <a:t>e </a:t>
            </a:r>
            <a:r>
              <a:rPr lang="en-US" sz="3100"/>
              <a:t>died, his eye was not dim, nor his vigor abated. So the sons of Israel wept for Moses in the plains of Moab thirty days; then the days of weeping and mourning for Moses came to an end. Now Joshua the son of Nun was filled with the spirit of wisdom, for Moses had laid his hands on him; and the sons of Israel listened to him and did as t</a:t>
            </a:r>
            <a:r>
              <a:rPr lang="en-US" sz="3100" b="1">
                <a:solidFill>
                  <a:srgbClr val="FFA500"/>
                </a:solidFill>
              </a:rPr>
              <a:t>he LORD </a:t>
            </a:r>
            <a:r>
              <a:rPr lang="en-US" sz="3100"/>
              <a:t>had commanded Moses. (Continued...)</a:t>
            </a:r>
          </a:p>
        </p:txBody>
      </p:sp>
    </p:spTree>
    <p:extLst>
      <p:ext uri="{BB962C8B-B14F-4D97-AF65-F5344CB8AC3E}">
        <p14:creationId xmlns:p14="http://schemas.microsoft.com/office/powerpoint/2010/main" val="89726994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DF2092-70B0-80D7-1C03-02CB104A3DB0}"/>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060BEDE9-DD12-684D-20C3-7CCFEE62E378}"/>
              </a:ext>
            </a:extLst>
          </p:cNvPr>
          <p:cNvSpPr txBox="1"/>
          <p:nvPr/>
        </p:nvSpPr>
        <p:spPr>
          <a:xfrm>
            <a:off x="1016000" y="635000"/>
            <a:ext cx="10160000" cy="2954655"/>
          </a:xfrm>
          <a:prstGeom prst="rect">
            <a:avLst/>
          </a:prstGeom>
          <a:noFill/>
        </p:spPr>
        <p:txBody>
          <a:bodyPr vert="horz" rtlCol="0">
            <a:spAutoFit/>
          </a:bodyPr>
          <a:lstStyle/>
          <a:p>
            <a:pPr algn="ctr"/>
            <a:r>
              <a:rPr lang="en-US" sz="3100"/>
              <a:t>Since that time no prophet has risen in Israel like Moses, whom th</a:t>
            </a:r>
            <a:r>
              <a:rPr lang="en-US" sz="3100" b="1">
                <a:solidFill>
                  <a:srgbClr val="FFA500"/>
                </a:solidFill>
              </a:rPr>
              <a:t>e LORD k</a:t>
            </a:r>
            <a:r>
              <a:rPr lang="en-US" sz="3100"/>
              <a:t>new face to face, for all the signs and wonders which th</a:t>
            </a:r>
            <a:r>
              <a:rPr lang="en-US" sz="3100" b="1">
                <a:solidFill>
                  <a:srgbClr val="FFA500"/>
                </a:solidFill>
              </a:rPr>
              <a:t>e LORD s</a:t>
            </a:r>
            <a:r>
              <a:rPr lang="en-US" sz="3100"/>
              <a:t>ent him to perform in the land of Egypt against Pharaoh, all his servants, and all his land, and for all the mighty power and for all the great terror which Moses performed in the sight of all Israel.</a:t>
            </a:r>
          </a:p>
        </p:txBody>
      </p:sp>
    </p:spTree>
    <p:extLst>
      <p:ext uri="{BB962C8B-B14F-4D97-AF65-F5344CB8AC3E}">
        <p14:creationId xmlns:p14="http://schemas.microsoft.com/office/powerpoint/2010/main" val="44725150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E4A1C3-0DF2-764C-603C-8DBBF4676747}"/>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7C966C70-E40B-40B0-60D3-8EF91E7FD0B0}"/>
              </a:ext>
            </a:extLst>
          </p:cNvPr>
          <p:cNvSpPr txBox="1"/>
          <p:nvPr/>
        </p:nvSpPr>
        <p:spPr>
          <a:xfrm>
            <a:off x="0" y="762000"/>
            <a:ext cx="12192000" cy="646331"/>
          </a:xfrm>
          <a:prstGeom prst="rect">
            <a:avLst/>
          </a:prstGeom>
          <a:noFill/>
        </p:spPr>
        <p:txBody>
          <a:bodyPr vert="horz" rtlCol="0">
            <a:spAutoFit/>
          </a:bodyPr>
          <a:lstStyle/>
          <a:p>
            <a:pPr algn="ctr"/>
            <a:r>
              <a:rPr lang="en-US" sz="3600"/>
              <a:t>Nehemiah 8:13-18</a:t>
            </a:r>
          </a:p>
        </p:txBody>
      </p:sp>
      <p:sp>
        <p:nvSpPr>
          <p:cNvPr id="4" name="TextBox 3">
            <a:extLst>
              <a:ext uri="{FF2B5EF4-FFF2-40B4-BE49-F238E27FC236}">
                <a16:creationId xmlns:a16="http://schemas.microsoft.com/office/drawing/2014/main" id="{F9B6A505-E825-CA43-201D-63CF6C4F066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1849656-8A65-D41A-5194-AB974B09554C}"/>
              </a:ext>
            </a:extLst>
          </p:cNvPr>
          <p:cNvSpPr txBox="1"/>
          <p:nvPr/>
        </p:nvSpPr>
        <p:spPr>
          <a:xfrm>
            <a:off x="1016000" y="1905000"/>
            <a:ext cx="10160000" cy="3431709"/>
          </a:xfrm>
          <a:prstGeom prst="rect">
            <a:avLst/>
          </a:prstGeom>
          <a:noFill/>
        </p:spPr>
        <p:txBody>
          <a:bodyPr vert="horz" rtlCol="0">
            <a:spAutoFit/>
          </a:bodyPr>
          <a:lstStyle/>
          <a:p>
            <a:pPr algn="ctr"/>
            <a:r>
              <a:rPr lang="en-US" sz="3100"/>
              <a:t>Then on the second day the heads of fathers' households of all the people, the priests and the Levites were gathered to Ezra the scribe that they might gain insight </a:t>
            </a:r>
            <a:r>
              <a:rPr lang="en-US" sz="3100" b="1">
                <a:solidFill>
                  <a:srgbClr val="FF0000"/>
                </a:solidFill>
              </a:rPr>
              <a:t>into the words of the law. They found written in the law how the LORD had commanded through Moses that the sons of Israel should live in booths during the feast of the seventh month.</a:t>
            </a:r>
            <a:r>
              <a:rPr lang="en-US" sz="3100"/>
              <a:t> (Continued...)</a:t>
            </a:r>
          </a:p>
        </p:txBody>
      </p:sp>
    </p:spTree>
    <p:extLst>
      <p:ext uri="{BB962C8B-B14F-4D97-AF65-F5344CB8AC3E}">
        <p14:creationId xmlns:p14="http://schemas.microsoft.com/office/powerpoint/2010/main" val="318343300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182468-713D-DB6F-DBC0-C3E470DBB0CC}"/>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C3C1AC1D-A6DA-F394-A385-1525FC89FEE4}"/>
              </a:ext>
            </a:extLst>
          </p:cNvPr>
          <p:cNvSpPr txBox="1"/>
          <p:nvPr/>
        </p:nvSpPr>
        <p:spPr>
          <a:xfrm>
            <a:off x="1016000" y="635000"/>
            <a:ext cx="10160000" cy="2477601"/>
          </a:xfrm>
          <a:prstGeom prst="rect">
            <a:avLst/>
          </a:prstGeom>
          <a:noFill/>
        </p:spPr>
        <p:txBody>
          <a:bodyPr vert="horz" rtlCol="0">
            <a:spAutoFit/>
          </a:bodyPr>
          <a:lstStyle/>
          <a:p>
            <a:pPr algn="ctr"/>
            <a:r>
              <a:rPr lang="en-US" sz="3100"/>
              <a:t>So they proclaimed and circulated a proclamation in all their cities and in Jerusalem, saying, "Go out to the hills, and bring olive branches and wild olive branches, myrtle branches, palm branches and branches of other leafy trees, to make booths, as it is written. (Continued...)</a:t>
            </a:r>
          </a:p>
        </p:txBody>
      </p:sp>
    </p:spTree>
    <p:extLst>
      <p:ext uri="{BB962C8B-B14F-4D97-AF65-F5344CB8AC3E}">
        <p14:creationId xmlns:p14="http://schemas.microsoft.com/office/powerpoint/2010/main" val="407585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09CD02-4446-42D9-D9D3-9D5FCFC62576}"/>
              </a:ext>
            </a:extLst>
          </p:cNvPr>
          <p:cNvSpPr txBox="1"/>
          <p:nvPr/>
        </p:nvSpPr>
        <p:spPr>
          <a:xfrm>
            <a:off x="127000" y="127000"/>
            <a:ext cx="7315200" cy="553998"/>
          </a:xfrm>
          <a:prstGeom prst="rect">
            <a:avLst/>
          </a:prstGeom>
          <a:noFill/>
        </p:spPr>
        <p:txBody>
          <a:bodyPr vert="horz" lIns="0" tIns="0" rIns="0" bIns="0" rtlCol="0">
            <a:spAutoFit/>
          </a:bodyPr>
          <a:lstStyle/>
          <a:p>
            <a:r>
              <a:rPr lang="en-US"/>
              <a:t>This is Moses' third trip up the mountain. People of Israel remain at the foot of the mountain.</a:t>
            </a:r>
          </a:p>
        </p:txBody>
      </p:sp>
      <p:sp>
        <p:nvSpPr>
          <p:cNvPr id="3" name="TextBox 2">
            <a:extLst>
              <a:ext uri="{FF2B5EF4-FFF2-40B4-BE49-F238E27FC236}">
                <a16:creationId xmlns:a16="http://schemas.microsoft.com/office/drawing/2014/main" id="{2B250449-94C1-8E0E-7973-304C87A0AC27}"/>
              </a:ext>
            </a:extLst>
          </p:cNvPr>
          <p:cNvSpPr txBox="1"/>
          <p:nvPr/>
        </p:nvSpPr>
        <p:spPr>
          <a:xfrm>
            <a:off x="1016000" y="635000"/>
            <a:ext cx="10160000" cy="2000548"/>
          </a:xfrm>
          <a:prstGeom prst="rect">
            <a:avLst/>
          </a:prstGeom>
          <a:noFill/>
        </p:spPr>
        <p:txBody>
          <a:bodyPr vert="horz" rtlCol="0">
            <a:spAutoFit/>
          </a:bodyPr>
          <a:lstStyle/>
          <a:p>
            <a:pPr algn="ctr"/>
            <a:r>
              <a:rPr lang="en-US" sz="3100"/>
              <a:t>but do not let the priests and the people break through to come up to the LORD, or He will break forth upon them." So Moses went down to the people and told them.</a:t>
            </a:r>
          </a:p>
        </p:txBody>
      </p:sp>
    </p:spTree>
    <p:extLst>
      <p:ext uri="{BB962C8B-B14F-4D97-AF65-F5344CB8AC3E}">
        <p14:creationId xmlns:p14="http://schemas.microsoft.com/office/powerpoint/2010/main" val="27579113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85386D-745F-5749-D944-2ACFF865CB72}"/>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4550A10E-FE85-EA66-C30C-4B5A6AC3BC89}"/>
              </a:ext>
            </a:extLst>
          </p:cNvPr>
          <p:cNvSpPr txBox="1"/>
          <p:nvPr/>
        </p:nvSpPr>
        <p:spPr>
          <a:xfrm>
            <a:off x="1016000" y="635000"/>
            <a:ext cx="10160000" cy="4385816"/>
          </a:xfrm>
          <a:prstGeom prst="rect">
            <a:avLst/>
          </a:prstGeom>
          <a:noFill/>
        </p:spPr>
        <p:txBody>
          <a:bodyPr vert="horz" rtlCol="0">
            <a:spAutoFit/>
          </a:bodyPr>
          <a:lstStyle/>
          <a:p>
            <a:pPr algn="ctr"/>
            <a:r>
              <a:rPr lang="en-US" sz="3100"/>
              <a:t>" So the people went out and brought them and made booths for themselves, each on his roof, and in their courts and in the courts of the house of God, and in the square at the Water Gate and in the square at the Gate of Ephraim. The entire assembly of those who had returned from the captivity made booths and lived in them. The sons of Israel had indeed not done so from the days of Joshua the son of Nun to that day. And there was great rejoicing. (Continued...)</a:t>
            </a:r>
          </a:p>
        </p:txBody>
      </p:sp>
    </p:spTree>
    <p:extLst>
      <p:ext uri="{BB962C8B-B14F-4D97-AF65-F5344CB8AC3E}">
        <p14:creationId xmlns:p14="http://schemas.microsoft.com/office/powerpoint/2010/main" val="105491207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22DB49-A0C9-E934-6747-966DA52B4944}"/>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CF44D285-96BB-12F5-EA4D-476A45C35602}"/>
              </a:ext>
            </a:extLst>
          </p:cNvPr>
          <p:cNvSpPr txBox="1"/>
          <p:nvPr/>
        </p:nvSpPr>
        <p:spPr>
          <a:xfrm>
            <a:off x="1016000" y="635000"/>
            <a:ext cx="10160000" cy="2000548"/>
          </a:xfrm>
          <a:prstGeom prst="rect">
            <a:avLst/>
          </a:prstGeom>
          <a:noFill/>
        </p:spPr>
        <p:txBody>
          <a:bodyPr vert="horz" rtlCol="0">
            <a:spAutoFit/>
          </a:bodyPr>
          <a:lstStyle/>
          <a:p>
            <a:pPr algn="ctr"/>
            <a:r>
              <a:rPr lang="en-US" sz="3100"/>
              <a:t>H</a:t>
            </a:r>
            <a:r>
              <a:rPr lang="en-US" sz="3100" b="1">
                <a:solidFill>
                  <a:srgbClr val="FF0000"/>
                </a:solidFill>
              </a:rPr>
              <a:t>e read from the book of the law of God daily,</a:t>
            </a:r>
            <a:r>
              <a:rPr lang="en-US" sz="3100"/>
              <a:t> from the first day to the last day. And they celebrated the feast seven days, and on the eighth day there was a solemn assembly according to the ordinance.</a:t>
            </a:r>
          </a:p>
        </p:txBody>
      </p:sp>
    </p:spTree>
    <p:extLst>
      <p:ext uri="{BB962C8B-B14F-4D97-AF65-F5344CB8AC3E}">
        <p14:creationId xmlns:p14="http://schemas.microsoft.com/office/powerpoint/2010/main" val="257266884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18DE0C-FBD9-EE97-C76E-C4B0DBF06673}"/>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8238B5D9-364B-7DA1-53B0-C79C1B624384}"/>
              </a:ext>
            </a:extLst>
          </p:cNvPr>
          <p:cNvSpPr txBox="1"/>
          <p:nvPr/>
        </p:nvSpPr>
        <p:spPr>
          <a:xfrm>
            <a:off x="0" y="762000"/>
            <a:ext cx="12192000" cy="646331"/>
          </a:xfrm>
          <a:prstGeom prst="rect">
            <a:avLst/>
          </a:prstGeom>
          <a:noFill/>
        </p:spPr>
        <p:txBody>
          <a:bodyPr vert="horz" rtlCol="0">
            <a:spAutoFit/>
          </a:bodyPr>
          <a:lstStyle/>
          <a:p>
            <a:pPr algn="ctr"/>
            <a:r>
              <a:rPr lang="en-US" sz="3600"/>
              <a:t>Nehemiah 8:1-8</a:t>
            </a:r>
          </a:p>
        </p:txBody>
      </p:sp>
      <p:sp>
        <p:nvSpPr>
          <p:cNvPr id="4" name="TextBox 3">
            <a:extLst>
              <a:ext uri="{FF2B5EF4-FFF2-40B4-BE49-F238E27FC236}">
                <a16:creationId xmlns:a16="http://schemas.microsoft.com/office/drawing/2014/main" id="{66D00651-1698-ACCC-8A61-255754EDB42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6223F75-4DE7-0FAD-834B-A22401059FE7}"/>
              </a:ext>
            </a:extLst>
          </p:cNvPr>
          <p:cNvSpPr txBox="1"/>
          <p:nvPr/>
        </p:nvSpPr>
        <p:spPr>
          <a:xfrm>
            <a:off x="1016000" y="1905000"/>
            <a:ext cx="10160000" cy="3431709"/>
          </a:xfrm>
          <a:prstGeom prst="rect">
            <a:avLst/>
          </a:prstGeom>
          <a:noFill/>
        </p:spPr>
        <p:txBody>
          <a:bodyPr vert="horz" rtlCol="0">
            <a:spAutoFit/>
          </a:bodyPr>
          <a:lstStyle/>
          <a:p>
            <a:pPr algn="ctr"/>
            <a:r>
              <a:rPr lang="en-US" sz="3100"/>
              <a:t>And all the people gathered as one man at the square which was in front of the Water Gate, and they asked Ezra the scribe </a:t>
            </a:r>
            <a:r>
              <a:rPr lang="en-US" sz="3100" b="1">
                <a:solidFill>
                  <a:srgbClr val="FF0000"/>
                </a:solidFill>
              </a:rPr>
              <a:t>to bring the book of the law of Moses which the LORD had given to Israel.</a:t>
            </a:r>
            <a:r>
              <a:rPr lang="en-US" sz="3100"/>
              <a:t> Then Ezra the priest brought the law before the assembly of men, women and all who could listen with understanding, on the first day of the seventh month. (Continued...)</a:t>
            </a:r>
          </a:p>
        </p:txBody>
      </p:sp>
    </p:spTree>
    <p:extLst>
      <p:ext uri="{BB962C8B-B14F-4D97-AF65-F5344CB8AC3E}">
        <p14:creationId xmlns:p14="http://schemas.microsoft.com/office/powerpoint/2010/main" val="16515868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CD6C99-C92F-C4E0-40AB-63C26E49ECA9}"/>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97DD3363-5949-2801-CBA2-C0A17C828C7F}"/>
              </a:ext>
            </a:extLst>
          </p:cNvPr>
          <p:cNvSpPr txBox="1"/>
          <p:nvPr/>
        </p:nvSpPr>
        <p:spPr>
          <a:xfrm>
            <a:off x="1016000" y="635000"/>
            <a:ext cx="10160000" cy="3908762"/>
          </a:xfrm>
          <a:prstGeom prst="rect">
            <a:avLst/>
          </a:prstGeom>
          <a:noFill/>
        </p:spPr>
        <p:txBody>
          <a:bodyPr vert="horz" rtlCol="0">
            <a:spAutoFit/>
          </a:bodyPr>
          <a:lstStyle/>
          <a:p>
            <a:pPr algn="ctr"/>
            <a:r>
              <a:rPr lang="en-US" sz="3100"/>
              <a:t>He read from it before the square which was in front of the Water Gate from early morning until midday, in the presence of men and women, those who could understand; and all the people were attentive to the book of the law. Ezra the scribe stood at a wooden podium which they had made for the purpose. And beside him stood Mattithiah, Shema, Anaiah, Uriah, Hilkiah, and Maaseiah on his right hand; (Continued...)</a:t>
            </a:r>
          </a:p>
        </p:txBody>
      </p:sp>
    </p:spTree>
    <p:extLst>
      <p:ext uri="{BB962C8B-B14F-4D97-AF65-F5344CB8AC3E}">
        <p14:creationId xmlns:p14="http://schemas.microsoft.com/office/powerpoint/2010/main" val="242417590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F28C5B-31D6-4392-BF25-12F4D47A1615}"/>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1EE528D2-CEB9-2EBE-D3DC-C8229ED932CF}"/>
              </a:ext>
            </a:extLst>
          </p:cNvPr>
          <p:cNvSpPr txBox="1"/>
          <p:nvPr/>
        </p:nvSpPr>
        <p:spPr>
          <a:xfrm>
            <a:off x="1016000" y="635000"/>
            <a:ext cx="10160000" cy="4385816"/>
          </a:xfrm>
          <a:prstGeom prst="rect">
            <a:avLst/>
          </a:prstGeom>
          <a:noFill/>
        </p:spPr>
        <p:txBody>
          <a:bodyPr vert="horz" rtlCol="0">
            <a:spAutoFit/>
          </a:bodyPr>
          <a:lstStyle/>
          <a:p>
            <a:pPr algn="ctr"/>
            <a:r>
              <a:rPr lang="en-US" sz="3100"/>
              <a:t>and Pedaiah, Mishael, Malchijah, Hashum, Hashbaddanah, Zechariah and Meshullam on his left hand. Ezra opened the book in the sight of all the people for he was standing above all the people; and when he opened it, all the people stood up. Then Ezra blessed the LORD the great God. And all the people answered, "Amen, Amen!" while lifting up their hands; then they bowed low and worshiped the LORD with their faces to the ground. (Continued...)</a:t>
            </a:r>
          </a:p>
        </p:txBody>
      </p:sp>
    </p:spTree>
    <p:extLst>
      <p:ext uri="{BB962C8B-B14F-4D97-AF65-F5344CB8AC3E}">
        <p14:creationId xmlns:p14="http://schemas.microsoft.com/office/powerpoint/2010/main" val="418309645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EBC72C-0C20-B8F2-ECA0-F402124BB16A}"/>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F854C6EE-3CE5-E585-3D6C-804EEEC9D46F}"/>
              </a:ext>
            </a:extLst>
          </p:cNvPr>
          <p:cNvSpPr txBox="1"/>
          <p:nvPr/>
        </p:nvSpPr>
        <p:spPr>
          <a:xfrm>
            <a:off x="1016000" y="635000"/>
            <a:ext cx="10160000" cy="2954655"/>
          </a:xfrm>
          <a:prstGeom prst="rect">
            <a:avLst/>
          </a:prstGeom>
          <a:noFill/>
        </p:spPr>
        <p:txBody>
          <a:bodyPr vert="horz" rtlCol="0">
            <a:spAutoFit/>
          </a:bodyPr>
          <a:lstStyle/>
          <a:p>
            <a:pPr algn="ctr"/>
            <a:r>
              <a:rPr lang="en-US" sz="3100"/>
              <a:t>Also Jeshua, Bani, Sherebiah, Jamin, Akkub, Shabbethai, Hodiah, Maaseiah, Kelita, Azariah, Jozabad, Hanan, Pelaiah, the Levites, explained the law to the people while the people remained in their place. Th</a:t>
            </a:r>
            <a:r>
              <a:rPr lang="en-US" sz="3100" b="1">
                <a:solidFill>
                  <a:srgbClr val="FF0000"/>
                </a:solidFill>
              </a:rPr>
              <a:t>ey read from the book, from the law of God, </a:t>
            </a:r>
            <a:r>
              <a:rPr lang="en-US" sz="3100"/>
              <a:t>translating to give the sense so that they understood the reading.</a:t>
            </a:r>
          </a:p>
        </p:txBody>
      </p:sp>
    </p:spTree>
    <p:extLst>
      <p:ext uri="{BB962C8B-B14F-4D97-AF65-F5344CB8AC3E}">
        <p14:creationId xmlns:p14="http://schemas.microsoft.com/office/powerpoint/2010/main" val="73472154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F69645-2EDF-B11C-BF24-4734FBA55133}"/>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1A48C12C-9342-B873-9C21-53E17CF19416}"/>
              </a:ext>
            </a:extLst>
          </p:cNvPr>
          <p:cNvSpPr txBox="1"/>
          <p:nvPr/>
        </p:nvSpPr>
        <p:spPr>
          <a:xfrm>
            <a:off x="0" y="762000"/>
            <a:ext cx="12192000" cy="646331"/>
          </a:xfrm>
          <a:prstGeom prst="rect">
            <a:avLst/>
          </a:prstGeom>
          <a:noFill/>
        </p:spPr>
        <p:txBody>
          <a:bodyPr vert="horz" rtlCol="0">
            <a:spAutoFit/>
          </a:bodyPr>
          <a:lstStyle/>
          <a:p>
            <a:pPr algn="ctr"/>
            <a:r>
              <a:rPr lang="en-US" sz="3600"/>
              <a:t>Second Chronicles 17:7-9</a:t>
            </a:r>
          </a:p>
        </p:txBody>
      </p:sp>
      <p:sp>
        <p:nvSpPr>
          <p:cNvPr id="4" name="TextBox 3">
            <a:extLst>
              <a:ext uri="{FF2B5EF4-FFF2-40B4-BE49-F238E27FC236}">
                <a16:creationId xmlns:a16="http://schemas.microsoft.com/office/drawing/2014/main" id="{08E63550-F179-6ECE-C9E7-5959E3A25CC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308AC03-EE53-D71C-23D4-9B4DA2CFEBC0}"/>
              </a:ext>
            </a:extLst>
          </p:cNvPr>
          <p:cNvSpPr txBox="1"/>
          <p:nvPr/>
        </p:nvSpPr>
        <p:spPr>
          <a:xfrm>
            <a:off x="1016000" y="1905000"/>
            <a:ext cx="10160000" cy="3908762"/>
          </a:xfrm>
          <a:prstGeom prst="rect">
            <a:avLst/>
          </a:prstGeom>
          <a:noFill/>
        </p:spPr>
        <p:txBody>
          <a:bodyPr vert="horz" rtlCol="0">
            <a:spAutoFit/>
          </a:bodyPr>
          <a:lstStyle/>
          <a:p>
            <a:pPr algn="ctr"/>
            <a:r>
              <a:rPr lang="en-US" sz="3100"/>
              <a:t>Then in the third year of his reign he sent his officials, Ben-hail, Obadiah, Zechariah, Nethanel and Micaiah, to teach in the cities of Judah; and with them the Levites, Shemaiah, Nethaniah, Zebadiah, Asahel, Shemiramoth, Jehonathan, Adonijah, Tobijah and Tobadonijah, the Levites; and with them Elishama and Jehoram, the priests. They taught in Judah, </a:t>
            </a:r>
            <a:r>
              <a:rPr lang="en-US" sz="3100" b="1">
                <a:solidFill>
                  <a:srgbClr val="FF0000"/>
                </a:solidFill>
              </a:rPr>
              <a:t>having the book of the law of the LORD with them</a:t>
            </a:r>
            <a:r>
              <a:rPr lang="en-US" sz="3100"/>
              <a:t>; (Continued...)</a:t>
            </a:r>
          </a:p>
        </p:txBody>
      </p:sp>
    </p:spTree>
    <p:extLst>
      <p:ext uri="{BB962C8B-B14F-4D97-AF65-F5344CB8AC3E}">
        <p14:creationId xmlns:p14="http://schemas.microsoft.com/office/powerpoint/2010/main" val="412284459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399A8D-E4BE-D2CC-9E39-7F4624C7B35A}"/>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9ADE949B-0F60-8DF0-2AD8-7BD4D99C7F84}"/>
              </a:ext>
            </a:extLst>
          </p:cNvPr>
          <p:cNvSpPr txBox="1"/>
          <p:nvPr/>
        </p:nvSpPr>
        <p:spPr>
          <a:xfrm>
            <a:off x="1016000" y="635000"/>
            <a:ext cx="10160000" cy="1046440"/>
          </a:xfrm>
          <a:prstGeom prst="rect">
            <a:avLst/>
          </a:prstGeom>
          <a:noFill/>
        </p:spPr>
        <p:txBody>
          <a:bodyPr vert="horz" rtlCol="0">
            <a:spAutoFit/>
          </a:bodyPr>
          <a:lstStyle/>
          <a:p>
            <a:pPr algn="ctr"/>
            <a:r>
              <a:rPr lang="en-US" sz="3100"/>
              <a:t>and they went throughout all the cities of Judah and taught among the people.</a:t>
            </a:r>
          </a:p>
        </p:txBody>
      </p:sp>
    </p:spTree>
    <p:extLst>
      <p:ext uri="{BB962C8B-B14F-4D97-AF65-F5344CB8AC3E}">
        <p14:creationId xmlns:p14="http://schemas.microsoft.com/office/powerpoint/2010/main" val="352010713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B4832-62AE-49DA-FC78-21FF00D1F035}"/>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25890B98-1DA6-2808-4057-5713AB9DE817}"/>
              </a:ext>
            </a:extLst>
          </p:cNvPr>
          <p:cNvSpPr txBox="1"/>
          <p:nvPr/>
        </p:nvSpPr>
        <p:spPr>
          <a:xfrm>
            <a:off x="0" y="762000"/>
            <a:ext cx="12192000" cy="646331"/>
          </a:xfrm>
          <a:prstGeom prst="rect">
            <a:avLst/>
          </a:prstGeom>
          <a:noFill/>
        </p:spPr>
        <p:txBody>
          <a:bodyPr vert="horz" rtlCol="0">
            <a:spAutoFit/>
          </a:bodyPr>
          <a:lstStyle/>
          <a:p>
            <a:pPr algn="ctr"/>
            <a:r>
              <a:rPr lang="en-US" sz="3600"/>
              <a:t>Second Kings 21:1-9</a:t>
            </a:r>
          </a:p>
        </p:txBody>
      </p:sp>
      <p:sp>
        <p:nvSpPr>
          <p:cNvPr id="4" name="TextBox 3">
            <a:extLst>
              <a:ext uri="{FF2B5EF4-FFF2-40B4-BE49-F238E27FC236}">
                <a16:creationId xmlns:a16="http://schemas.microsoft.com/office/drawing/2014/main" id="{9B58555F-3CB3-EADA-FAEE-7E0CF6CB3B0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C3B282B-9B6E-E357-91D2-E11E05E4E6E4}"/>
              </a:ext>
            </a:extLst>
          </p:cNvPr>
          <p:cNvSpPr txBox="1"/>
          <p:nvPr/>
        </p:nvSpPr>
        <p:spPr>
          <a:xfrm>
            <a:off x="1016000" y="1905000"/>
            <a:ext cx="10160000" cy="3431709"/>
          </a:xfrm>
          <a:prstGeom prst="rect">
            <a:avLst/>
          </a:prstGeom>
          <a:noFill/>
        </p:spPr>
        <p:txBody>
          <a:bodyPr vert="horz" rtlCol="0">
            <a:spAutoFit/>
          </a:bodyPr>
          <a:lstStyle/>
          <a:p>
            <a:pPr algn="ctr"/>
            <a:r>
              <a:rPr lang="en-US" sz="3100"/>
              <a:t>Manasseh was twelve years old when he became king, and he reigned fifty-five years in Jerusalem; and his mother's name was Hephzibah. He did evil in the sight of the LORD, according to the abominations of the nations whom the LORD dispossessed before the sons of Israel. For he rebuilt the high places which Hezekiah his father had destroyed; (Continued...)</a:t>
            </a:r>
          </a:p>
        </p:txBody>
      </p:sp>
    </p:spTree>
    <p:extLst>
      <p:ext uri="{BB962C8B-B14F-4D97-AF65-F5344CB8AC3E}">
        <p14:creationId xmlns:p14="http://schemas.microsoft.com/office/powerpoint/2010/main" val="133807997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A9D42-F6B3-749A-D632-BADF7D6529C2}"/>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86CE64B1-40AB-4250-86FB-4386D09073BD}"/>
              </a:ext>
            </a:extLst>
          </p:cNvPr>
          <p:cNvSpPr txBox="1"/>
          <p:nvPr/>
        </p:nvSpPr>
        <p:spPr>
          <a:xfrm>
            <a:off x="1016000" y="635000"/>
            <a:ext cx="10160000" cy="4385816"/>
          </a:xfrm>
          <a:prstGeom prst="rect">
            <a:avLst/>
          </a:prstGeom>
          <a:noFill/>
        </p:spPr>
        <p:txBody>
          <a:bodyPr vert="horz" rtlCol="0">
            <a:spAutoFit/>
          </a:bodyPr>
          <a:lstStyle/>
          <a:p>
            <a:pPr algn="ctr"/>
            <a:r>
              <a:rPr lang="en-US" sz="3100"/>
              <a:t>and he erected altars for Baal and made an Asherah, as Ahab king of Israel had done, and worshiped all the host of heaven and served them. He built altars in the house of the LORD, of which the LORD had said, "In Jerusalem I will put My name." For he built altars for all the host of heaven in the two courts of the house of the LORD. He made his son pass through the fire, practiced witchcraft and used divination, and dealt with mediums and spiritists. (Continued...)</a:t>
            </a:r>
          </a:p>
        </p:txBody>
      </p:sp>
    </p:spTree>
    <p:extLst>
      <p:ext uri="{BB962C8B-B14F-4D97-AF65-F5344CB8AC3E}">
        <p14:creationId xmlns:p14="http://schemas.microsoft.com/office/powerpoint/2010/main" val="3707790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1D147-F5C6-971B-F3AB-97A579CEEE46}"/>
              </a:ext>
            </a:extLst>
          </p:cNvPr>
          <p:cNvSpPr txBox="1"/>
          <p:nvPr/>
        </p:nvSpPr>
        <p:spPr>
          <a:xfrm>
            <a:off x="127000" y="127000"/>
            <a:ext cx="7315200" cy="553998"/>
          </a:xfrm>
          <a:prstGeom prst="rect">
            <a:avLst/>
          </a:prstGeom>
          <a:noFill/>
        </p:spPr>
        <p:txBody>
          <a:bodyPr vert="horz" lIns="0" tIns="0" rIns="0" bIns="0" rtlCol="0">
            <a:spAutoFit/>
          </a:bodyPr>
          <a:lstStyle/>
          <a:p>
            <a:r>
              <a:rPr lang="en-US"/>
              <a:t>This is Moses' third trip up the mountain. People of Israel remain at the foot of the mountain.</a:t>
            </a:r>
          </a:p>
        </p:txBody>
      </p:sp>
      <p:sp>
        <p:nvSpPr>
          <p:cNvPr id="3" name="TextBox 2">
            <a:extLst>
              <a:ext uri="{FF2B5EF4-FFF2-40B4-BE49-F238E27FC236}">
                <a16:creationId xmlns:a16="http://schemas.microsoft.com/office/drawing/2014/main" id="{08B171FC-E024-F988-F1B4-2EF5EC4DAEA2}"/>
              </a:ext>
            </a:extLst>
          </p:cNvPr>
          <p:cNvSpPr txBox="1"/>
          <p:nvPr/>
        </p:nvSpPr>
        <p:spPr>
          <a:xfrm>
            <a:off x="0" y="762000"/>
            <a:ext cx="12192000" cy="646331"/>
          </a:xfrm>
          <a:prstGeom prst="rect">
            <a:avLst/>
          </a:prstGeom>
          <a:noFill/>
        </p:spPr>
        <p:txBody>
          <a:bodyPr vert="horz" rtlCol="0">
            <a:spAutoFit/>
          </a:bodyPr>
          <a:lstStyle/>
          <a:p>
            <a:pPr algn="ctr"/>
            <a:r>
              <a:rPr lang="en-US" sz="3600"/>
              <a:t>Exodus 19:9-15</a:t>
            </a:r>
          </a:p>
        </p:txBody>
      </p:sp>
      <p:sp>
        <p:nvSpPr>
          <p:cNvPr id="4" name="TextBox 3">
            <a:extLst>
              <a:ext uri="{FF2B5EF4-FFF2-40B4-BE49-F238E27FC236}">
                <a16:creationId xmlns:a16="http://schemas.microsoft.com/office/drawing/2014/main" id="{44436F37-191A-8D23-D2B7-FC4C2EC84AD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6CD839C-9DBC-93F3-DB75-4A715DE6FD1B}"/>
              </a:ext>
            </a:extLst>
          </p:cNvPr>
          <p:cNvSpPr txBox="1"/>
          <p:nvPr/>
        </p:nvSpPr>
        <p:spPr>
          <a:xfrm>
            <a:off x="1016000" y="1905000"/>
            <a:ext cx="10160000" cy="4385816"/>
          </a:xfrm>
          <a:prstGeom prst="rect">
            <a:avLst/>
          </a:prstGeom>
          <a:noFill/>
        </p:spPr>
        <p:txBody>
          <a:bodyPr vert="horz" rtlCol="0">
            <a:spAutoFit/>
          </a:bodyPr>
          <a:lstStyle/>
          <a:p>
            <a:pPr algn="ctr"/>
            <a:r>
              <a:rPr lang="en-US" sz="3100" b="1">
                <a:solidFill>
                  <a:srgbClr val="FF0000"/>
                </a:solidFill>
              </a:rPr>
              <a:t>The LORD said to Moses</a:t>
            </a:r>
            <a:r>
              <a:rPr lang="en-US" sz="3100"/>
              <a:t>, "Behold, I will come to you in a thick cloud, so that the people may hear when I speak with you and may also believe in you forever." Then Moses told the words of the people to the LORD. </a:t>
            </a:r>
            <a:r>
              <a:rPr lang="en-US" sz="3100" b="1">
                <a:solidFill>
                  <a:srgbClr val="FF0000"/>
                </a:solidFill>
              </a:rPr>
              <a:t>The LORD also said to Moses</a:t>
            </a:r>
            <a:r>
              <a:rPr lang="en-US" sz="3100"/>
              <a:t>, "Go to the people and consecrate them today and tomorrow, and let them wash their garments; and let them be ready for the third day, for on the third day the LORD will come down on Mount Sinai in the sight of all the people. (Continued...)</a:t>
            </a:r>
          </a:p>
        </p:txBody>
      </p:sp>
    </p:spTree>
    <p:extLst>
      <p:ext uri="{BB962C8B-B14F-4D97-AF65-F5344CB8AC3E}">
        <p14:creationId xmlns:p14="http://schemas.microsoft.com/office/powerpoint/2010/main" val="77990204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C5E019-58AF-D988-4B97-801C0BBCECAA}"/>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A3BB49F8-5C4B-D676-7F15-484AF963C4E0}"/>
              </a:ext>
            </a:extLst>
          </p:cNvPr>
          <p:cNvSpPr txBox="1"/>
          <p:nvPr/>
        </p:nvSpPr>
        <p:spPr>
          <a:xfrm>
            <a:off x="1016000" y="635000"/>
            <a:ext cx="10160000" cy="2954655"/>
          </a:xfrm>
          <a:prstGeom prst="rect">
            <a:avLst/>
          </a:prstGeom>
          <a:noFill/>
        </p:spPr>
        <p:txBody>
          <a:bodyPr vert="horz" rtlCol="0">
            <a:spAutoFit/>
          </a:bodyPr>
          <a:lstStyle/>
          <a:p>
            <a:pPr algn="ctr"/>
            <a:r>
              <a:rPr lang="en-US" sz="3100"/>
              <a:t>He did much evil in the sight of the LORD provoking Him to anger. Then he set the carved image of Asherah that he had made, in the house of which the LORD said to David and to his son Solomon, "In this house and in Jerusalem, which I have chosen from all the tribes of Israel, I will put My name forever. (Continued...)</a:t>
            </a:r>
          </a:p>
        </p:txBody>
      </p:sp>
    </p:spTree>
    <p:extLst>
      <p:ext uri="{BB962C8B-B14F-4D97-AF65-F5344CB8AC3E}">
        <p14:creationId xmlns:p14="http://schemas.microsoft.com/office/powerpoint/2010/main" val="144318381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8E1759-E5AA-E4AC-B29F-2D27604CCCF5}"/>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2D1B4407-A620-9661-8C1C-638698103C0D}"/>
              </a:ext>
            </a:extLst>
          </p:cNvPr>
          <p:cNvSpPr txBox="1"/>
          <p:nvPr/>
        </p:nvSpPr>
        <p:spPr>
          <a:xfrm>
            <a:off x="1016000" y="635000"/>
            <a:ext cx="10160000" cy="3908762"/>
          </a:xfrm>
          <a:prstGeom prst="rect">
            <a:avLst/>
          </a:prstGeom>
          <a:noFill/>
        </p:spPr>
        <p:txBody>
          <a:bodyPr vert="horz" rtlCol="0">
            <a:spAutoFit/>
          </a:bodyPr>
          <a:lstStyle/>
          <a:p>
            <a:pPr algn="ctr"/>
            <a:r>
              <a:rPr lang="en-US" sz="3100"/>
              <a:t>"And I will not make the feet of Israel wander anymore from the land which I gave their fathers, if only they will observe to do according to all that I have commanded them, and ac</a:t>
            </a:r>
            <a:r>
              <a:rPr lang="en-US" sz="3100" b="1">
                <a:solidFill>
                  <a:srgbClr val="FF0000"/>
                </a:solidFill>
              </a:rPr>
              <a:t>cording to all the law that My servant Moses commanded them."</a:t>
            </a:r>
            <a:r>
              <a:rPr lang="en-US" sz="3100"/>
              <a:t> But they did not listen, and Manasseh seduced them to do evil more than the nations whom the LORD destroyed before the sons of Israel.</a:t>
            </a:r>
          </a:p>
        </p:txBody>
      </p:sp>
    </p:spTree>
    <p:extLst>
      <p:ext uri="{BB962C8B-B14F-4D97-AF65-F5344CB8AC3E}">
        <p14:creationId xmlns:p14="http://schemas.microsoft.com/office/powerpoint/2010/main" val="244887042"/>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7CC430-F4D9-F639-CD05-BB4F6A42E8F7}"/>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92D4B04A-EB9A-8978-1DAC-621FF665FF26}"/>
              </a:ext>
            </a:extLst>
          </p:cNvPr>
          <p:cNvSpPr txBox="1"/>
          <p:nvPr/>
        </p:nvSpPr>
        <p:spPr>
          <a:xfrm>
            <a:off x="0" y="762000"/>
            <a:ext cx="12192000" cy="646331"/>
          </a:xfrm>
          <a:prstGeom prst="rect">
            <a:avLst/>
          </a:prstGeom>
          <a:noFill/>
        </p:spPr>
        <p:txBody>
          <a:bodyPr vert="horz" rtlCol="0">
            <a:spAutoFit/>
          </a:bodyPr>
          <a:lstStyle/>
          <a:p>
            <a:pPr algn="ctr"/>
            <a:r>
              <a:rPr lang="en-US" sz="3600"/>
              <a:t>Second Kings 22:8-13</a:t>
            </a:r>
          </a:p>
        </p:txBody>
      </p:sp>
      <p:sp>
        <p:nvSpPr>
          <p:cNvPr id="4" name="TextBox 3">
            <a:extLst>
              <a:ext uri="{FF2B5EF4-FFF2-40B4-BE49-F238E27FC236}">
                <a16:creationId xmlns:a16="http://schemas.microsoft.com/office/drawing/2014/main" id="{D242E7DB-361C-4760-AE50-D452D687DF7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E2352FA-6628-602B-A3BE-C434EF0FE028}"/>
              </a:ext>
            </a:extLst>
          </p:cNvPr>
          <p:cNvSpPr txBox="1"/>
          <p:nvPr/>
        </p:nvSpPr>
        <p:spPr>
          <a:xfrm>
            <a:off x="1016000" y="1905000"/>
            <a:ext cx="10160000" cy="3908762"/>
          </a:xfrm>
          <a:prstGeom prst="rect">
            <a:avLst/>
          </a:prstGeom>
          <a:noFill/>
        </p:spPr>
        <p:txBody>
          <a:bodyPr vert="horz" rtlCol="0">
            <a:spAutoFit/>
          </a:bodyPr>
          <a:lstStyle/>
          <a:p>
            <a:pPr algn="ctr"/>
            <a:r>
              <a:rPr lang="en-US" sz="3100" b="1">
                <a:solidFill>
                  <a:srgbClr val="FF0000"/>
                </a:solidFill>
              </a:rPr>
              <a:t>Then Hilkiah the high priest said to Shaphan the scribe, "I have found the book of the law in the house of the LORD.</a:t>
            </a:r>
            <a:r>
              <a:rPr lang="en-US" sz="3100"/>
              <a:t>" And Hilkiah gave the book to Shaphan who read it. Shaphan the scribe came to the king and brought back word to the king and said, "Your servants have emptied out the money that was found in the house, and have delivered it into the hand of the workmen who have the oversight of the house of the LORD. (Continued...)</a:t>
            </a:r>
          </a:p>
        </p:txBody>
      </p:sp>
    </p:spTree>
    <p:extLst>
      <p:ext uri="{BB962C8B-B14F-4D97-AF65-F5344CB8AC3E}">
        <p14:creationId xmlns:p14="http://schemas.microsoft.com/office/powerpoint/2010/main" val="185131145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CED8A1-584C-1EA1-52B8-1418257C27C2}"/>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49ED2BA3-4EE7-40A6-337D-4693DDDA526B}"/>
              </a:ext>
            </a:extLst>
          </p:cNvPr>
          <p:cNvSpPr txBox="1"/>
          <p:nvPr/>
        </p:nvSpPr>
        <p:spPr>
          <a:xfrm>
            <a:off x="1016000" y="635000"/>
            <a:ext cx="10160000" cy="2477601"/>
          </a:xfrm>
          <a:prstGeom prst="rect">
            <a:avLst/>
          </a:prstGeom>
          <a:noFill/>
        </p:spPr>
        <p:txBody>
          <a:bodyPr vert="horz" rtlCol="0">
            <a:spAutoFit/>
          </a:bodyPr>
          <a:lstStyle/>
          <a:p>
            <a:pPr algn="ctr"/>
            <a:r>
              <a:rPr lang="en-US" sz="3100"/>
              <a:t>" Moreover, Shaphan the scribe told the king saying, "Hilkiah the priest has given me a book." And Shaphan read it in the presence of the king. When the king heard</a:t>
            </a:r>
            <a:r>
              <a:rPr lang="en-US" sz="3100" b="1">
                <a:solidFill>
                  <a:srgbClr val="FF0000"/>
                </a:solidFill>
              </a:rPr>
              <a:t> the words of the book of the la</a:t>
            </a:r>
            <a:r>
              <a:rPr lang="en-US" sz="3100"/>
              <a:t>w, he tore his clothes. (Continued...)</a:t>
            </a:r>
          </a:p>
        </p:txBody>
      </p:sp>
    </p:spTree>
    <p:extLst>
      <p:ext uri="{BB962C8B-B14F-4D97-AF65-F5344CB8AC3E}">
        <p14:creationId xmlns:p14="http://schemas.microsoft.com/office/powerpoint/2010/main" val="307795804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98E682-E939-79BB-4C09-23D889C85152}"/>
              </a:ext>
            </a:extLst>
          </p:cNvPr>
          <p:cNvSpPr txBox="1"/>
          <p:nvPr/>
        </p:nvSpPr>
        <p:spPr>
          <a:xfrm>
            <a:off x="127000" y="127000"/>
            <a:ext cx="7315200" cy="276999"/>
          </a:xfrm>
          <a:prstGeom prst="rect">
            <a:avLst/>
          </a:prstGeom>
          <a:noFill/>
        </p:spPr>
        <p:txBody>
          <a:bodyPr vert="horz" lIns="0" tIns="0" rIns="0" bIns="0" rtlCol="0">
            <a:spAutoFit/>
          </a:bodyPr>
          <a:lstStyle/>
          <a:p>
            <a:r>
              <a:rPr lang="en-US"/>
              <a:t>The Book of the Law was "lost" and "found" on several occasions</a:t>
            </a:r>
          </a:p>
        </p:txBody>
      </p:sp>
      <p:sp>
        <p:nvSpPr>
          <p:cNvPr id="3" name="TextBox 2">
            <a:extLst>
              <a:ext uri="{FF2B5EF4-FFF2-40B4-BE49-F238E27FC236}">
                <a16:creationId xmlns:a16="http://schemas.microsoft.com/office/drawing/2014/main" id="{E9D667C0-659A-C664-F315-A3F1233FAB05}"/>
              </a:ext>
            </a:extLst>
          </p:cNvPr>
          <p:cNvSpPr txBox="1"/>
          <p:nvPr/>
        </p:nvSpPr>
        <p:spPr>
          <a:xfrm>
            <a:off x="1016000" y="635000"/>
            <a:ext cx="10160000" cy="4385816"/>
          </a:xfrm>
          <a:prstGeom prst="rect">
            <a:avLst/>
          </a:prstGeom>
          <a:noFill/>
        </p:spPr>
        <p:txBody>
          <a:bodyPr vert="horz" rtlCol="0">
            <a:spAutoFit/>
          </a:bodyPr>
          <a:lstStyle/>
          <a:p>
            <a:pPr algn="ctr"/>
            <a:r>
              <a:rPr lang="en-US" sz="3100"/>
              <a:t>Then the king commanded Hilkiah the priest, Ahikam the son of Shaphan, Achbor the son of Micaiah, Shaphan the scribe, and Asaiah the king's servant saying, "Go, inquire of the LORD for me and the people and all Judah concerning the words of this book that has been found, for great is the wrath of the LORD that burns against us, because </a:t>
            </a:r>
            <a:r>
              <a:rPr lang="en-US" sz="3100" b="1">
                <a:solidFill>
                  <a:srgbClr val="FF0000"/>
                </a:solidFill>
              </a:rPr>
              <a:t>our fathers have not listened to the words of this book, to do according to all that is written concerning us.</a:t>
            </a:r>
            <a:r>
              <a:rPr lang="en-US" sz="3100"/>
              <a:t>"</a:t>
            </a:r>
          </a:p>
        </p:txBody>
      </p:sp>
    </p:spTree>
    <p:extLst>
      <p:ext uri="{BB962C8B-B14F-4D97-AF65-F5344CB8AC3E}">
        <p14:creationId xmlns:p14="http://schemas.microsoft.com/office/powerpoint/2010/main" val="1341409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929932-51E3-33AE-E45F-4E7D48F6E764}"/>
              </a:ext>
            </a:extLst>
          </p:cNvPr>
          <p:cNvSpPr txBox="1"/>
          <p:nvPr/>
        </p:nvSpPr>
        <p:spPr>
          <a:xfrm>
            <a:off x="127000" y="127000"/>
            <a:ext cx="7315200" cy="553998"/>
          </a:xfrm>
          <a:prstGeom prst="rect">
            <a:avLst/>
          </a:prstGeom>
          <a:noFill/>
        </p:spPr>
        <p:txBody>
          <a:bodyPr vert="horz" lIns="0" tIns="0" rIns="0" bIns="0" rtlCol="0">
            <a:spAutoFit/>
          </a:bodyPr>
          <a:lstStyle/>
          <a:p>
            <a:r>
              <a:rPr lang="en-US"/>
              <a:t>This is Moses' third trip up the mountain. People of Israel remain at the foot of the mountain.</a:t>
            </a:r>
          </a:p>
        </p:txBody>
      </p:sp>
      <p:sp>
        <p:nvSpPr>
          <p:cNvPr id="3" name="TextBox 2">
            <a:extLst>
              <a:ext uri="{FF2B5EF4-FFF2-40B4-BE49-F238E27FC236}">
                <a16:creationId xmlns:a16="http://schemas.microsoft.com/office/drawing/2014/main" id="{16EE771B-7BCE-D4F1-ACB6-2FC96B6C0D3E}"/>
              </a:ext>
            </a:extLst>
          </p:cNvPr>
          <p:cNvSpPr txBox="1"/>
          <p:nvPr/>
        </p:nvSpPr>
        <p:spPr>
          <a:xfrm>
            <a:off x="1016000" y="635000"/>
            <a:ext cx="10160000" cy="3908762"/>
          </a:xfrm>
          <a:prstGeom prst="rect">
            <a:avLst/>
          </a:prstGeom>
          <a:noFill/>
        </p:spPr>
        <p:txBody>
          <a:bodyPr vert="horz" rtlCol="0">
            <a:spAutoFit/>
          </a:bodyPr>
          <a:lstStyle/>
          <a:p>
            <a:pPr algn="ctr"/>
            <a:r>
              <a:rPr lang="en-US" sz="3100"/>
              <a:t>"You shall set bounds for the people all around, saying, 'Beware that you do not go up on the mountain or touch the border of it; whoever touches the mountain shall surely be put to death. No hand shall touch him, but he shall surely be stoned or shot through; whether beast or man, he shall not live.' When the ram's horn sounds a long blast, they shall come up to the mountain. (Continued...)</a:t>
            </a:r>
          </a:p>
        </p:txBody>
      </p:sp>
    </p:spTree>
    <p:extLst>
      <p:ext uri="{BB962C8B-B14F-4D97-AF65-F5344CB8AC3E}">
        <p14:creationId xmlns:p14="http://schemas.microsoft.com/office/powerpoint/2010/main" val="1084797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BB2494-3C3C-E8BF-0D44-D9B86D1184AF}"/>
              </a:ext>
            </a:extLst>
          </p:cNvPr>
          <p:cNvSpPr txBox="1"/>
          <p:nvPr/>
        </p:nvSpPr>
        <p:spPr>
          <a:xfrm>
            <a:off x="127000" y="127000"/>
            <a:ext cx="7315200" cy="553998"/>
          </a:xfrm>
          <a:prstGeom prst="rect">
            <a:avLst/>
          </a:prstGeom>
          <a:noFill/>
        </p:spPr>
        <p:txBody>
          <a:bodyPr vert="horz" lIns="0" tIns="0" rIns="0" bIns="0" rtlCol="0">
            <a:spAutoFit/>
          </a:bodyPr>
          <a:lstStyle/>
          <a:p>
            <a:r>
              <a:rPr lang="en-US"/>
              <a:t>This is Moses' third trip up the mountain. People of Israel remain at the foot of the mountain.</a:t>
            </a:r>
          </a:p>
        </p:txBody>
      </p:sp>
      <p:sp>
        <p:nvSpPr>
          <p:cNvPr id="3" name="TextBox 2">
            <a:extLst>
              <a:ext uri="{FF2B5EF4-FFF2-40B4-BE49-F238E27FC236}">
                <a16:creationId xmlns:a16="http://schemas.microsoft.com/office/drawing/2014/main" id="{C3EF6D07-E6D1-AFD7-14C9-A21B5C62F1F2}"/>
              </a:ext>
            </a:extLst>
          </p:cNvPr>
          <p:cNvSpPr txBox="1"/>
          <p:nvPr/>
        </p:nvSpPr>
        <p:spPr>
          <a:xfrm>
            <a:off x="1016000" y="635000"/>
            <a:ext cx="10160000" cy="2000548"/>
          </a:xfrm>
          <a:prstGeom prst="rect">
            <a:avLst/>
          </a:prstGeom>
          <a:noFill/>
        </p:spPr>
        <p:txBody>
          <a:bodyPr vert="horz" rtlCol="0">
            <a:spAutoFit/>
          </a:bodyPr>
          <a:lstStyle/>
          <a:p>
            <a:pPr algn="ctr"/>
            <a:r>
              <a:rPr lang="en-US" sz="3100"/>
              <a:t>" </a:t>
            </a:r>
            <a:r>
              <a:rPr lang="en-US" sz="3100" b="1">
                <a:solidFill>
                  <a:srgbClr val="FF0000"/>
                </a:solidFill>
              </a:rPr>
              <a:t>So Moses went down from the mountain to the people and consecrated the people, and they washed their garments.</a:t>
            </a:r>
            <a:r>
              <a:rPr lang="en-US" sz="3100"/>
              <a:t> He said to the people, "Be ready for the third day; do not go near a woman."</a:t>
            </a:r>
          </a:p>
        </p:txBody>
      </p:sp>
    </p:spTree>
    <p:extLst>
      <p:ext uri="{BB962C8B-B14F-4D97-AF65-F5344CB8AC3E}">
        <p14:creationId xmlns:p14="http://schemas.microsoft.com/office/powerpoint/2010/main" val="2199882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A61F8-01F3-C1B9-7A77-7BE524032D29}"/>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people hear directly from YHVH</a:t>
            </a:r>
          </a:p>
        </p:txBody>
      </p:sp>
      <p:sp>
        <p:nvSpPr>
          <p:cNvPr id="3" name="Subtitle 2">
            <a:extLst>
              <a:ext uri="{FF2B5EF4-FFF2-40B4-BE49-F238E27FC236}">
                <a16:creationId xmlns:a16="http://schemas.microsoft.com/office/drawing/2014/main" id="{4E42A36E-BFFD-3272-F14D-68259D1183F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3719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7D85C9-1562-42DC-4FC4-F891198C9E90}"/>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C366611F-4E11-9D2B-1818-6E38A650DF9F}"/>
              </a:ext>
            </a:extLst>
          </p:cNvPr>
          <p:cNvSpPr txBox="1"/>
          <p:nvPr/>
        </p:nvSpPr>
        <p:spPr>
          <a:xfrm>
            <a:off x="0" y="762000"/>
            <a:ext cx="12192000" cy="646331"/>
          </a:xfrm>
          <a:prstGeom prst="rect">
            <a:avLst/>
          </a:prstGeom>
          <a:noFill/>
        </p:spPr>
        <p:txBody>
          <a:bodyPr vert="horz" rtlCol="0">
            <a:spAutoFit/>
          </a:bodyPr>
          <a:lstStyle/>
          <a:p>
            <a:pPr algn="ctr"/>
            <a:r>
              <a:rPr lang="en-US" sz="3600"/>
              <a:t>Deuteronomy 4:32-40</a:t>
            </a:r>
          </a:p>
        </p:txBody>
      </p:sp>
      <p:sp>
        <p:nvSpPr>
          <p:cNvPr id="4" name="TextBox 3">
            <a:extLst>
              <a:ext uri="{FF2B5EF4-FFF2-40B4-BE49-F238E27FC236}">
                <a16:creationId xmlns:a16="http://schemas.microsoft.com/office/drawing/2014/main" id="{E13D8FDA-8AB8-4910-DFB6-3962770532B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2F040EA-1494-E8E5-4908-3CB971DA0775}"/>
              </a:ext>
            </a:extLst>
          </p:cNvPr>
          <p:cNvSpPr txBox="1"/>
          <p:nvPr/>
        </p:nvSpPr>
        <p:spPr>
          <a:xfrm>
            <a:off x="1016000" y="1905000"/>
            <a:ext cx="10160000" cy="3431709"/>
          </a:xfrm>
          <a:prstGeom prst="rect">
            <a:avLst/>
          </a:prstGeom>
          <a:noFill/>
        </p:spPr>
        <p:txBody>
          <a:bodyPr vert="horz" rtlCol="0">
            <a:spAutoFit/>
          </a:bodyPr>
          <a:lstStyle/>
          <a:p>
            <a:pPr algn="ctr"/>
            <a:r>
              <a:rPr lang="en-US" sz="3100"/>
              <a:t>"Indeed, ask now concerning the former days which were before you, since the day that God created man on the earth, and inquire from one end of the heavens to the other. Has anything been done like this great thing, or has anything been heard like it? "</a:t>
            </a:r>
            <a:r>
              <a:rPr lang="en-US" sz="3100" b="1">
                <a:solidFill>
                  <a:srgbClr val="FF0000"/>
                </a:solidFill>
              </a:rPr>
              <a:t>Has any people heard the voice of God speaking from the midst of the fire, as you have heard it</a:t>
            </a:r>
            <a:r>
              <a:rPr lang="en-US" sz="3100"/>
              <a:t>, and survived? (Continued...)</a:t>
            </a:r>
          </a:p>
        </p:txBody>
      </p:sp>
    </p:spTree>
    <p:extLst>
      <p:ext uri="{BB962C8B-B14F-4D97-AF65-F5344CB8AC3E}">
        <p14:creationId xmlns:p14="http://schemas.microsoft.com/office/powerpoint/2010/main" val="1970013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B96AD-F145-4886-C888-DE363A720717}"/>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people of Israel arrive to Mount Sinai, Moses goes up the mountain to meet with YHVH</a:t>
            </a:r>
          </a:p>
        </p:txBody>
      </p:sp>
      <p:sp>
        <p:nvSpPr>
          <p:cNvPr id="3" name="Subtitle 2">
            <a:extLst>
              <a:ext uri="{FF2B5EF4-FFF2-40B4-BE49-F238E27FC236}">
                <a16:creationId xmlns:a16="http://schemas.microsoft.com/office/drawing/2014/main" id="{914CDE51-1280-E663-EAC4-F97DCC0C68F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8826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E939C1-803F-FFF2-5A56-BD71517E81DB}"/>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FCBDE3CA-EEE0-A545-BA55-06D90E397FB9}"/>
              </a:ext>
            </a:extLst>
          </p:cNvPr>
          <p:cNvSpPr txBox="1"/>
          <p:nvPr/>
        </p:nvSpPr>
        <p:spPr>
          <a:xfrm>
            <a:off x="1016000" y="635000"/>
            <a:ext cx="10160000" cy="3908762"/>
          </a:xfrm>
          <a:prstGeom prst="rect">
            <a:avLst/>
          </a:prstGeom>
          <a:noFill/>
        </p:spPr>
        <p:txBody>
          <a:bodyPr vert="horz" rtlCol="0">
            <a:spAutoFit/>
          </a:bodyPr>
          <a:lstStyle/>
          <a:p>
            <a:pPr algn="ctr"/>
            <a:r>
              <a:rPr lang="en-US" sz="3100"/>
              <a:t>"Or has a god tried to go to take for himself a nation from within another nation by trials, by signs and wonders and by war and by a mighty hand and by an outstretched arm and by great terrors, as the LORD your God did for you in Egypt before your eyes? "To you it was shown that you might know that the LORD, He is God; there is no other besides Him. "Out of the heavens He let you hear His voice to discipline you; (Continued...)</a:t>
            </a:r>
          </a:p>
        </p:txBody>
      </p:sp>
    </p:spTree>
    <p:extLst>
      <p:ext uri="{BB962C8B-B14F-4D97-AF65-F5344CB8AC3E}">
        <p14:creationId xmlns:p14="http://schemas.microsoft.com/office/powerpoint/2010/main" val="2075641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58358D0-DDB3-A9EA-1D1E-39DA9DB32A93}"/>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CBA08C03-ECAB-A922-922E-E3D30AFF1F42}"/>
              </a:ext>
            </a:extLst>
          </p:cNvPr>
          <p:cNvSpPr txBox="1"/>
          <p:nvPr/>
        </p:nvSpPr>
        <p:spPr>
          <a:xfrm>
            <a:off x="1016000" y="635000"/>
            <a:ext cx="10160000" cy="3431709"/>
          </a:xfrm>
          <a:prstGeom prst="rect">
            <a:avLst/>
          </a:prstGeom>
          <a:noFill/>
        </p:spPr>
        <p:txBody>
          <a:bodyPr vert="horz" rtlCol="0">
            <a:spAutoFit/>
          </a:bodyPr>
          <a:lstStyle/>
          <a:p>
            <a:pPr algn="ctr"/>
            <a:r>
              <a:rPr lang="en-US" sz="3100"/>
              <a:t>and on earth He let you see His great fire, a</a:t>
            </a:r>
            <a:r>
              <a:rPr lang="en-US" sz="3100" b="1">
                <a:solidFill>
                  <a:srgbClr val="FF0000"/>
                </a:solidFill>
              </a:rPr>
              <a:t>nd you heard His words from the midst of the fire. </a:t>
            </a:r>
            <a:r>
              <a:rPr lang="en-US" sz="3100"/>
              <a:t>"Because He loved your fathers, therefore He chose their descendants after them. And He personally brought you from Egypt by His great power, driving out from before you nations greater and mightier than you, to bring you in and to give you their land for an inheritance, as it is today. (Continued...)</a:t>
            </a:r>
          </a:p>
        </p:txBody>
      </p:sp>
    </p:spTree>
    <p:extLst>
      <p:ext uri="{BB962C8B-B14F-4D97-AF65-F5344CB8AC3E}">
        <p14:creationId xmlns:p14="http://schemas.microsoft.com/office/powerpoint/2010/main" val="1714735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C78A1A-10D6-2B5C-852C-A5D9302DA88B}"/>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AD0AF494-7679-C793-73DE-E1526DC437A0}"/>
              </a:ext>
            </a:extLst>
          </p:cNvPr>
          <p:cNvSpPr txBox="1"/>
          <p:nvPr/>
        </p:nvSpPr>
        <p:spPr>
          <a:xfrm>
            <a:off x="1016000" y="635000"/>
            <a:ext cx="10160000" cy="3431709"/>
          </a:xfrm>
          <a:prstGeom prst="rect">
            <a:avLst/>
          </a:prstGeom>
          <a:noFill/>
        </p:spPr>
        <p:txBody>
          <a:bodyPr vert="horz" rtlCol="0">
            <a:spAutoFit/>
          </a:bodyPr>
          <a:lstStyle/>
          <a:p>
            <a:pPr algn="ctr"/>
            <a:r>
              <a:rPr lang="en-US" sz="3100"/>
              <a:t>"Know therefore today, and take it to your heart, that the LORD, He is God in heaven above and on the earth below; there is no other. "So you shall keep His statutes and His commandments which I am giving you today, that it may go well with you and with your children after you, and that you may live long on the land which the LORD your God is giving you for all time."</a:t>
            </a:r>
          </a:p>
        </p:txBody>
      </p:sp>
    </p:spTree>
    <p:extLst>
      <p:ext uri="{BB962C8B-B14F-4D97-AF65-F5344CB8AC3E}">
        <p14:creationId xmlns:p14="http://schemas.microsoft.com/office/powerpoint/2010/main" val="177032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004C8C-73B3-F0A1-A3CE-B771B8CC5AFD}"/>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1D42C1C7-76B2-FC7C-81AC-DC548DCAE822}"/>
              </a:ext>
            </a:extLst>
          </p:cNvPr>
          <p:cNvSpPr txBox="1"/>
          <p:nvPr/>
        </p:nvSpPr>
        <p:spPr>
          <a:xfrm>
            <a:off x="0" y="762000"/>
            <a:ext cx="12192000" cy="646331"/>
          </a:xfrm>
          <a:prstGeom prst="rect">
            <a:avLst/>
          </a:prstGeom>
          <a:noFill/>
        </p:spPr>
        <p:txBody>
          <a:bodyPr vert="horz" rtlCol="0">
            <a:spAutoFit/>
          </a:bodyPr>
          <a:lstStyle/>
          <a:p>
            <a:pPr algn="ctr"/>
            <a:r>
              <a:rPr lang="en-US" sz="3600"/>
              <a:t>Deuteronomy 5:6-29</a:t>
            </a:r>
          </a:p>
        </p:txBody>
      </p:sp>
      <p:sp>
        <p:nvSpPr>
          <p:cNvPr id="4" name="TextBox 3">
            <a:extLst>
              <a:ext uri="{FF2B5EF4-FFF2-40B4-BE49-F238E27FC236}">
                <a16:creationId xmlns:a16="http://schemas.microsoft.com/office/drawing/2014/main" id="{8D61AED0-BCEE-9802-3449-89B9D4C2226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1997611-FC0B-7A20-5C34-50335209E486}"/>
              </a:ext>
            </a:extLst>
          </p:cNvPr>
          <p:cNvSpPr txBox="1"/>
          <p:nvPr/>
        </p:nvSpPr>
        <p:spPr>
          <a:xfrm>
            <a:off x="1016000" y="1905000"/>
            <a:ext cx="10160000" cy="3431709"/>
          </a:xfrm>
          <a:prstGeom prst="rect">
            <a:avLst/>
          </a:prstGeom>
          <a:noFill/>
        </p:spPr>
        <p:txBody>
          <a:bodyPr vert="horz" rtlCol="0">
            <a:spAutoFit/>
          </a:bodyPr>
          <a:lstStyle/>
          <a:p>
            <a:pPr algn="ctr"/>
            <a:r>
              <a:rPr lang="en-US" sz="3100"/>
              <a:t>I am the LORD your God who brought you out of the land of Egypt, out of the house of slavery. You shall have no other gods before Me. You shall not make for yourself an idol, or any likeness of what is in heaven above or on the earth beneath or in the water under the earth. You shall not worship them or serve them; (Continued...)</a:t>
            </a:r>
          </a:p>
        </p:txBody>
      </p:sp>
    </p:spTree>
    <p:extLst>
      <p:ext uri="{BB962C8B-B14F-4D97-AF65-F5344CB8AC3E}">
        <p14:creationId xmlns:p14="http://schemas.microsoft.com/office/powerpoint/2010/main" val="3861352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E1CF6F-2967-0F45-450F-6C40B90EFE51}"/>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79AA33E4-D89F-40EC-7B17-FA3498A26032}"/>
              </a:ext>
            </a:extLst>
          </p:cNvPr>
          <p:cNvSpPr txBox="1"/>
          <p:nvPr/>
        </p:nvSpPr>
        <p:spPr>
          <a:xfrm>
            <a:off x="1016000" y="635000"/>
            <a:ext cx="10160000" cy="4385816"/>
          </a:xfrm>
          <a:prstGeom prst="rect">
            <a:avLst/>
          </a:prstGeom>
          <a:noFill/>
        </p:spPr>
        <p:txBody>
          <a:bodyPr vert="horz" rtlCol="0">
            <a:spAutoFit/>
          </a:bodyPr>
          <a:lstStyle/>
          <a:p>
            <a:pPr algn="ctr"/>
            <a:r>
              <a:rPr lang="en-US" sz="3100"/>
              <a:t>for I, the LORD your God, am a jealous God, visiting the iniquity of the fathers on the children, and on the third and the fourth generations of those who hate Me, but showing lovingkindness to thousands, to those who love Me and keep My commandments. You shall not take the name of the LORD your God in vain, for the LORD will not leave him unpunished who takes His name in vain. Observe the sabbath day to keep it holy, as the LORD your God commanded you. (Continued...)</a:t>
            </a:r>
          </a:p>
        </p:txBody>
      </p:sp>
    </p:spTree>
    <p:extLst>
      <p:ext uri="{BB962C8B-B14F-4D97-AF65-F5344CB8AC3E}">
        <p14:creationId xmlns:p14="http://schemas.microsoft.com/office/powerpoint/2010/main" val="27373692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EFF811-B9F2-102F-21F3-AC25235FA43F}"/>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BB179C31-16F8-D503-03D2-454EF34CC33B}"/>
              </a:ext>
            </a:extLst>
          </p:cNvPr>
          <p:cNvSpPr txBox="1"/>
          <p:nvPr/>
        </p:nvSpPr>
        <p:spPr>
          <a:xfrm>
            <a:off x="1016000" y="635000"/>
            <a:ext cx="10160000" cy="3431709"/>
          </a:xfrm>
          <a:prstGeom prst="rect">
            <a:avLst/>
          </a:prstGeom>
          <a:noFill/>
        </p:spPr>
        <p:txBody>
          <a:bodyPr vert="horz" rtlCol="0">
            <a:spAutoFit/>
          </a:bodyPr>
          <a:lstStyle/>
          <a:p>
            <a:pPr algn="ctr"/>
            <a:r>
              <a:rPr lang="en-US" sz="3100"/>
              <a:t>Six days you shall labor and do all your work, but the seventh day is a sabbath of the LORD your God; in it you shall not do any work, you or your son or your daughter or your male servant or your female servant or your ox or your donkey or any of your cattle or your sojourner who stays with you, so that your male servant and your female servant may rest as well as you. (Continued...)</a:t>
            </a:r>
          </a:p>
        </p:txBody>
      </p:sp>
    </p:spTree>
    <p:extLst>
      <p:ext uri="{BB962C8B-B14F-4D97-AF65-F5344CB8AC3E}">
        <p14:creationId xmlns:p14="http://schemas.microsoft.com/office/powerpoint/2010/main" val="27438811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A11FD7-CD17-7172-294A-87A31D737EEE}"/>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B986C42E-64C2-7DC3-579E-D94CF18D8773}"/>
              </a:ext>
            </a:extLst>
          </p:cNvPr>
          <p:cNvSpPr txBox="1"/>
          <p:nvPr/>
        </p:nvSpPr>
        <p:spPr>
          <a:xfrm>
            <a:off x="1016000" y="635000"/>
            <a:ext cx="10160000" cy="4385816"/>
          </a:xfrm>
          <a:prstGeom prst="rect">
            <a:avLst/>
          </a:prstGeom>
          <a:noFill/>
        </p:spPr>
        <p:txBody>
          <a:bodyPr vert="horz" rtlCol="0">
            <a:spAutoFit/>
          </a:bodyPr>
          <a:lstStyle/>
          <a:p>
            <a:pPr algn="ctr"/>
            <a:r>
              <a:rPr lang="en-US" sz="3100"/>
              <a:t>You shall remember that you were a slave in the land of Egypt, and the LORD your God brought you out of there by a mighty hand and by an outstretched arm; therefore the LORD your God commanded you to observe the sabbath day. Honor your father and your mother, as the LORD your God has commanded you, that your days may be prolonged and that it may go well with you on the land which the LORD your God gives you. You shall not murder. You shall not commit adultery. (Continued...)</a:t>
            </a:r>
          </a:p>
        </p:txBody>
      </p:sp>
    </p:spTree>
    <p:extLst>
      <p:ext uri="{BB962C8B-B14F-4D97-AF65-F5344CB8AC3E}">
        <p14:creationId xmlns:p14="http://schemas.microsoft.com/office/powerpoint/2010/main" val="36362895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9F882B-A1A4-F213-6FF8-73967A18728A}"/>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847F9EE2-7519-94C6-4532-791C8BBC215F}"/>
              </a:ext>
            </a:extLst>
          </p:cNvPr>
          <p:cNvSpPr txBox="1"/>
          <p:nvPr/>
        </p:nvSpPr>
        <p:spPr>
          <a:xfrm>
            <a:off x="1016000" y="635000"/>
            <a:ext cx="10160000" cy="4385816"/>
          </a:xfrm>
          <a:prstGeom prst="rect">
            <a:avLst/>
          </a:prstGeom>
          <a:noFill/>
        </p:spPr>
        <p:txBody>
          <a:bodyPr vert="horz" rtlCol="0">
            <a:spAutoFit/>
          </a:bodyPr>
          <a:lstStyle/>
          <a:p>
            <a:pPr algn="ctr"/>
            <a:r>
              <a:rPr lang="en-US" sz="3100"/>
              <a:t>You shall not steal. You shall not bear false witness against your neighbor. You shall not covet your neighbor's wife, and you shall not desire your neighbor's house, his field or his male servant or his female servant, his ox or his donkey or anything that belongs to your neighbor.' "These words the LORD spoke to all your assembly at the mountain from the midst of the fire, of the cloud and of the thick gloom, with a great voice, and He added no more. (Continued...)</a:t>
            </a:r>
          </a:p>
        </p:txBody>
      </p:sp>
    </p:spTree>
    <p:extLst>
      <p:ext uri="{BB962C8B-B14F-4D97-AF65-F5344CB8AC3E}">
        <p14:creationId xmlns:p14="http://schemas.microsoft.com/office/powerpoint/2010/main" val="1647708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1533B9-AE23-B0BA-F890-9C6124A47D7F}"/>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63524223-120C-D997-C806-1D219B8EE2E8}"/>
              </a:ext>
            </a:extLst>
          </p:cNvPr>
          <p:cNvSpPr txBox="1"/>
          <p:nvPr/>
        </p:nvSpPr>
        <p:spPr>
          <a:xfrm>
            <a:off x="1016000" y="635000"/>
            <a:ext cx="10160000" cy="4385816"/>
          </a:xfrm>
          <a:prstGeom prst="rect">
            <a:avLst/>
          </a:prstGeom>
          <a:noFill/>
        </p:spPr>
        <p:txBody>
          <a:bodyPr vert="horz" rtlCol="0">
            <a:spAutoFit/>
          </a:bodyPr>
          <a:lstStyle/>
          <a:p>
            <a:pPr algn="ctr"/>
            <a:r>
              <a:rPr lang="en-US" sz="3100"/>
              <a:t>He wrote them on two tablets of stone and gave them to me. "And when you heard the voice from the midst of the darkness, while the mountain was burning with fire, you came near to me, all the heads of your tribes and your elders. "You said, 'Behold, the LORD our God has shown us His glory and His greatness, and we have heard His voice from the midst of the fire; we have seen today that God speaks with man, yet he lives. Now then why should we die? (Continued...)</a:t>
            </a:r>
          </a:p>
        </p:txBody>
      </p:sp>
    </p:spTree>
    <p:extLst>
      <p:ext uri="{BB962C8B-B14F-4D97-AF65-F5344CB8AC3E}">
        <p14:creationId xmlns:p14="http://schemas.microsoft.com/office/powerpoint/2010/main" val="37725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1FC80CC-7680-CC85-0E8E-9273B737785D}"/>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63BD3586-8052-A2BC-BCBA-C6357506A0DC}"/>
              </a:ext>
            </a:extLst>
          </p:cNvPr>
          <p:cNvSpPr txBox="1"/>
          <p:nvPr/>
        </p:nvSpPr>
        <p:spPr>
          <a:xfrm>
            <a:off x="1016000" y="635000"/>
            <a:ext cx="10160000" cy="3431709"/>
          </a:xfrm>
          <a:prstGeom prst="rect">
            <a:avLst/>
          </a:prstGeom>
          <a:noFill/>
        </p:spPr>
        <p:txBody>
          <a:bodyPr vert="horz" rtlCol="0">
            <a:spAutoFit/>
          </a:bodyPr>
          <a:lstStyle/>
          <a:p>
            <a:pPr algn="ctr"/>
            <a:r>
              <a:rPr lang="en-US" sz="3100"/>
              <a:t>For this great fire will consume us; if we hear the voice of the LORD our God any longer, then we will die. For who is there of all flesh who has heard the voice of the living God speaking from the midst of the fire, as we have, and lived? Go near and hear all that the LORD our God says; then speak to us all that the LORD our God speaks to you, and we will hear and do it. (Continued...)</a:t>
            </a:r>
          </a:p>
        </p:txBody>
      </p:sp>
    </p:spTree>
    <p:extLst>
      <p:ext uri="{BB962C8B-B14F-4D97-AF65-F5344CB8AC3E}">
        <p14:creationId xmlns:p14="http://schemas.microsoft.com/office/powerpoint/2010/main" val="379233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B21B1A-4DFD-2D4C-62F3-8B66DDF69257}"/>
              </a:ext>
            </a:extLst>
          </p:cNvPr>
          <p:cNvSpPr txBox="1"/>
          <p:nvPr/>
        </p:nvSpPr>
        <p:spPr>
          <a:xfrm>
            <a:off x="127000" y="127000"/>
            <a:ext cx="7315200" cy="553998"/>
          </a:xfrm>
          <a:prstGeom prst="rect">
            <a:avLst/>
          </a:prstGeom>
          <a:noFill/>
        </p:spPr>
        <p:txBody>
          <a:bodyPr vert="horz" lIns="0" tIns="0" rIns="0" bIns="0" rtlCol="0">
            <a:spAutoFit/>
          </a:bodyPr>
          <a:lstStyle/>
          <a:p>
            <a:r>
              <a:rPr lang="en-US"/>
              <a:t>THE PEOPLE OF ISRAEL ARRIVE TO MOUNT SINAI, MOSES GOES UP THE MOUNTAIN TO MEET WITH YHVH</a:t>
            </a:r>
          </a:p>
        </p:txBody>
      </p:sp>
      <p:sp>
        <p:nvSpPr>
          <p:cNvPr id="3" name="TextBox 2">
            <a:extLst>
              <a:ext uri="{FF2B5EF4-FFF2-40B4-BE49-F238E27FC236}">
                <a16:creationId xmlns:a16="http://schemas.microsoft.com/office/drawing/2014/main" id="{369F1B62-BAD7-AFEF-5709-EFC168E73155}"/>
              </a:ext>
            </a:extLst>
          </p:cNvPr>
          <p:cNvSpPr txBox="1"/>
          <p:nvPr/>
        </p:nvSpPr>
        <p:spPr>
          <a:xfrm>
            <a:off x="0" y="762000"/>
            <a:ext cx="12192000" cy="646331"/>
          </a:xfrm>
          <a:prstGeom prst="rect">
            <a:avLst/>
          </a:prstGeom>
          <a:noFill/>
        </p:spPr>
        <p:txBody>
          <a:bodyPr vert="horz" rtlCol="0">
            <a:spAutoFit/>
          </a:bodyPr>
          <a:lstStyle/>
          <a:p>
            <a:pPr algn="ctr"/>
            <a:r>
              <a:rPr lang="en-US" sz="3600"/>
              <a:t>Exodus 19:1-4</a:t>
            </a:r>
          </a:p>
        </p:txBody>
      </p:sp>
      <p:sp>
        <p:nvSpPr>
          <p:cNvPr id="4" name="TextBox 3">
            <a:extLst>
              <a:ext uri="{FF2B5EF4-FFF2-40B4-BE49-F238E27FC236}">
                <a16:creationId xmlns:a16="http://schemas.microsoft.com/office/drawing/2014/main" id="{9AA8AD4D-E60B-873C-ED0C-059B31C9C99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9264A93-E215-1002-69CD-870BA8B499C7}"/>
              </a:ext>
            </a:extLst>
          </p:cNvPr>
          <p:cNvSpPr txBox="1"/>
          <p:nvPr/>
        </p:nvSpPr>
        <p:spPr>
          <a:xfrm>
            <a:off x="1016000" y="1905000"/>
            <a:ext cx="10160000" cy="4385816"/>
          </a:xfrm>
          <a:prstGeom prst="rect">
            <a:avLst/>
          </a:prstGeom>
          <a:noFill/>
        </p:spPr>
        <p:txBody>
          <a:bodyPr vert="horz" rtlCol="0">
            <a:spAutoFit/>
          </a:bodyPr>
          <a:lstStyle/>
          <a:p>
            <a:pPr algn="ctr"/>
            <a:r>
              <a:rPr lang="en-US" sz="3100"/>
              <a:t>In the third month after the sons of Israel had gone out of the land of Egypt, on that very day they came into the wilderness of Sinai. When they set out from Rephidim, they came to the wilderness of Sinai and camped in the wilderness; and there </a:t>
            </a:r>
            <a:r>
              <a:rPr lang="en-US" sz="3100" b="1">
                <a:solidFill>
                  <a:srgbClr val="FF0000"/>
                </a:solidFill>
              </a:rPr>
              <a:t>Israel camped in front of the mountain</a:t>
            </a:r>
            <a:r>
              <a:rPr lang="en-US" sz="3100"/>
              <a:t>. </a:t>
            </a:r>
            <a:r>
              <a:rPr lang="en-US" sz="3100" b="1">
                <a:solidFill>
                  <a:srgbClr val="FF0000"/>
                </a:solidFill>
              </a:rPr>
              <a:t>Moses went up to God, and the LORD called to him from the mountain</a:t>
            </a:r>
            <a:r>
              <a:rPr lang="en-US" sz="3100"/>
              <a:t>, saying, "Thus you shall say to the house of Jacob and tell the sons of Israel: (Continued...)</a:t>
            </a:r>
          </a:p>
        </p:txBody>
      </p:sp>
    </p:spTree>
    <p:extLst>
      <p:ext uri="{BB962C8B-B14F-4D97-AF65-F5344CB8AC3E}">
        <p14:creationId xmlns:p14="http://schemas.microsoft.com/office/powerpoint/2010/main" val="1049242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A2AB99-6347-76D3-575D-BAF3365FACB7}"/>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85459E2C-FD57-2B54-887F-DE9121617A97}"/>
              </a:ext>
            </a:extLst>
          </p:cNvPr>
          <p:cNvSpPr txBox="1"/>
          <p:nvPr/>
        </p:nvSpPr>
        <p:spPr>
          <a:xfrm>
            <a:off x="1016000" y="635000"/>
            <a:ext cx="10160000" cy="3908762"/>
          </a:xfrm>
          <a:prstGeom prst="rect">
            <a:avLst/>
          </a:prstGeom>
          <a:noFill/>
        </p:spPr>
        <p:txBody>
          <a:bodyPr vert="horz" rtlCol="0">
            <a:spAutoFit/>
          </a:bodyPr>
          <a:lstStyle/>
          <a:p>
            <a:pPr algn="ctr"/>
            <a:r>
              <a:rPr lang="en-US" sz="3100"/>
              <a:t>' "The LORD heard the voice of your words when you spoke to me, and the LORD said to me, 'I have heard the voice of the words of this people which they have spoken to you. They have done well in all that they have spoken. Oh that they had such a heart in them, that they would fear Me and keep all My commandments always, that it may be well with them and with their sons forever!</a:t>
            </a:r>
          </a:p>
        </p:txBody>
      </p:sp>
    </p:spTree>
    <p:extLst>
      <p:ext uri="{BB962C8B-B14F-4D97-AF65-F5344CB8AC3E}">
        <p14:creationId xmlns:p14="http://schemas.microsoft.com/office/powerpoint/2010/main" val="2819153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EFE533-4290-9F1D-1FEB-BE185CCBD710}"/>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D2C3996A-8C9A-ABDB-70CC-A72BC735B550}"/>
              </a:ext>
            </a:extLst>
          </p:cNvPr>
          <p:cNvSpPr txBox="1"/>
          <p:nvPr/>
        </p:nvSpPr>
        <p:spPr>
          <a:xfrm>
            <a:off x="0" y="762000"/>
            <a:ext cx="12192000" cy="646331"/>
          </a:xfrm>
          <a:prstGeom prst="rect">
            <a:avLst/>
          </a:prstGeom>
          <a:noFill/>
        </p:spPr>
        <p:txBody>
          <a:bodyPr vert="horz" rtlCol="0">
            <a:spAutoFit/>
          </a:bodyPr>
          <a:lstStyle/>
          <a:p>
            <a:pPr algn="ctr"/>
            <a:r>
              <a:rPr lang="en-US" sz="3600"/>
              <a:t>Exodus 20:1-17</a:t>
            </a:r>
          </a:p>
        </p:txBody>
      </p:sp>
      <p:sp>
        <p:nvSpPr>
          <p:cNvPr id="4" name="TextBox 3">
            <a:extLst>
              <a:ext uri="{FF2B5EF4-FFF2-40B4-BE49-F238E27FC236}">
                <a16:creationId xmlns:a16="http://schemas.microsoft.com/office/drawing/2014/main" id="{56CDBB9F-8B0A-1F62-E1E5-DBDF49477E7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868E1DA-FE67-6E20-4965-042E9D9B879C}"/>
              </a:ext>
            </a:extLst>
          </p:cNvPr>
          <p:cNvSpPr txBox="1"/>
          <p:nvPr/>
        </p:nvSpPr>
        <p:spPr>
          <a:xfrm>
            <a:off x="1016000" y="1905000"/>
            <a:ext cx="10160000" cy="3431709"/>
          </a:xfrm>
          <a:prstGeom prst="rect">
            <a:avLst/>
          </a:prstGeom>
          <a:noFill/>
        </p:spPr>
        <p:txBody>
          <a:bodyPr vert="horz" rtlCol="0">
            <a:spAutoFit/>
          </a:bodyPr>
          <a:lstStyle/>
          <a:p>
            <a:pPr algn="ctr"/>
            <a:r>
              <a:rPr lang="en-US" sz="3100" b="1">
                <a:solidFill>
                  <a:srgbClr val="FF0000"/>
                </a:solidFill>
              </a:rPr>
              <a:t>Then God spoke all these words, saying,</a:t>
            </a:r>
            <a:r>
              <a:rPr lang="en-US" sz="3100"/>
              <a:t> "I am the LORD your God, who brought you out of the land of Egypt, out of the house of slavery. "You shall have no other gods before Me. "You shall not make for yourself an idol, or any likeness of what is in heaven above or on the earth beneath or in the water under the earth. "You shall not worship them or serve them; (Continued...)</a:t>
            </a:r>
          </a:p>
        </p:txBody>
      </p:sp>
    </p:spTree>
    <p:extLst>
      <p:ext uri="{BB962C8B-B14F-4D97-AF65-F5344CB8AC3E}">
        <p14:creationId xmlns:p14="http://schemas.microsoft.com/office/powerpoint/2010/main" val="2113851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0D9DE8-2227-8162-DF9D-D86AF8D550DA}"/>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03AAE226-4E2D-B56C-29C3-DBC9BF4ACECE}"/>
              </a:ext>
            </a:extLst>
          </p:cNvPr>
          <p:cNvSpPr txBox="1"/>
          <p:nvPr/>
        </p:nvSpPr>
        <p:spPr>
          <a:xfrm>
            <a:off x="1016000" y="635000"/>
            <a:ext cx="10160000" cy="4385816"/>
          </a:xfrm>
          <a:prstGeom prst="rect">
            <a:avLst/>
          </a:prstGeom>
          <a:noFill/>
        </p:spPr>
        <p:txBody>
          <a:bodyPr vert="horz" rtlCol="0">
            <a:spAutoFit/>
          </a:bodyPr>
          <a:lstStyle/>
          <a:p>
            <a:pPr algn="ctr"/>
            <a:r>
              <a:rPr lang="en-US" sz="3100"/>
              <a:t>for I, the LORD your God, am a jealous God, visiting the iniquity of the fathers on the children, on the third and the fourth generations of those who hate Me, but showing lovingkindness to thousands, to those who love Me and keep My commandments. "You shall not take the name of the LORD your God in vain, for the LORD will not leave him unpunished who takes His name in vain. "Remember the sabbath day, to keep it holy. (Continued...)</a:t>
            </a:r>
          </a:p>
        </p:txBody>
      </p:sp>
    </p:spTree>
    <p:extLst>
      <p:ext uri="{BB962C8B-B14F-4D97-AF65-F5344CB8AC3E}">
        <p14:creationId xmlns:p14="http://schemas.microsoft.com/office/powerpoint/2010/main" val="26879010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F5085E-B7F8-51F9-A859-4AF4ED45FA29}"/>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0A9C7570-58BC-445D-EBD1-5489F53A8711}"/>
              </a:ext>
            </a:extLst>
          </p:cNvPr>
          <p:cNvSpPr txBox="1"/>
          <p:nvPr/>
        </p:nvSpPr>
        <p:spPr>
          <a:xfrm>
            <a:off x="1016000" y="635000"/>
            <a:ext cx="10160000" cy="4385816"/>
          </a:xfrm>
          <a:prstGeom prst="rect">
            <a:avLst/>
          </a:prstGeom>
          <a:noFill/>
        </p:spPr>
        <p:txBody>
          <a:bodyPr vert="horz" rtlCol="0">
            <a:spAutoFit/>
          </a:bodyPr>
          <a:lstStyle/>
          <a:p>
            <a:pPr algn="ctr"/>
            <a:r>
              <a:rPr lang="en-US" sz="3100"/>
              <a:t>"Six days you shall labor and do all your work, but the seventh day is a sabbath of the LORD your God; in it you shall not do any work, you or your son or your daughter, your male or your female servant or your cattle or your sojourner who stays with you. "For in six days the LORD made the heavens and the earth, the sea and all that is in them, and rested on the seventh day; therefore the LORD blessed the sabbath day and made it holy. (Continued...)</a:t>
            </a:r>
          </a:p>
        </p:txBody>
      </p:sp>
    </p:spTree>
    <p:extLst>
      <p:ext uri="{BB962C8B-B14F-4D97-AF65-F5344CB8AC3E}">
        <p14:creationId xmlns:p14="http://schemas.microsoft.com/office/powerpoint/2010/main" val="16861732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5CC217-69C3-CA0B-CF33-C71B19D09BE0}"/>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64C68750-FD42-2DC3-7FB1-5CBE93137BCB}"/>
              </a:ext>
            </a:extLst>
          </p:cNvPr>
          <p:cNvSpPr txBox="1"/>
          <p:nvPr/>
        </p:nvSpPr>
        <p:spPr>
          <a:xfrm>
            <a:off x="1016000" y="635000"/>
            <a:ext cx="10160000" cy="3908762"/>
          </a:xfrm>
          <a:prstGeom prst="rect">
            <a:avLst/>
          </a:prstGeom>
          <a:noFill/>
        </p:spPr>
        <p:txBody>
          <a:bodyPr vert="horz" rtlCol="0">
            <a:spAutoFit/>
          </a:bodyPr>
          <a:lstStyle/>
          <a:p>
            <a:pPr algn="ctr"/>
            <a:r>
              <a:rPr lang="en-US" sz="3100"/>
              <a:t>"Honor your father and your mother, that your days may be prolonged in the land which the LORD your God gives you. "You shall not murder. "You shall not commit adultery. "You shall not steal. "You shall not bear false witness against your neighbor. "You shall not covet your neighbor's house; you shall not covet your neighbor's wife or his male servant or his female servant or his ox or his donkey or anything that belongs to your neighbor."</a:t>
            </a:r>
          </a:p>
        </p:txBody>
      </p:sp>
    </p:spTree>
    <p:extLst>
      <p:ext uri="{BB962C8B-B14F-4D97-AF65-F5344CB8AC3E}">
        <p14:creationId xmlns:p14="http://schemas.microsoft.com/office/powerpoint/2010/main" val="27668767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533B2F-DA7F-EE9B-0FB9-2B73F7951446}"/>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4FD543B9-386C-7A87-DFE7-D118ABBFAD8C}"/>
              </a:ext>
            </a:extLst>
          </p:cNvPr>
          <p:cNvSpPr txBox="1"/>
          <p:nvPr/>
        </p:nvSpPr>
        <p:spPr>
          <a:xfrm>
            <a:off x="0" y="762000"/>
            <a:ext cx="12192000" cy="646331"/>
          </a:xfrm>
          <a:prstGeom prst="rect">
            <a:avLst/>
          </a:prstGeom>
          <a:noFill/>
        </p:spPr>
        <p:txBody>
          <a:bodyPr vert="horz" rtlCol="0">
            <a:spAutoFit/>
          </a:bodyPr>
          <a:lstStyle/>
          <a:p>
            <a:pPr algn="ctr"/>
            <a:r>
              <a:rPr lang="en-US" sz="3600"/>
              <a:t>Exodus 20:18-21</a:t>
            </a:r>
          </a:p>
        </p:txBody>
      </p:sp>
      <p:sp>
        <p:nvSpPr>
          <p:cNvPr id="4" name="TextBox 3">
            <a:extLst>
              <a:ext uri="{FF2B5EF4-FFF2-40B4-BE49-F238E27FC236}">
                <a16:creationId xmlns:a16="http://schemas.microsoft.com/office/drawing/2014/main" id="{A3A23261-B642-4844-AF98-8223109E0BEF}"/>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7DA69CF-E690-4579-99B4-5F5CEEC7FB39}"/>
              </a:ext>
            </a:extLst>
          </p:cNvPr>
          <p:cNvSpPr txBox="1"/>
          <p:nvPr/>
        </p:nvSpPr>
        <p:spPr>
          <a:xfrm>
            <a:off x="1016000" y="1905000"/>
            <a:ext cx="10160000" cy="4385816"/>
          </a:xfrm>
          <a:prstGeom prst="rect">
            <a:avLst/>
          </a:prstGeom>
          <a:noFill/>
        </p:spPr>
        <p:txBody>
          <a:bodyPr vert="horz" rtlCol="0">
            <a:spAutoFit/>
          </a:bodyPr>
          <a:lstStyle/>
          <a:p>
            <a:pPr algn="ctr"/>
            <a:r>
              <a:rPr lang="en-US" sz="3100"/>
              <a:t>All the people perceived the thunder and the lightning flashes and the sound of the trumpet and the mountain smoking; and when the people saw it, they trembled and stood at a distance. Then they said to Moses, "</a:t>
            </a:r>
            <a:r>
              <a:rPr lang="en-US" sz="3100" b="1">
                <a:solidFill>
                  <a:srgbClr val="FF0000"/>
                </a:solidFill>
              </a:rPr>
              <a:t>Speak to us yourself and we will listen; but let not God speak to us, or we will die.</a:t>
            </a:r>
            <a:r>
              <a:rPr lang="en-US" sz="3100"/>
              <a:t>" Moses said to the people, "Do not be afraid; for God has come in order to test you, and in order that the fear of Him may remain with you, so that you may not sin. (Continued...)</a:t>
            </a:r>
          </a:p>
        </p:txBody>
      </p:sp>
    </p:spTree>
    <p:extLst>
      <p:ext uri="{BB962C8B-B14F-4D97-AF65-F5344CB8AC3E}">
        <p14:creationId xmlns:p14="http://schemas.microsoft.com/office/powerpoint/2010/main" val="543420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34FC67-E30C-518A-7F46-F3D267370B21}"/>
              </a:ext>
            </a:extLst>
          </p:cNvPr>
          <p:cNvSpPr txBox="1"/>
          <p:nvPr/>
        </p:nvSpPr>
        <p:spPr>
          <a:xfrm>
            <a:off x="127000" y="127000"/>
            <a:ext cx="7315200" cy="276999"/>
          </a:xfrm>
          <a:prstGeom prst="rect">
            <a:avLst/>
          </a:prstGeom>
          <a:noFill/>
        </p:spPr>
        <p:txBody>
          <a:bodyPr vert="horz" lIns="0" tIns="0" rIns="0" bIns="0" rtlCol="0">
            <a:spAutoFit/>
          </a:bodyPr>
          <a:lstStyle/>
          <a:p>
            <a:r>
              <a:rPr lang="en-US"/>
              <a:t>THE PEOPLE HEAR DIRECTLY FROM YHVH</a:t>
            </a:r>
          </a:p>
        </p:txBody>
      </p:sp>
      <p:sp>
        <p:nvSpPr>
          <p:cNvPr id="3" name="TextBox 2">
            <a:extLst>
              <a:ext uri="{FF2B5EF4-FFF2-40B4-BE49-F238E27FC236}">
                <a16:creationId xmlns:a16="http://schemas.microsoft.com/office/drawing/2014/main" id="{6E6C58EF-ED12-A2DC-11F7-DDF5171C4EAE}"/>
              </a:ext>
            </a:extLst>
          </p:cNvPr>
          <p:cNvSpPr txBox="1"/>
          <p:nvPr/>
        </p:nvSpPr>
        <p:spPr>
          <a:xfrm>
            <a:off x="1016000" y="635000"/>
            <a:ext cx="10160000" cy="1046440"/>
          </a:xfrm>
          <a:prstGeom prst="rect">
            <a:avLst/>
          </a:prstGeom>
          <a:noFill/>
        </p:spPr>
        <p:txBody>
          <a:bodyPr vert="horz" rtlCol="0">
            <a:spAutoFit/>
          </a:bodyPr>
          <a:lstStyle/>
          <a:p>
            <a:pPr algn="ctr"/>
            <a:r>
              <a:rPr lang="en-US" sz="3100"/>
              <a:t>" So the people stood at a distance, while Moses approached the thick cloud where God was.</a:t>
            </a:r>
          </a:p>
        </p:txBody>
      </p:sp>
    </p:spTree>
    <p:extLst>
      <p:ext uri="{BB962C8B-B14F-4D97-AF65-F5344CB8AC3E}">
        <p14:creationId xmlns:p14="http://schemas.microsoft.com/office/powerpoint/2010/main" val="17451337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EB628-1450-6BEB-942A-3D6C11CFB798}"/>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receives further commandments while on the mountain and writes them in "the Book of the Covenant"</a:t>
            </a:r>
          </a:p>
        </p:txBody>
      </p:sp>
      <p:sp>
        <p:nvSpPr>
          <p:cNvPr id="3" name="Subtitle 2">
            <a:extLst>
              <a:ext uri="{FF2B5EF4-FFF2-40B4-BE49-F238E27FC236}">
                <a16:creationId xmlns:a16="http://schemas.microsoft.com/office/drawing/2014/main" id="{C8FB5A1E-07E3-0EFF-20EA-AA50F784082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402014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B3DE9A-199C-4FC5-450F-DEF6660128E3}"/>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FURTHER COMMANDMENTS WHILE ON THE MOUNTAIN AND WRITES THEM IN "THE BOOK OF THE COVENANT"</a:t>
            </a:r>
          </a:p>
        </p:txBody>
      </p:sp>
      <p:sp>
        <p:nvSpPr>
          <p:cNvPr id="3" name="TextBox 2">
            <a:extLst>
              <a:ext uri="{FF2B5EF4-FFF2-40B4-BE49-F238E27FC236}">
                <a16:creationId xmlns:a16="http://schemas.microsoft.com/office/drawing/2014/main" id="{112B5A20-9008-CF77-0C34-3DAC34E6CF16}"/>
              </a:ext>
            </a:extLst>
          </p:cNvPr>
          <p:cNvSpPr txBox="1"/>
          <p:nvPr/>
        </p:nvSpPr>
        <p:spPr>
          <a:xfrm>
            <a:off x="0" y="762000"/>
            <a:ext cx="12192000" cy="646331"/>
          </a:xfrm>
          <a:prstGeom prst="rect">
            <a:avLst/>
          </a:prstGeom>
          <a:noFill/>
        </p:spPr>
        <p:txBody>
          <a:bodyPr vert="horz" rtlCol="0">
            <a:spAutoFit/>
          </a:bodyPr>
          <a:lstStyle/>
          <a:p>
            <a:pPr algn="ctr"/>
            <a:r>
              <a:rPr lang="en-US" sz="3600"/>
              <a:t>Exodus 20:22-26</a:t>
            </a:r>
          </a:p>
        </p:txBody>
      </p:sp>
      <p:sp>
        <p:nvSpPr>
          <p:cNvPr id="4" name="TextBox 3">
            <a:extLst>
              <a:ext uri="{FF2B5EF4-FFF2-40B4-BE49-F238E27FC236}">
                <a16:creationId xmlns:a16="http://schemas.microsoft.com/office/drawing/2014/main" id="{EA4FBE78-1166-C253-1E49-3D22BAAE38BF}"/>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DC8B08E-ED1A-7167-7235-43F5CF58BA2A}"/>
              </a:ext>
            </a:extLst>
          </p:cNvPr>
          <p:cNvSpPr txBox="1"/>
          <p:nvPr/>
        </p:nvSpPr>
        <p:spPr>
          <a:xfrm>
            <a:off x="1016000" y="1905000"/>
            <a:ext cx="10160000" cy="4862870"/>
          </a:xfrm>
          <a:prstGeom prst="rect">
            <a:avLst/>
          </a:prstGeom>
          <a:noFill/>
        </p:spPr>
        <p:txBody>
          <a:bodyPr vert="horz" rtlCol="0">
            <a:spAutoFit/>
          </a:bodyPr>
          <a:lstStyle/>
          <a:p>
            <a:pPr algn="ctr"/>
            <a:r>
              <a:rPr lang="en-US" sz="3100" b="1">
                <a:solidFill>
                  <a:srgbClr val="FF0000"/>
                </a:solidFill>
              </a:rPr>
              <a:t>Then the LORD said to Moses, "Thus you shall say to the sons of Israel,</a:t>
            </a:r>
            <a:r>
              <a:rPr lang="en-US" sz="3100"/>
              <a:t> 'You yourselves have seen that I have spoken to you from heaven. You shall not make other gods besides Me; gods of silver or gods of gold, you shall not make for yourselves. You shall make an altar of earth for Me, and you shall sacrifice on it your burnt offerings and your peace offerings, your sheep and your oxen; in every place where I cause My name to be remembered, I will come to you and bless you. (Continued...)</a:t>
            </a:r>
          </a:p>
        </p:txBody>
      </p:sp>
    </p:spTree>
    <p:extLst>
      <p:ext uri="{BB962C8B-B14F-4D97-AF65-F5344CB8AC3E}">
        <p14:creationId xmlns:p14="http://schemas.microsoft.com/office/powerpoint/2010/main" val="21876594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F4C918-54B1-694A-8FD0-C93FAEEE8EE9}"/>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FURTHER COMMANDMENTS WHILE ON THE MOUNTAIN AND WRITES THEM IN "THE BOOK OF THE COVENANT"</a:t>
            </a:r>
          </a:p>
        </p:txBody>
      </p:sp>
      <p:sp>
        <p:nvSpPr>
          <p:cNvPr id="3" name="TextBox 2">
            <a:extLst>
              <a:ext uri="{FF2B5EF4-FFF2-40B4-BE49-F238E27FC236}">
                <a16:creationId xmlns:a16="http://schemas.microsoft.com/office/drawing/2014/main" id="{1FF817C2-F957-A510-2F16-0BF686952566}"/>
              </a:ext>
            </a:extLst>
          </p:cNvPr>
          <p:cNvSpPr txBox="1"/>
          <p:nvPr/>
        </p:nvSpPr>
        <p:spPr>
          <a:xfrm>
            <a:off x="1016000" y="635000"/>
            <a:ext cx="10160000" cy="2000548"/>
          </a:xfrm>
          <a:prstGeom prst="rect">
            <a:avLst/>
          </a:prstGeom>
          <a:noFill/>
        </p:spPr>
        <p:txBody>
          <a:bodyPr vert="horz" rtlCol="0">
            <a:spAutoFit/>
          </a:bodyPr>
          <a:lstStyle/>
          <a:p>
            <a:pPr algn="ctr"/>
            <a:r>
              <a:rPr lang="en-US" sz="3100"/>
              <a:t>If you make an altar of stone for Me, you shall not build it of cut stones, for if you wield your tool on it, you will profane it. And you shall not go up by steps to My altar, so that your nakedness will not be exposed on it.'</a:t>
            </a:r>
          </a:p>
        </p:txBody>
      </p:sp>
    </p:spTree>
    <p:extLst>
      <p:ext uri="{BB962C8B-B14F-4D97-AF65-F5344CB8AC3E}">
        <p14:creationId xmlns:p14="http://schemas.microsoft.com/office/powerpoint/2010/main" val="1048998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831454-1351-8F32-0F35-89B377B9F542}"/>
              </a:ext>
            </a:extLst>
          </p:cNvPr>
          <p:cNvSpPr txBox="1"/>
          <p:nvPr/>
        </p:nvSpPr>
        <p:spPr>
          <a:xfrm>
            <a:off x="127000" y="127000"/>
            <a:ext cx="7315200" cy="553998"/>
          </a:xfrm>
          <a:prstGeom prst="rect">
            <a:avLst/>
          </a:prstGeom>
          <a:noFill/>
        </p:spPr>
        <p:txBody>
          <a:bodyPr vert="horz" lIns="0" tIns="0" rIns="0" bIns="0" rtlCol="0">
            <a:spAutoFit/>
          </a:bodyPr>
          <a:lstStyle/>
          <a:p>
            <a:r>
              <a:rPr lang="en-US"/>
              <a:t>THE PEOPLE OF ISRAEL ARRIVE TO MOUNT SINAI, MOSES GOES UP THE MOUNTAIN TO MEET WITH YHVH</a:t>
            </a:r>
          </a:p>
        </p:txBody>
      </p:sp>
      <p:sp>
        <p:nvSpPr>
          <p:cNvPr id="3" name="TextBox 2">
            <a:extLst>
              <a:ext uri="{FF2B5EF4-FFF2-40B4-BE49-F238E27FC236}">
                <a16:creationId xmlns:a16="http://schemas.microsoft.com/office/drawing/2014/main" id="{FC7239BB-F13B-A809-B907-4C12895D732C}"/>
              </a:ext>
            </a:extLst>
          </p:cNvPr>
          <p:cNvSpPr txBox="1"/>
          <p:nvPr/>
        </p:nvSpPr>
        <p:spPr>
          <a:xfrm>
            <a:off x="1016000" y="635000"/>
            <a:ext cx="10160000" cy="1523494"/>
          </a:xfrm>
          <a:prstGeom prst="rect">
            <a:avLst/>
          </a:prstGeom>
          <a:noFill/>
        </p:spPr>
        <p:txBody>
          <a:bodyPr vert="horz" rtlCol="0">
            <a:spAutoFit/>
          </a:bodyPr>
          <a:lstStyle/>
          <a:p>
            <a:pPr algn="ctr"/>
            <a:r>
              <a:rPr lang="en-US" sz="3100"/>
              <a:t>You yourselves have seen what I did to the Egyptians, and how I bore you on eagles' wings, and brought you to Myself.</a:t>
            </a:r>
          </a:p>
        </p:txBody>
      </p:sp>
    </p:spTree>
    <p:extLst>
      <p:ext uri="{BB962C8B-B14F-4D97-AF65-F5344CB8AC3E}">
        <p14:creationId xmlns:p14="http://schemas.microsoft.com/office/powerpoint/2010/main" val="20498808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47E99-C223-7F55-3A65-A87D47D5FE70}"/>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receives the "ordinances" and writes them in the "Book of the Covenant"</a:t>
            </a:r>
          </a:p>
        </p:txBody>
      </p:sp>
      <p:sp>
        <p:nvSpPr>
          <p:cNvPr id="3" name="Subtitle 2">
            <a:extLst>
              <a:ext uri="{FF2B5EF4-FFF2-40B4-BE49-F238E27FC236}">
                <a16:creationId xmlns:a16="http://schemas.microsoft.com/office/drawing/2014/main" id="{F9CE141D-9FC4-81EB-C40B-1567ACE0D24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96245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9F47F5-6D2C-6C4F-E3E7-A6838D0DA686}"/>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THE "ORDINANCES" AND WRITES THEM IN THE "BOOK OF THE COVENANT"</a:t>
            </a:r>
          </a:p>
        </p:txBody>
      </p:sp>
      <p:sp>
        <p:nvSpPr>
          <p:cNvPr id="3" name="TextBox 2">
            <a:extLst>
              <a:ext uri="{FF2B5EF4-FFF2-40B4-BE49-F238E27FC236}">
                <a16:creationId xmlns:a16="http://schemas.microsoft.com/office/drawing/2014/main" id="{D8517610-1EC2-3AE1-83CD-FB3EE65C9231}"/>
              </a:ext>
            </a:extLst>
          </p:cNvPr>
          <p:cNvSpPr txBox="1"/>
          <p:nvPr/>
        </p:nvSpPr>
        <p:spPr>
          <a:xfrm>
            <a:off x="0" y="762000"/>
            <a:ext cx="12192000" cy="646331"/>
          </a:xfrm>
          <a:prstGeom prst="rect">
            <a:avLst/>
          </a:prstGeom>
          <a:noFill/>
        </p:spPr>
        <p:txBody>
          <a:bodyPr vert="horz" rtlCol="0">
            <a:spAutoFit/>
          </a:bodyPr>
          <a:lstStyle/>
          <a:p>
            <a:pPr algn="ctr"/>
            <a:r>
              <a:rPr lang="en-US" sz="3600"/>
              <a:t>Exodus 21:1</a:t>
            </a:r>
          </a:p>
        </p:txBody>
      </p:sp>
      <p:sp>
        <p:nvSpPr>
          <p:cNvPr id="4" name="TextBox 3">
            <a:extLst>
              <a:ext uri="{FF2B5EF4-FFF2-40B4-BE49-F238E27FC236}">
                <a16:creationId xmlns:a16="http://schemas.microsoft.com/office/drawing/2014/main" id="{CCD8F683-CA86-0111-BE05-812FC4C526A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98CA88E-45DB-7350-1D59-C61CFC327581}"/>
              </a:ext>
            </a:extLst>
          </p:cNvPr>
          <p:cNvSpPr txBox="1"/>
          <p:nvPr/>
        </p:nvSpPr>
        <p:spPr>
          <a:xfrm>
            <a:off x="1016000" y="1905000"/>
            <a:ext cx="10160000" cy="1046440"/>
          </a:xfrm>
          <a:prstGeom prst="rect">
            <a:avLst/>
          </a:prstGeom>
          <a:noFill/>
        </p:spPr>
        <p:txBody>
          <a:bodyPr vert="horz" rtlCol="0">
            <a:spAutoFit/>
          </a:bodyPr>
          <a:lstStyle/>
          <a:p>
            <a:pPr algn="ctr"/>
            <a:r>
              <a:rPr lang="en-US" sz="3100"/>
              <a:t>"Now these are </a:t>
            </a:r>
            <a:r>
              <a:rPr lang="en-US" sz="3100" b="1">
                <a:solidFill>
                  <a:srgbClr val="FF0000"/>
                </a:solidFill>
              </a:rPr>
              <a:t>the ordinances</a:t>
            </a:r>
            <a:r>
              <a:rPr lang="en-US" sz="3100"/>
              <a:t> which you are to set before them:</a:t>
            </a:r>
          </a:p>
        </p:txBody>
      </p:sp>
    </p:spTree>
    <p:extLst>
      <p:ext uri="{BB962C8B-B14F-4D97-AF65-F5344CB8AC3E}">
        <p14:creationId xmlns:p14="http://schemas.microsoft.com/office/powerpoint/2010/main" val="313955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CDE38-6F06-1337-5790-3546EAE51735}"/>
              </a:ext>
            </a:extLst>
          </p:cNvPr>
          <p:cNvSpPr>
            <a:spLocks noGrp="1"/>
          </p:cNvSpPr>
          <p:nvPr>
            <p:ph type="ctrTitle"/>
          </p:nvPr>
        </p:nvSpPr>
        <p:spPr>
          <a:xfrm>
            <a:off x="2841308" y="762000"/>
            <a:ext cx="6509385" cy="3556730"/>
          </a:xfrm>
        </p:spPr>
        <p:txBody>
          <a:bodyPr>
            <a:noAutofit/>
          </a:bodyPr>
          <a:lstStyle/>
          <a:p>
            <a:pPr algn="ctr"/>
            <a:r>
              <a:rPr lang="en-US" sz="4800">
                <a:solidFill>
                  <a:srgbClr val="000000"/>
                </a:solidFill>
              </a:rPr>
              <a:t>Moses returns to camp, presents the "Book of the Covenant", and the people of Israel accept the terms</a:t>
            </a:r>
          </a:p>
        </p:txBody>
      </p:sp>
      <p:sp>
        <p:nvSpPr>
          <p:cNvPr id="3" name="Subtitle 2">
            <a:extLst>
              <a:ext uri="{FF2B5EF4-FFF2-40B4-BE49-F238E27FC236}">
                <a16:creationId xmlns:a16="http://schemas.microsoft.com/office/drawing/2014/main" id="{1FC195C2-C36F-463F-A2FC-9FC9CB2EEDE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592958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90C380-9C72-016C-717A-70C2BC786E07}"/>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RETURNS TO CAMP, PRESENTS THE "BOOK OF THE COVENANT", AND THE PEOPLE OF ISRAEL ACCEPT THE TERMS</a:t>
            </a:r>
          </a:p>
        </p:txBody>
      </p:sp>
      <p:sp>
        <p:nvSpPr>
          <p:cNvPr id="3" name="TextBox 2">
            <a:extLst>
              <a:ext uri="{FF2B5EF4-FFF2-40B4-BE49-F238E27FC236}">
                <a16:creationId xmlns:a16="http://schemas.microsoft.com/office/drawing/2014/main" id="{80EB104A-471D-58C5-25AF-6217CD81EE4B}"/>
              </a:ext>
            </a:extLst>
          </p:cNvPr>
          <p:cNvSpPr txBox="1"/>
          <p:nvPr/>
        </p:nvSpPr>
        <p:spPr>
          <a:xfrm>
            <a:off x="0" y="762000"/>
            <a:ext cx="12192000" cy="646331"/>
          </a:xfrm>
          <a:prstGeom prst="rect">
            <a:avLst/>
          </a:prstGeom>
          <a:noFill/>
        </p:spPr>
        <p:txBody>
          <a:bodyPr vert="horz" rtlCol="0">
            <a:spAutoFit/>
          </a:bodyPr>
          <a:lstStyle/>
          <a:p>
            <a:pPr algn="ctr"/>
            <a:r>
              <a:rPr lang="en-US" sz="3600"/>
              <a:t>Exodus 24:3-8</a:t>
            </a:r>
          </a:p>
        </p:txBody>
      </p:sp>
      <p:sp>
        <p:nvSpPr>
          <p:cNvPr id="4" name="TextBox 3">
            <a:extLst>
              <a:ext uri="{FF2B5EF4-FFF2-40B4-BE49-F238E27FC236}">
                <a16:creationId xmlns:a16="http://schemas.microsoft.com/office/drawing/2014/main" id="{213EA927-9E88-BA86-A9A2-14C6D74B9CB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F76832F-B10B-DA27-B671-F9356117C7CA}"/>
              </a:ext>
            </a:extLst>
          </p:cNvPr>
          <p:cNvSpPr txBox="1"/>
          <p:nvPr/>
        </p:nvSpPr>
        <p:spPr>
          <a:xfrm>
            <a:off x="1016000" y="1905000"/>
            <a:ext cx="10160000" cy="3908762"/>
          </a:xfrm>
          <a:prstGeom prst="rect">
            <a:avLst/>
          </a:prstGeom>
          <a:noFill/>
        </p:spPr>
        <p:txBody>
          <a:bodyPr vert="horz" rtlCol="0">
            <a:spAutoFit/>
          </a:bodyPr>
          <a:lstStyle/>
          <a:p>
            <a:pPr algn="ctr"/>
            <a:r>
              <a:rPr lang="en-US" sz="3100"/>
              <a:t>Then Moses came and recounted to the people all the words of the LORD and all the ordinances; and all the people answered with one voice and said, "All the words which the LORD has spoken we will do!" </a:t>
            </a:r>
            <a:r>
              <a:rPr lang="en-US" sz="3100" b="1">
                <a:solidFill>
                  <a:srgbClr val="FF0000"/>
                </a:solidFill>
              </a:rPr>
              <a:t>Moses wrote down all the words of the LORD.</a:t>
            </a:r>
            <a:r>
              <a:rPr lang="en-US" sz="3100"/>
              <a:t> Then he arose early in the morning, and built an altar at the foot of the mountain with twelve pillars for the twelve tribes of Israel. (Continued...)</a:t>
            </a:r>
          </a:p>
        </p:txBody>
      </p:sp>
    </p:spTree>
    <p:extLst>
      <p:ext uri="{BB962C8B-B14F-4D97-AF65-F5344CB8AC3E}">
        <p14:creationId xmlns:p14="http://schemas.microsoft.com/office/powerpoint/2010/main" val="41565162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529FEC-C478-C9EF-3165-A7CAD3641C30}"/>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RETURNS TO CAMP, PRESENTS THE "BOOK OF THE COVENANT", AND THE PEOPLE OF ISRAEL ACCEPT THE TERMS</a:t>
            </a:r>
          </a:p>
        </p:txBody>
      </p:sp>
      <p:sp>
        <p:nvSpPr>
          <p:cNvPr id="3" name="TextBox 2">
            <a:extLst>
              <a:ext uri="{FF2B5EF4-FFF2-40B4-BE49-F238E27FC236}">
                <a16:creationId xmlns:a16="http://schemas.microsoft.com/office/drawing/2014/main" id="{1D5B4BD3-0989-D60B-1FBA-6C18A81D5315}"/>
              </a:ext>
            </a:extLst>
          </p:cNvPr>
          <p:cNvSpPr txBox="1"/>
          <p:nvPr/>
        </p:nvSpPr>
        <p:spPr>
          <a:xfrm>
            <a:off x="1016000" y="635000"/>
            <a:ext cx="10160000" cy="3908762"/>
          </a:xfrm>
          <a:prstGeom prst="rect">
            <a:avLst/>
          </a:prstGeom>
          <a:noFill/>
        </p:spPr>
        <p:txBody>
          <a:bodyPr vert="horz" rtlCol="0">
            <a:spAutoFit/>
          </a:bodyPr>
          <a:lstStyle/>
          <a:p>
            <a:pPr algn="ctr"/>
            <a:r>
              <a:rPr lang="en-US" sz="3100"/>
              <a:t>He sent young men of the sons of Israel, and they offered burnt offerings and sacrificed young bulls as peace offerings to the LORD. Moses took half of the blood and put it in basins, and the other half of the blood he sprinkled on the altar. </a:t>
            </a:r>
            <a:r>
              <a:rPr lang="en-US" sz="3100" b="1">
                <a:solidFill>
                  <a:srgbClr val="FF0000"/>
                </a:solidFill>
              </a:rPr>
              <a:t>Then he took the book of the covenant and read it</a:t>
            </a:r>
            <a:r>
              <a:rPr lang="en-US" sz="3100"/>
              <a:t> in the hearing of the people; and they said, "All that the LORD has spoken we will do, and we will be obedient! (Continued...)</a:t>
            </a:r>
          </a:p>
        </p:txBody>
      </p:sp>
    </p:spTree>
    <p:extLst>
      <p:ext uri="{BB962C8B-B14F-4D97-AF65-F5344CB8AC3E}">
        <p14:creationId xmlns:p14="http://schemas.microsoft.com/office/powerpoint/2010/main" val="29042001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113D84-A195-3234-FCB8-82D8A24544D6}"/>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RETURNS TO CAMP, PRESENTS THE "BOOK OF THE COVENANT", AND THE PEOPLE OF ISRAEL ACCEPT THE TERMS</a:t>
            </a:r>
          </a:p>
        </p:txBody>
      </p:sp>
      <p:sp>
        <p:nvSpPr>
          <p:cNvPr id="3" name="TextBox 2">
            <a:extLst>
              <a:ext uri="{FF2B5EF4-FFF2-40B4-BE49-F238E27FC236}">
                <a16:creationId xmlns:a16="http://schemas.microsoft.com/office/drawing/2014/main" id="{8E4325FF-1858-A03B-6E45-509AEE6B9C8C}"/>
              </a:ext>
            </a:extLst>
          </p:cNvPr>
          <p:cNvSpPr txBox="1"/>
          <p:nvPr/>
        </p:nvSpPr>
        <p:spPr>
          <a:xfrm>
            <a:off x="1016000" y="635000"/>
            <a:ext cx="10160000" cy="2000548"/>
          </a:xfrm>
          <a:prstGeom prst="rect">
            <a:avLst/>
          </a:prstGeom>
          <a:noFill/>
        </p:spPr>
        <p:txBody>
          <a:bodyPr vert="horz" rtlCol="0">
            <a:spAutoFit/>
          </a:bodyPr>
          <a:lstStyle/>
          <a:p>
            <a:pPr algn="ctr"/>
            <a:r>
              <a:rPr lang="en-US" sz="3100"/>
              <a:t>" So Moses took the blood and sprinkled it on the people, and said, "Behold the blood of the covenant, which the LORD has made with you in accordance with all these words."</a:t>
            </a:r>
          </a:p>
        </p:txBody>
      </p:sp>
    </p:spTree>
    <p:extLst>
      <p:ext uri="{BB962C8B-B14F-4D97-AF65-F5344CB8AC3E}">
        <p14:creationId xmlns:p14="http://schemas.microsoft.com/office/powerpoint/2010/main" val="19764783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2ED0-4D6F-82C4-0576-DF1BCA1C0A3B}"/>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then goes back up the mountain to receive the stone tablets, the law, and the commandments</a:t>
            </a:r>
          </a:p>
        </p:txBody>
      </p:sp>
      <p:sp>
        <p:nvSpPr>
          <p:cNvPr id="3" name="Subtitle 2">
            <a:extLst>
              <a:ext uri="{FF2B5EF4-FFF2-40B4-BE49-F238E27FC236}">
                <a16:creationId xmlns:a16="http://schemas.microsoft.com/office/drawing/2014/main" id="{F8DF3A65-C329-C4C0-77A4-425224DFD8C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911254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B3032-D97E-36AF-947D-053D6AD8E030}"/>
              </a:ext>
            </a:extLst>
          </p:cNvPr>
          <p:cNvSpPr txBox="1"/>
          <p:nvPr/>
        </p:nvSpPr>
        <p:spPr>
          <a:xfrm>
            <a:off x="127000" y="127000"/>
            <a:ext cx="7315200" cy="553998"/>
          </a:xfrm>
          <a:prstGeom prst="rect">
            <a:avLst/>
          </a:prstGeom>
          <a:noFill/>
        </p:spPr>
        <p:txBody>
          <a:bodyPr vert="horz" lIns="0" tIns="0" rIns="0" bIns="0" rtlCol="0">
            <a:spAutoFit/>
          </a:bodyPr>
          <a:lstStyle/>
          <a:p>
            <a:r>
              <a:rPr lang="en-US"/>
              <a:t>MOSES THEN GOES BACK UP THE MOUNTAIN TO RECEIVE THE STONE TABLETS, THE LAW, AND THE COMMANDMENTS</a:t>
            </a:r>
          </a:p>
        </p:txBody>
      </p:sp>
      <p:sp>
        <p:nvSpPr>
          <p:cNvPr id="3" name="TextBox 2">
            <a:extLst>
              <a:ext uri="{FF2B5EF4-FFF2-40B4-BE49-F238E27FC236}">
                <a16:creationId xmlns:a16="http://schemas.microsoft.com/office/drawing/2014/main" id="{7CC8BA89-85EC-B629-71D0-1A075437E939}"/>
              </a:ext>
            </a:extLst>
          </p:cNvPr>
          <p:cNvSpPr txBox="1"/>
          <p:nvPr/>
        </p:nvSpPr>
        <p:spPr>
          <a:xfrm>
            <a:off x="0" y="762000"/>
            <a:ext cx="12192000" cy="646331"/>
          </a:xfrm>
          <a:prstGeom prst="rect">
            <a:avLst/>
          </a:prstGeom>
          <a:noFill/>
        </p:spPr>
        <p:txBody>
          <a:bodyPr vert="horz" rtlCol="0">
            <a:spAutoFit/>
          </a:bodyPr>
          <a:lstStyle/>
          <a:p>
            <a:pPr algn="ctr"/>
            <a:r>
              <a:rPr lang="en-US" sz="3600"/>
              <a:t>Exodus 24:12-18</a:t>
            </a:r>
          </a:p>
        </p:txBody>
      </p:sp>
      <p:sp>
        <p:nvSpPr>
          <p:cNvPr id="4" name="TextBox 3">
            <a:extLst>
              <a:ext uri="{FF2B5EF4-FFF2-40B4-BE49-F238E27FC236}">
                <a16:creationId xmlns:a16="http://schemas.microsoft.com/office/drawing/2014/main" id="{754376E8-6DBA-7802-2326-2B0FD91C7D6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3F7767B-68B3-61EB-3F31-AA60AEDDD19C}"/>
              </a:ext>
            </a:extLst>
          </p:cNvPr>
          <p:cNvSpPr txBox="1"/>
          <p:nvPr/>
        </p:nvSpPr>
        <p:spPr>
          <a:xfrm>
            <a:off x="1016000" y="1905000"/>
            <a:ext cx="10160000" cy="4385816"/>
          </a:xfrm>
          <a:prstGeom prst="rect">
            <a:avLst/>
          </a:prstGeom>
          <a:noFill/>
        </p:spPr>
        <p:txBody>
          <a:bodyPr vert="horz" rtlCol="0">
            <a:spAutoFit/>
          </a:bodyPr>
          <a:lstStyle/>
          <a:p>
            <a:pPr algn="ctr"/>
            <a:r>
              <a:rPr lang="en-US" sz="3100"/>
              <a:t>Now the LORD said to Moses, "</a:t>
            </a:r>
            <a:r>
              <a:rPr lang="en-US" sz="3100" b="1">
                <a:solidFill>
                  <a:srgbClr val="FF0000"/>
                </a:solidFill>
              </a:rPr>
              <a:t>Come up to Me on the mountain and remain there, and I will give you the stone tablets with the law and the commandment which I have written for their instruction.</a:t>
            </a:r>
            <a:r>
              <a:rPr lang="en-US" sz="3100"/>
              <a:t>" So Moses arose with Joshua his servant, and Moses went up to the mountain of God. But to the elders he said, "Wait here for us until we return to you. And behold, Aaron and Hur are with you; whoever has a legal matter, let him approach them. (Continued...)</a:t>
            </a:r>
          </a:p>
        </p:txBody>
      </p:sp>
    </p:spTree>
    <p:extLst>
      <p:ext uri="{BB962C8B-B14F-4D97-AF65-F5344CB8AC3E}">
        <p14:creationId xmlns:p14="http://schemas.microsoft.com/office/powerpoint/2010/main" val="27188534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3729581-FBA5-0125-2444-4D646453F82A}"/>
              </a:ext>
            </a:extLst>
          </p:cNvPr>
          <p:cNvSpPr txBox="1"/>
          <p:nvPr/>
        </p:nvSpPr>
        <p:spPr>
          <a:xfrm>
            <a:off x="127000" y="127000"/>
            <a:ext cx="7315200" cy="553998"/>
          </a:xfrm>
          <a:prstGeom prst="rect">
            <a:avLst/>
          </a:prstGeom>
          <a:noFill/>
        </p:spPr>
        <p:txBody>
          <a:bodyPr vert="horz" lIns="0" tIns="0" rIns="0" bIns="0" rtlCol="0">
            <a:spAutoFit/>
          </a:bodyPr>
          <a:lstStyle/>
          <a:p>
            <a:r>
              <a:rPr lang="en-US"/>
              <a:t>MOSES THEN GOES BACK UP THE MOUNTAIN TO RECEIVE THE STONE TABLETS, THE LAW, AND THE COMMANDMENTS</a:t>
            </a:r>
          </a:p>
        </p:txBody>
      </p:sp>
      <p:sp>
        <p:nvSpPr>
          <p:cNvPr id="3" name="TextBox 2">
            <a:extLst>
              <a:ext uri="{FF2B5EF4-FFF2-40B4-BE49-F238E27FC236}">
                <a16:creationId xmlns:a16="http://schemas.microsoft.com/office/drawing/2014/main" id="{94FB9E8F-0375-754B-CCA9-C8AFA523A9D8}"/>
              </a:ext>
            </a:extLst>
          </p:cNvPr>
          <p:cNvSpPr txBox="1"/>
          <p:nvPr/>
        </p:nvSpPr>
        <p:spPr>
          <a:xfrm>
            <a:off x="1016000" y="635000"/>
            <a:ext cx="10160000" cy="4385816"/>
          </a:xfrm>
          <a:prstGeom prst="rect">
            <a:avLst/>
          </a:prstGeom>
          <a:noFill/>
        </p:spPr>
        <p:txBody>
          <a:bodyPr vert="horz" rtlCol="0">
            <a:spAutoFit/>
          </a:bodyPr>
          <a:lstStyle/>
          <a:p>
            <a:pPr algn="ctr"/>
            <a:r>
              <a:rPr lang="en-US" sz="3100"/>
              <a:t>"</a:t>
            </a:r>
            <a:r>
              <a:rPr lang="en-US" sz="3100" b="1">
                <a:solidFill>
                  <a:srgbClr val="FF0000"/>
                </a:solidFill>
              </a:rPr>
              <a:t> Then Moses went up to the mountai</a:t>
            </a:r>
            <a:r>
              <a:rPr lang="en-US" sz="3100"/>
              <a:t>n, and the cloud covered the mountain. The glory of the LORD rested on Mount Sinai, and the cloud covered it for six days; and on the seventh day He called to Moses from the midst of the cloud. And to the eyes of the sons of Israel the appearance of the glory of the LORD was like a consuming fire on the mountain top. Moses entered the midst of the cloud as he went up to the mountain; and Moses was on the mountain forty days and forty nights.</a:t>
            </a:r>
          </a:p>
        </p:txBody>
      </p:sp>
    </p:spTree>
    <p:extLst>
      <p:ext uri="{BB962C8B-B14F-4D97-AF65-F5344CB8AC3E}">
        <p14:creationId xmlns:p14="http://schemas.microsoft.com/office/powerpoint/2010/main" val="33817622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F1ED0-7756-D822-77F7-F0E5CF80CC15}"/>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receives instructions on how to build the Tent of Meeting</a:t>
            </a:r>
          </a:p>
        </p:txBody>
      </p:sp>
      <p:sp>
        <p:nvSpPr>
          <p:cNvPr id="3" name="Subtitle 2">
            <a:extLst>
              <a:ext uri="{FF2B5EF4-FFF2-40B4-BE49-F238E27FC236}">
                <a16:creationId xmlns:a16="http://schemas.microsoft.com/office/drawing/2014/main" id="{448CE40C-05B6-74F8-900A-7ABD100D3CC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2367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2E49-BF1E-1A17-2754-2EF437AF320C}"/>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tells Moses the basic terms of the covenant while on the mountain</a:t>
            </a:r>
          </a:p>
        </p:txBody>
      </p:sp>
      <p:sp>
        <p:nvSpPr>
          <p:cNvPr id="3" name="Subtitle 2">
            <a:extLst>
              <a:ext uri="{FF2B5EF4-FFF2-40B4-BE49-F238E27FC236}">
                <a16:creationId xmlns:a16="http://schemas.microsoft.com/office/drawing/2014/main" id="{0AC74BC4-EA41-B56B-1A10-D50D01A1014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047386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AAB95-B280-E567-837B-F06574F39983}"/>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INSTRUCTIONS ON HOW TO BUILD THE TENT OF MEETING</a:t>
            </a:r>
          </a:p>
        </p:txBody>
      </p:sp>
      <p:sp>
        <p:nvSpPr>
          <p:cNvPr id="3" name="TextBox 2">
            <a:extLst>
              <a:ext uri="{FF2B5EF4-FFF2-40B4-BE49-F238E27FC236}">
                <a16:creationId xmlns:a16="http://schemas.microsoft.com/office/drawing/2014/main" id="{0A2DFA34-C5E7-77D5-EF00-375F937C5300}"/>
              </a:ext>
            </a:extLst>
          </p:cNvPr>
          <p:cNvSpPr txBox="1"/>
          <p:nvPr/>
        </p:nvSpPr>
        <p:spPr>
          <a:xfrm>
            <a:off x="0" y="762000"/>
            <a:ext cx="12192000" cy="646331"/>
          </a:xfrm>
          <a:prstGeom prst="rect">
            <a:avLst/>
          </a:prstGeom>
          <a:noFill/>
        </p:spPr>
        <p:txBody>
          <a:bodyPr vert="horz" rtlCol="0">
            <a:spAutoFit/>
          </a:bodyPr>
          <a:lstStyle/>
          <a:p>
            <a:pPr algn="ctr"/>
            <a:r>
              <a:rPr lang="en-US" sz="3600"/>
              <a:t>Exodus 25:1-9</a:t>
            </a:r>
          </a:p>
        </p:txBody>
      </p:sp>
      <p:sp>
        <p:nvSpPr>
          <p:cNvPr id="4" name="TextBox 3">
            <a:extLst>
              <a:ext uri="{FF2B5EF4-FFF2-40B4-BE49-F238E27FC236}">
                <a16:creationId xmlns:a16="http://schemas.microsoft.com/office/drawing/2014/main" id="{E3D8D84A-521A-21A9-1E3E-5DCC57C9D1B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7EB389A-C5DD-EF86-203F-BCF7AD8B80C5}"/>
              </a:ext>
            </a:extLst>
          </p:cNvPr>
          <p:cNvSpPr txBox="1"/>
          <p:nvPr/>
        </p:nvSpPr>
        <p:spPr>
          <a:xfrm>
            <a:off x="1016000" y="1905000"/>
            <a:ext cx="10160000" cy="2477601"/>
          </a:xfrm>
          <a:prstGeom prst="rect">
            <a:avLst/>
          </a:prstGeom>
          <a:noFill/>
        </p:spPr>
        <p:txBody>
          <a:bodyPr vert="horz" rtlCol="0">
            <a:spAutoFit/>
          </a:bodyPr>
          <a:lstStyle/>
          <a:p>
            <a:pPr algn="ctr"/>
            <a:r>
              <a:rPr lang="en-US" sz="3100"/>
              <a:t>Then the LORD spoke to Moses, saying, "Tell the sons of Israel to raise a contribution for Me; from every man whose heart moves him you shall raise My contribution. "This is the contribution which you are to raise from them: (Continued...)</a:t>
            </a:r>
          </a:p>
        </p:txBody>
      </p:sp>
    </p:spTree>
    <p:extLst>
      <p:ext uri="{BB962C8B-B14F-4D97-AF65-F5344CB8AC3E}">
        <p14:creationId xmlns:p14="http://schemas.microsoft.com/office/powerpoint/2010/main" val="26758866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30F47E-AAFE-5F08-C969-426878369B44}"/>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INSTRUCTIONS ON HOW TO BUILD THE TENT OF MEETING</a:t>
            </a:r>
          </a:p>
        </p:txBody>
      </p:sp>
      <p:sp>
        <p:nvSpPr>
          <p:cNvPr id="3" name="TextBox 2">
            <a:extLst>
              <a:ext uri="{FF2B5EF4-FFF2-40B4-BE49-F238E27FC236}">
                <a16:creationId xmlns:a16="http://schemas.microsoft.com/office/drawing/2014/main" id="{C44E0D63-C351-C1F0-18C1-B831D3505855}"/>
              </a:ext>
            </a:extLst>
          </p:cNvPr>
          <p:cNvSpPr txBox="1"/>
          <p:nvPr/>
        </p:nvSpPr>
        <p:spPr>
          <a:xfrm>
            <a:off x="1016000" y="635000"/>
            <a:ext cx="10160000" cy="3431709"/>
          </a:xfrm>
          <a:prstGeom prst="rect">
            <a:avLst/>
          </a:prstGeom>
          <a:noFill/>
        </p:spPr>
        <p:txBody>
          <a:bodyPr vert="horz" rtlCol="0">
            <a:spAutoFit/>
          </a:bodyPr>
          <a:lstStyle/>
          <a:p>
            <a:pPr algn="ctr"/>
            <a:r>
              <a:rPr lang="en-US" sz="3100"/>
              <a:t>gold, silver and bronze, blue, purple and scarlet material, fine linen, goat hair, rams' skins dyed red, porpoise skins, acacia wood, oil for lighting, spices for the anointing oil and for the fragrant incense, onyx stones and setting stones for the ephod and for the breastpiece. "</a:t>
            </a:r>
            <a:r>
              <a:rPr lang="en-US" sz="3100" b="1">
                <a:solidFill>
                  <a:srgbClr val="FF0000"/>
                </a:solidFill>
              </a:rPr>
              <a:t>Let them construct a sanctuary for Me</a:t>
            </a:r>
            <a:r>
              <a:rPr lang="en-US" sz="3100"/>
              <a:t>, that I may dwell among them. (Continued...)</a:t>
            </a:r>
          </a:p>
        </p:txBody>
      </p:sp>
    </p:spTree>
    <p:extLst>
      <p:ext uri="{BB962C8B-B14F-4D97-AF65-F5344CB8AC3E}">
        <p14:creationId xmlns:p14="http://schemas.microsoft.com/office/powerpoint/2010/main" val="154041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34FC93-E29C-B11D-38AA-EE3A827AE83C}"/>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INSTRUCTIONS ON HOW TO BUILD THE TENT OF MEETING</a:t>
            </a:r>
          </a:p>
        </p:txBody>
      </p:sp>
      <p:sp>
        <p:nvSpPr>
          <p:cNvPr id="3" name="TextBox 2">
            <a:extLst>
              <a:ext uri="{FF2B5EF4-FFF2-40B4-BE49-F238E27FC236}">
                <a16:creationId xmlns:a16="http://schemas.microsoft.com/office/drawing/2014/main" id="{81868660-18AF-24FE-0CC1-9CFDAC57C3CF}"/>
              </a:ext>
            </a:extLst>
          </p:cNvPr>
          <p:cNvSpPr txBox="1"/>
          <p:nvPr/>
        </p:nvSpPr>
        <p:spPr>
          <a:xfrm>
            <a:off x="1016000" y="635000"/>
            <a:ext cx="10160000" cy="1523494"/>
          </a:xfrm>
          <a:prstGeom prst="rect">
            <a:avLst/>
          </a:prstGeom>
          <a:noFill/>
        </p:spPr>
        <p:txBody>
          <a:bodyPr vert="horz" rtlCol="0">
            <a:spAutoFit/>
          </a:bodyPr>
          <a:lstStyle/>
          <a:p>
            <a:pPr algn="ctr"/>
            <a:r>
              <a:rPr lang="en-US" sz="3100"/>
              <a:t>"According to all that I am going to show you, as the pattern of the tabernacle and the pattern of all its furniture, just so you shall construct it.</a:t>
            </a:r>
          </a:p>
        </p:txBody>
      </p:sp>
    </p:spTree>
    <p:extLst>
      <p:ext uri="{BB962C8B-B14F-4D97-AF65-F5344CB8AC3E}">
        <p14:creationId xmlns:p14="http://schemas.microsoft.com/office/powerpoint/2010/main" val="14826378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DF3E9-897E-07C5-3018-58A395C964F3}"/>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receives instructions for how priests should perform their duties</a:t>
            </a:r>
          </a:p>
        </p:txBody>
      </p:sp>
      <p:sp>
        <p:nvSpPr>
          <p:cNvPr id="3" name="Subtitle 2">
            <a:extLst>
              <a:ext uri="{FF2B5EF4-FFF2-40B4-BE49-F238E27FC236}">
                <a16:creationId xmlns:a16="http://schemas.microsoft.com/office/drawing/2014/main" id="{19BC3B03-9EF9-1720-4B3C-E40C88CEA68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968801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2E856-4B92-49C3-82E5-DC1471F6FF82}"/>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INSTRUCTIONS FOR HOW PRIESTS SHOULD PERFORM THEIR DUTIES</a:t>
            </a:r>
          </a:p>
        </p:txBody>
      </p:sp>
      <p:sp>
        <p:nvSpPr>
          <p:cNvPr id="3" name="TextBox 2">
            <a:extLst>
              <a:ext uri="{FF2B5EF4-FFF2-40B4-BE49-F238E27FC236}">
                <a16:creationId xmlns:a16="http://schemas.microsoft.com/office/drawing/2014/main" id="{3954F83F-F2FE-9C57-C4BE-C9B2DD298280}"/>
              </a:ext>
            </a:extLst>
          </p:cNvPr>
          <p:cNvSpPr txBox="1"/>
          <p:nvPr/>
        </p:nvSpPr>
        <p:spPr>
          <a:xfrm>
            <a:off x="0" y="762000"/>
            <a:ext cx="12192000" cy="646331"/>
          </a:xfrm>
          <a:prstGeom prst="rect">
            <a:avLst/>
          </a:prstGeom>
          <a:noFill/>
        </p:spPr>
        <p:txBody>
          <a:bodyPr vert="horz" rtlCol="0">
            <a:spAutoFit/>
          </a:bodyPr>
          <a:lstStyle/>
          <a:p>
            <a:pPr algn="ctr"/>
            <a:r>
              <a:rPr lang="en-US" sz="3600"/>
              <a:t>Exodus 28:1-5</a:t>
            </a:r>
          </a:p>
        </p:txBody>
      </p:sp>
      <p:sp>
        <p:nvSpPr>
          <p:cNvPr id="4" name="TextBox 3">
            <a:extLst>
              <a:ext uri="{FF2B5EF4-FFF2-40B4-BE49-F238E27FC236}">
                <a16:creationId xmlns:a16="http://schemas.microsoft.com/office/drawing/2014/main" id="{6B0C54A3-A0D6-2A8A-8239-F0090973723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162FFF6-31AC-EF7B-8F16-23A23569E47E}"/>
              </a:ext>
            </a:extLst>
          </p:cNvPr>
          <p:cNvSpPr txBox="1"/>
          <p:nvPr/>
        </p:nvSpPr>
        <p:spPr>
          <a:xfrm>
            <a:off x="1016000" y="1905000"/>
            <a:ext cx="10160000" cy="4385816"/>
          </a:xfrm>
          <a:prstGeom prst="rect">
            <a:avLst/>
          </a:prstGeom>
          <a:noFill/>
        </p:spPr>
        <p:txBody>
          <a:bodyPr vert="horz" rtlCol="0">
            <a:spAutoFit/>
          </a:bodyPr>
          <a:lstStyle/>
          <a:p>
            <a:pPr algn="ctr"/>
            <a:r>
              <a:rPr lang="en-US" sz="3100"/>
              <a:t>"Then bring near to yourself Aaron your brother, and his sons with him, from among the sons of Israel, to minister as priest to Me--Aaron, Nadab and Abihu, Eleazar and Ithamar, Aaron's sons. "You shall make holy garments for Aaron your brother, for glory and for beauty. "You shall speak to all the skillful persons whom I have endowed with the spirit of wisdom, that they make Aaron's garments to consecrate him, </a:t>
            </a:r>
            <a:r>
              <a:rPr lang="en-US" sz="3100" b="1">
                <a:solidFill>
                  <a:srgbClr val="FF0000"/>
                </a:solidFill>
              </a:rPr>
              <a:t>that he may minister as priest to Me</a:t>
            </a:r>
            <a:r>
              <a:rPr lang="en-US" sz="3100"/>
              <a:t>. (Continued...)</a:t>
            </a:r>
          </a:p>
        </p:txBody>
      </p:sp>
    </p:spTree>
    <p:extLst>
      <p:ext uri="{BB962C8B-B14F-4D97-AF65-F5344CB8AC3E}">
        <p14:creationId xmlns:p14="http://schemas.microsoft.com/office/powerpoint/2010/main" val="13514154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99319DD-C605-E26E-8C65-7C9AD54246E8}"/>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RECEIVES INSTRUCTIONS FOR HOW PRIESTS SHOULD PERFORM THEIR DUTIES</a:t>
            </a:r>
          </a:p>
        </p:txBody>
      </p:sp>
      <p:sp>
        <p:nvSpPr>
          <p:cNvPr id="3" name="TextBox 2">
            <a:extLst>
              <a:ext uri="{FF2B5EF4-FFF2-40B4-BE49-F238E27FC236}">
                <a16:creationId xmlns:a16="http://schemas.microsoft.com/office/drawing/2014/main" id="{4B0D5BA3-D9BB-C3C4-21FA-2E82EF57C7FA}"/>
              </a:ext>
            </a:extLst>
          </p:cNvPr>
          <p:cNvSpPr txBox="1"/>
          <p:nvPr/>
        </p:nvSpPr>
        <p:spPr>
          <a:xfrm>
            <a:off x="1016000" y="635000"/>
            <a:ext cx="10160000" cy="3431709"/>
          </a:xfrm>
          <a:prstGeom prst="rect">
            <a:avLst/>
          </a:prstGeom>
          <a:noFill/>
        </p:spPr>
        <p:txBody>
          <a:bodyPr vert="horz" rtlCol="0">
            <a:spAutoFit/>
          </a:bodyPr>
          <a:lstStyle/>
          <a:p>
            <a:pPr algn="ctr"/>
            <a:r>
              <a:rPr lang="en-US" sz="3100"/>
              <a:t>"These are the garments which they shall make: a breastpiece and an ephod and a robe and a tunic of checkered work, a turban and a sash, and they shall make holy garments for Aaron your brother and his sons, </a:t>
            </a:r>
            <a:r>
              <a:rPr lang="en-US" sz="3100" b="1">
                <a:solidFill>
                  <a:srgbClr val="FF0000"/>
                </a:solidFill>
              </a:rPr>
              <a:t>that he may minister as priest to Me</a:t>
            </a:r>
            <a:r>
              <a:rPr lang="en-US" sz="3100"/>
              <a:t>. "They shall take the gold and the blue and the purple and the scarlet material and the fine linen.</a:t>
            </a:r>
          </a:p>
        </p:txBody>
      </p:sp>
    </p:spTree>
    <p:extLst>
      <p:ext uri="{BB962C8B-B14F-4D97-AF65-F5344CB8AC3E}">
        <p14:creationId xmlns:p14="http://schemas.microsoft.com/office/powerpoint/2010/main" val="16817363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6C80C-57D9-1B72-C030-847AB6EDCF38}"/>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concludes instructing Moses, gives him the tablets of the testimony</a:t>
            </a:r>
          </a:p>
        </p:txBody>
      </p:sp>
      <p:sp>
        <p:nvSpPr>
          <p:cNvPr id="3" name="Subtitle 2">
            <a:extLst>
              <a:ext uri="{FF2B5EF4-FFF2-40B4-BE49-F238E27FC236}">
                <a16:creationId xmlns:a16="http://schemas.microsoft.com/office/drawing/2014/main" id="{988C1F1D-CC65-0C13-C213-2A335794193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169669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0FC1E6-374F-735C-70E5-5553A79E24BD}"/>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CONCLUDES INSTRUCTING MOSES, GIVES HIM THE TABLETS OF THE TESTIMONY</a:t>
            </a:r>
          </a:p>
        </p:txBody>
      </p:sp>
      <p:sp>
        <p:nvSpPr>
          <p:cNvPr id="3" name="TextBox 2">
            <a:extLst>
              <a:ext uri="{FF2B5EF4-FFF2-40B4-BE49-F238E27FC236}">
                <a16:creationId xmlns:a16="http://schemas.microsoft.com/office/drawing/2014/main" id="{7E5657B4-2698-AD48-0BF1-DE71988D228D}"/>
              </a:ext>
            </a:extLst>
          </p:cNvPr>
          <p:cNvSpPr txBox="1"/>
          <p:nvPr/>
        </p:nvSpPr>
        <p:spPr>
          <a:xfrm>
            <a:off x="0" y="762000"/>
            <a:ext cx="12192000" cy="646331"/>
          </a:xfrm>
          <a:prstGeom prst="rect">
            <a:avLst/>
          </a:prstGeom>
          <a:noFill/>
        </p:spPr>
        <p:txBody>
          <a:bodyPr vert="horz" rtlCol="0">
            <a:spAutoFit/>
          </a:bodyPr>
          <a:lstStyle/>
          <a:p>
            <a:pPr algn="ctr"/>
            <a:r>
              <a:rPr lang="en-US" sz="3600"/>
              <a:t>Exodus 31:18</a:t>
            </a:r>
          </a:p>
        </p:txBody>
      </p:sp>
      <p:sp>
        <p:nvSpPr>
          <p:cNvPr id="4" name="TextBox 3">
            <a:extLst>
              <a:ext uri="{FF2B5EF4-FFF2-40B4-BE49-F238E27FC236}">
                <a16:creationId xmlns:a16="http://schemas.microsoft.com/office/drawing/2014/main" id="{9671E209-47D9-7029-143A-5DCBEFB49EA7}"/>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7B168C8-49BC-8508-8884-AEFF249FD292}"/>
              </a:ext>
            </a:extLst>
          </p:cNvPr>
          <p:cNvSpPr txBox="1"/>
          <p:nvPr/>
        </p:nvSpPr>
        <p:spPr>
          <a:xfrm>
            <a:off x="1016000" y="1905000"/>
            <a:ext cx="10160000" cy="1523494"/>
          </a:xfrm>
          <a:prstGeom prst="rect">
            <a:avLst/>
          </a:prstGeom>
          <a:noFill/>
        </p:spPr>
        <p:txBody>
          <a:bodyPr vert="horz" rtlCol="0">
            <a:spAutoFit/>
          </a:bodyPr>
          <a:lstStyle/>
          <a:p>
            <a:pPr algn="ctr"/>
            <a:r>
              <a:rPr lang="en-US" sz="3100"/>
              <a:t>When He had finished speaking with him upon Mount Sinai, </a:t>
            </a:r>
            <a:r>
              <a:rPr lang="en-US" sz="3100" b="1">
                <a:solidFill>
                  <a:srgbClr val="FF0000"/>
                </a:solidFill>
              </a:rPr>
              <a:t>He gave Moses the two tablets of the testimony</a:t>
            </a:r>
            <a:r>
              <a:rPr lang="en-US" sz="3100"/>
              <a:t>, tablets of stone, written by the finger of God.</a:t>
            </a:r>
          </a:p>
        </p:txBody>
      </p:sp>
    </p:spTree>
    <p:extLst>
      <p:ext uri="{BB962C8B-B14F-4D97-AF65-F5344CB8AC3E}">
        <p14:creationId xmlns:p14="http://schemas.microsoft.com/office/powerpoint/2010/main" val="31502759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BFE2DF-7B0A-CC91-97D1-542813E68783}"/>
              </a:ext>
            </a:extLst>
          </p:cNvPr>
          <p:cNvSpPr txBox="1"/>
          <p:nvPr/>
        </p:nvSpPr>
        <p:spPr>
          <a:xfrm>
            <a:off x="127000" y="127000"/>
            <a:ext cx="7315200" cy="553998"/>
          </a:xfrm>
          <a:prstGeom prst="rect">
            <a:avLst/>
          </a:prstGeom>
          <a:noFill/>
        </p:spPr>
        <p:txBody>
          <a:bodyPr vert="horz" lIns="0" tIns="0" rIns="0" bIns="0" rtlCol="0">
            <a:spAutoFit/>
          </a:bodyPr>
          <a:lstStyle/>
          <a:p>
            <a:r>
              <a:rPr lang="en-US"/>
              <a:t>YHVH CONCLUDES INSTRUCTING MOSES, GIVES HIM THE TABLETS OF THE TESTIMONY</a:t>
            </a:r>
          </a:p>
        </p:txBody>
      </p:sp>
      <p:sp>
        <p:nvSpPr>
          <p:cNvPr id="3" name="TextBox 2">
            <a:extLst>
              <a:ext uri="{FF2B5EF4-FFF2-40B4-BE49-F238E27FC236}">
                <a16:creationId xmlns:a16="http://schemas.microsoft.com/office/drawing/2014/main" id="{1DE89AD3-29AA-B865-5595-3959DE663275}"/>
              </a:ext>
            </a:extLst>
          </p:cNvPr>
          <p:cNvSpPr txBox="1"/>
          <p:nvPr/>
        </p:nvSpPr>
        <p:spPr>
          <a:xfrm>
            <a:off x="0" y="762000"/>
            <a:ext cx="12192000" cy="646331"/>
          </a:xfrm>
          <a:prstGeom prst="rect">
            <a:avLst/>
          </a:prstGeom>
          <a:noFill/>
        </p:spPr>
        <p:txBody>
          <a:bodyPr vert="horz" rtlCol="0">
            <a:spAutoFit/>
          </a:bodyPr>
          <a:lstStyle/>
          <a:p>
            <a:pPr algn="ctr"/>
            <a:r>
              <a:rPr lang="en-US" sz="3600"/>
              <a:t>Exodus 31:18</a:t>
            </a:r>
          </a:p>
        </p:txBody>
      </p:sp>
      <p:sp>
        <p:nvSpPr>
          <p:cNvPr id="4" name="TextBox 3">
            <a:extLst>
              <a:ext uri="{FF2B5EF4-FFF2-40B4-BE49-F238E27FC236}">
                <a16:creationId xmlns:a16="http://schemas.microsoft.com/office/drawing/2014/main" id="{815A369E-6C6B-E079-9629-252260077642}"/>
              </a:ext>
            </a:extLst>
          </p:cNvPr>
          <p:cNvSpPr txBox="1"/>
          <p:nvPr/>
        </p:nvSpPr>
        <p:spPr>
          <a:xfrm>
            <a:off x="0" y="1270000"/>
            <a:ext cx="12192000" cy="400110"/>
          </a:xfrm>
          <a:prstGeom prst="rect">
            <a:avLst/>
          </a:prstGeom>
          <a:noFill/>
        </p:spPr>
        <p:txBody>
          <a:bodyPr vert="horz" rtlCol="0">
            <a:spAutoFit/>
          </a:bodyPr>
          <a:lstStyle/>
          <a:p>
            <a:pPr algn="ctr"/>
            <a:r>
              <a:rPr lang="en-US" sz="2000"/>
              <a:t>(TRG, Targums)</a:t>
            </a:r>
          </a:p>
        </p:txBody>
      </p:sp>
      <p:sp>
        <p:nvSpPr>
          <p:cNvPr id="5" name="TextBox 4">
            <a:extLst>
              <a:ext uri="{FF2B5EF4-FFF2-40B4-BE49-F238E27FC236}">
                <a16:creationId xmlns:a16="http://schemas.microsoft.com/office/drawing/2014/main" id="{E8BE8AE3-6520-EEFD-2CE4-5317A6C51120}"/>
              </a:ext>
            </a:extLst>
          </p:cNvPr>
          <p:cNvSpPr txBox="1"/>
          <p:nvPr/>
        </p:nvSpPr>
        <p:spPr>
          <a:xfrm>
            <a:off x="1016000" y="1905000"/>
            <a:ext cx="10160000" cy="2000548"/>
          </a:xfrm>
          <a:prstGeom prst="rect">
            <a:avLst/>
          </a:prstGeom>
          <a:noFill/>
        </p:spPr>
        <p:txBody>
          <a:bodyPr vert="horz" rtlCol="0">
            <a:spAutoFit/>
          </a:bodyPr>
          <a:lstStyle/>
          <a:p>
            <a:pPr algn="ctr"/>
            <a:r>
              <a:rPr lang="en-US" sz="3100"/>
              <a:t>And He gave to Moses, when He had finished speaking with him in Mount Sinai, the two tablets of the testimony, </a:t>
            </a:r>
            <a:r>
              <a:rPr lang="en-US" sz="3100" b="1">
                <a:solidFill>
                  <a:srgbClr val="FF0000"/>
                </a:solidFill>
              </a:rPr>
              <a:t>tablets of sapphire-stone from the throne of glory</a:t>
            </a:r>
            <a:r>
              <a:rPr lang="en-US" sz="3100"/>
              <a:t>, weighing forty sein, written by the finger of God.</a:t>
            </a:r>
          </a:p>
        </p:txBody>
      </p:sp>
    </p:spTree>
    <p:extLst>
      <p:ext uri="{BB962C8B-B14F-4D97-AF65-F5344CB8AC3E}">
        <p14:creationId xmlns:p14="http://schemas.microsoft.com/office/powerpoint/2010/main" val="39716615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F0951-673D-C843-D11C-EAEB93FAD04E}"/>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comes down from the mountain, golden calf incident, tablets smashed</a:t>
            </a:r>
          </a:p>
        </p:txBody>
      </p:sp>
      <p:sp>
        <p:nvSpPr>
          <p:cNvPr id="3" name="Subtitle 2">
            <a:extLst>
              <a:ext uri="{FF2B5EF4-FFF2-40B4-BE49-F238E27FC236}">
                <a16:creationId xmlns:a16="http://schemas.microsoft.com/office/drawing/2014/main" id="{F273E5BE-CF19-3EA3-6168-FE455F9E974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23369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E794FD-8308-F3C0-2697-50EDB6903AE3}"/>
              </a:ext>
            </a:extLst>
          </p:cNvPr>
          <p:cNvSpPr txBox="1"/>
          <p:nvPr/>
        </p:nvSpPr>
        <p:spPr>
          <a:xfrm>
            <a:off x="127000" y="127000"/>
            <a:ext cx="7315200" cy="553998"/>
          </a:xfrm>
          <a:prstGeom prst="rect">
            <a:avLst/>
          </a:prstGeom>
          <a:noFill/>
        </p:spPr>
        <p:txBody>
          <a:bodyPr vert="horz" lIns="0" tIns="0" rIns="0" bIns="0" rtlCol="0">
            <a:spAutoFit/>
          </a:bodyPr>
          <a:lstStyle/>
          <a:p>
            <a:r>
              <a:rPr lang="en-US"/>
              <a:t>YHVH TELLS MOSES THE BASIC TERMS OF THE COVENANT WHILE ON THE MOUNTAIN</a:t>
            </a:r>
          </a:p>
        </p:txBody>
      </p:sp>
      <p:sp>
        <p:nvSpPr>
          <p:cNvPr id="3" name="TextBox 2">
            <a:extLst>
              <a:ext uri="{FF2B5EF4-FFF2-40B4-BE49-F238E27FC236}">
                <a16:creationId xmlns:a16="http://schemas.microsoft.com/office/drawing/2014/main" id="{23D5EA97-208F-EA67-61B3-2BAA8F337590}"/>
              </a:ext>
            </a:extLst>
          </p:cNvPr>
          <p:cNvSpPr txBox="1"/>
          <p:nvPr/>
        </p:nvSpPr>
        <p:spPr>
          <a:xfrm>
            <a:off x="0" y="762000"/>
            <a:ext cx="12192000" cy="646331"/>
          </a:xfrm>
          <a:prstGeom prst="rect">
            <a:avLst/>
          </a:prstGeom>
          <a:noFill/>
        </p:spPr>
        <p:txBody>
          <a:bodyPr vert="horz" rtlCol="0">
            <a:spAutoFit/>
          </a:bodyPr>
          <a:lstStyle/>
          <a:p>
            <a:pPr algn="ctr"/>
            <a:r>
              <a:rPr lang="en-US" sz="3600"/>
              <a:t>Exodus 19:5-6</a:t>
            </a:r>
          </a:p>
        </p:txBody>
      </p:sp>
      <p:sp>
        <p:nvSpPr>
          <p:cNvPr id="4" name="TextBox 3">
            <a:extLst>
              <a:ext uri="{FF2B5EF4-FFF2-40B4-BE49-F238E27FC236}">
                <a16:creationId xmlns:a16="http://schemas.microsoft.com/office/drawing/2014/main" id="{7D5AAEA6-D381-7AEC-3F31-A8DE3317E83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9C4C56B-F411-644D-1FAD-10C9C983CE16}"/>
              </a:ext>
            </a:extLst>
          </p:cNvPr>
          <p:cNvSpPr txBox="1"/>
          <p:nvPr/>
        </p:nvSpPr>
        <p:spPr>
          <a:xfrm>
            <a:off x="1016000" y="1905000"/>
            <a:ext cx="10160000" cy="2477601"/>
          </a:xfrm>
          <a:prstGeom prst="rect">
            <a:avLst/>
          </a:prstGeom>
          <a:noFill/>
        </p:spPr>
        <p:txBody>
          <a:bodyPr vert="horz" rtlCol="0">
            <a:spAutoFit/>
          </a:bodyPr>
          <a:lstStyle/>
          <a:p>
            <a:pPr algn="ctr"/>
            <a:r>
              <a:rPr lang="en-US" sz="3100"/>
              <a:t>Now then, </a:t>
            </a:r>
            <a:r>
              <a:rPr lang="en-US" sz="3100" b="1">
                <a:solidFill>
                  <a:srgbClr val="FF0000"/>
                </a:solidFill>
              </a:rPr>
              <a:t>if you will indeed obey My voice and keep My covenant, then you shall be My own possession among all the peoples</a:t>
            </a:r>
            <a:r>
              <a:rPr lang="en-US" sz="3100"/>
              <a:t>, for all the earth is Mine; </a:t>
            </a:r>
            <a:r>
              <a:rPr lang="en-US" sz="3100" b="1">
                <a:solidFill>
                  <a:srgbClr val="FF0000"/>
                </a:solidFill>
              </a:rPr>
              <a:t>and you shall be to Me a kingdom of priests and a holy nation.</a:t>
            </a:r>
            <a:r>
              <a:rPr lang="en-US" sz="3100"/>
              <a:t>' These are the words that you shall speak to the sons of Israel."</a:t>
            </a:r>
          </a:p>
        </p:txBody>
      </p:sp>
    </p:spTree>
    <p:extLst>
      <p:ext uri="{BB962C8B-B14F-4D97-AF65-F5344CB8AC3E}">
        <p14:creationId xmlns:p14="http://schemas.microsoft.com/office/powerpoint/2010/main" val="33415763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8113DE5-5B2E-A323-D1D2-9D1D9B44F4AB}"/>
              </a:ext>
            </a:extLst>
          </p:cNvPr>
          <p:cNvSpPr txBox="1"/>
          <p:nvPr/>
        </p:nvSpPr>
        <p:spPr>
          <a:xfrm>
            <a:off x="127000" y="127000"/>
            <a:ext cx="7315200" cy="553998"/>
          </a:xfrm>
          <a:prstGeom prst="rect">
            <a:avLst/>
          </a:prstGeom>
          <a:noFill/>
        </p:spPr>
        <p:txBody>
          <a:bodyPr vert="horz" lIns="0" tIns="0" rIns="0" bIns="0" rtlCol="0">
            <a:spAutoFit/>
          </a:bodyPr>
          <a:lstStyle/>
          <a:p>
            <a:r>
              <a:rPr lang="en-US"/>
              <a:t>MOSES COMES DOWN FROM THE MOUNTAIN, GOLDEN CALF INCIDENT, TABLETS SMASHED</a:t>
            </a:r>
          </a:p>
        </p:txBody>
      </p:sp>
      <p:sp>
        <p:nvSpPr>
          <p:cNvPr id="3" name="TextBox 2">
            <a:extLst>
              <a:ext uri="{FF2B5EF4-FFF2-40B4-BE49-F238E27FC236}">
                <a16:creationId xmlns:a16="http://schemas.microsoft.com/office/drawing/2014/main" id="{563A44BC-69AD-2092-7A43-9C049E724870}"/>
              </a:ext>
            </a:extLst>
          </p:cNvPr>
          <p:cNvSpPr txBox="1"/>
          <p:nvPr/>
        </p:nvSpPr>
        <p:spPr>
          <a:xfrm>
            <a:off x="0" y="762000"/>
            <a:ext cx="12192000" cy="646331"/>
          </a:xfrm>
          <a:prstGeom prst="rect">
            <a:avLst/>
          </a:prstGeom>
          <a:noFill/>
        </p:spPr>
        <p:txBody>
          <a:bodyPr vert="horz" rtlCol="0">
            <a:spAutoFit/>
          </a:bodyPr>
          <a:lstStyle/>
          <a:p>
            <a:pPr algn="ctr"/>
            <a:r>
              <a:rPr lang="en-US" sz="3600"/>
              <a:t>Exodus 32:7-10</a:t>
            </a:r>
          </a:p>
        </p:txBody>
      </p:sp>
      <p:sp>
        <p:nvSpPr>
          <p:cNvPr id="4" name="TextBox 3">
            <a:extLst>
              <a:ext uri="{FF2B5EF4-FFF2-40B4-BE49-F238E27FC236}">
                <a16:creationId xmlns:a16="http://schemas.microsoft.com/office/drawing/2014/main" id="{92234FB0-ADFE-402F-FBA0-432EFDCC020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EC100CC-FC66-F8FF-20A9-D782BF020D39}"/>
              </a:ext>
            </a:extLst>
          </p:cNvPr>
          <p:cNvSpPr txBox="1"/>
          <p:nvPr/>
        </p:nvSpPr>
        <p:spPr>
          <a:xfrm>
            <a:off x="1016000" y="1905000"/>
            <a:ext cx="10160000" cy="4862870"/>
          </a:xfrm>
          <a:prstGeom prst="rect">
            <a:avLst/>
          </a:prstGeom>
          <a:noFill/>
        </p:spPr>
        <p:txBody>
          <a:bodyPr vert="horz" rtlCol="0">
            <a:spAutoFit/>
          </a:bodyPr>
          <a:lstStyle/>
          <a:p>
            <a:pPr algn="ctr"/>
            <a:r>
              <a:rPr lang="en-US" sz="3100"/>
              <a:t>Then the LORD spoke to Moses, "Go down at once, for your people, whom you brought up from the land of Egypt, have corrupted themselves. "</a:t>
            </a:r>
            <a:r>
              <a:rPr lang="en-US" sz="3100" b="1">
                <a:solidFill>
                  <a:srgbClr val="FF0000"/>
                </a:solidFill>
              </a:rPr>
              <a:t>They have quickly turned aside from the way which I commanded them.</a:t>
            </a:r>
            <a:r>
              <a:rPr lang="en-US" sz="3100"/>
              <a:t> They have made for themselves a molten calf, and have worshiped it and have sacrificed to it and said, 'This is your god, O Israel, who brought you up from the land of Egypt!'" The LORD said to Moses, "I have seen this people, and behold, they are an obstinate people. (Continued...)</a:t>
            </a:r>
          </a:p>
        </p:txBody>
      </p:sp>
    </p:spTree>
    <p:extLst>
      <p:ext uri="{BB962C8B-B14F-4D97-AF65-F5344CB8AC3E}">
        <p14:creationId xmlns:p14="http://schemas.microsoft.com/office/powerpoint/2010/main" val="18539935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8FF3D7-845B-05CB-510E-20085ADE59CB}"/>
              </a:ext>
            </a:extLst>
          </p:cNvPr>
          <p:cNvSpPr txBox="1"/>
          <p:nvPr/>
        </p:nvSpPr>
        <p:spPr>
          <a:xfrm>
            <a:off x="127000" y="127000"/>
            <a:ext cx="7315200" cy="553998"/>
          </a:xfrm>
          <a:prstGeom prst="rect">
            <a:avLst/>
          </a:prstGeom>
          <a:noFill/>
        </p:spPr>
        <p:txBody>
          <a:bodyPr vert="horz" lIns="0" tIns="0" rIns="0" bIns="0" rtlCol="0">
            <a:spAutoFit/>
          </a:bodyPr>
          <a:lstStyle/>
          <a:p>
            <a:r>
              <a:rPr lang="en-US"/>
              <a:t>MOSES COMES DOWN FROM THE MOUNTAIN, GOLDEN CALF INCIDENT, TABLETS SMASHED</a:t>
            </a:r>
          </a:p>
        </p:txBody>
      </p:sp>
      <p:sp>
        <p:nvSpPr>
          <p:cNvPr id="3" name="TextBox 2">
            <a:extLst>
              <a:ext uri="{FF2B5EF4-FFF2-40B4-BE49-F238E27FC236}">
                <a16:creationId xmlns:a16="http://schemas.microsoft.com/office/drawing/2014/main" id="{E9F39600-9AFE-C0FC-E958-B835277CCC5E}"/>
              </a:ext>
            </a:extLst>
          </p:cNvPr>
          <p:cNvSpPr txBox="1"/>
          <p:nvPr/>
        </p:nvSpPr>
        <p:spPr>
          <a:xfrm>
            <a:off x="1016000" y="635000"/>
            <a:ext cx="10160000" cy="1523494"/>
          </a:xfrm>
          <a:prstGeom prst="rect">
            <a:avLst/>
          </a:prstGeom>
          <a:noFill/>
        </p:spPr>
        <p:txBody>
          <a:bodyPr vert="horz" rtlCol="0">
            <a:spAutoFit/>
          </a:bodyPr>
          <a:lstStyle/>
          <a:p>
            <a:pPr algn="ctr"/>
            <a:r>
              <a:rPr lang="en-US" sz="3100"/>
              <a:t>"Now then let Me alone, that My anger may burn against them and that I may destroy them; and I will make of you a great nation."</a:t>
            </a:r>
          </a:p>
        </p:txBody>
      </p:sp>
    </p:spTree>
    <p:extLst>
      <p:ext uri="{BB962C8B-B14F-4D97-AF65-F5344CB8AC3E}">
        <p14:creationId xmlns:p14="http://schemas.microsoft.com/office/powerpoint/2010/main" val="1535114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604C18-0E72-0D93-F749-E05C5325A995}"/>
              </a:ext>
            </a:extLst>
          </p:cNvPr>
          <p:cNvSpPr txBox="1"/>
          <p:nvPr/>
        </p:nvSpPr>
        <p:spPr>
          <a:xfrm>
            <a:off x="127000" y="127000"/>
            <a:ext cx="7315200" cy="553998"/>
          </a:xfrm>
          <a:prstGeom prst="rect">
            <a:avLst/>
          </a:prstGeom>
          <a:noFill/>
        </p:spPr>
        <p:txBody>
          <a:bodyPr vert="horz" lIns="0" tIns="0" rIns="0" bIns="0" rtlCol="0">
            <a:spAutoFit/>
          </a:bodyPr>
          <a:lstStyle/>
          <a:p>
            <a:r>
              <a:rPr lang="en-US"/>
              <a:t>MOSES COMES DOWN FROM THE MOUNTAIN, GOLDEN CALF INCIDENT, TABLETS SMASHED</a:t>
            </a:r>
          </a:p>
        </p:txBody>
      </p:sp>
      <p:sp>
        <p:nvSpPr>
          <p:cNvPr id="3" name="TextBox 2">
            <a:extLst>
              <a:ext uri="{FF2B5EF4-FFF2-40B4-BE49-F238E27FC236}">
                <a16:creationId xmlns:a16="http://schemas.microsoft.com/office/drawing/2014/main" id="{CE7DFD24-0810-3D84-E2FC-92C922A8350F}"/>
              </a:ext>
            </a:extLst>
          </p:cNvPr>
          <p:cNvSpPr txBox="1"/>
          <p:nvPr/>
        </p:nvSpPr>
        <p:spPr>
          <a:xfrm>
            <a:off x="0" y="762000"/>
            <a:ext cx="12192000" cy="646331"/>
          </a:xfrm>
          <a:prstGeom prst="rect">
            <a:avLst/>
          </a:prstGeom>
          <a:noFill/>
        </p:spPr>
        <p:txBody>
          <a:bodyPr vert="horz" rtlCol="0">
            <a:spAutoFit/>
          </a:bodyPr>
          <a:lstStyle/>
          <a:p>
            <a:pPr algn="ctr"/>
            <a:r>
              <a:rPr lang="en-US" sz="3600"/>
              <a:t>Exodus 32:19-20</a:t>
            </a:r>
          </a:p>
        </p:txBody>
      </p:sp>
      <p:sp>
        <p:nvSpPr>
          <p:cNvPr id="4" name="TextBox 3">
            <a:extLst>
              <a:ext uri="{FF2B5EF4-FFF2-40B4-BE49-F238E27FC236}">
                <a16:creationId xmlns:a16="http://schemas.microsoft.com/office/drawing/2014/main" id="{2C9AA0DA-66BB-29C5-A84B-47FC1BBE109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50C69C3-AF9C-AC14-55E7-7BDE0A8A3D4E}"/>
              </a:ext>
            </a:extLst>
          </p:cNvPr>
          <p:cNvSpPr txBox="1"/>
          <p:nvPr/>
        </p:nvSpPr>
        <p:spPr>
          <a:xfrm>
            <a:off x="1016000" y="1905000"/>
            <a:ext cx="10160000" cy="3431709"/>
          </a:xfrm>
          <a:prstGeom prst="rect">
            <a:avLst/>
          </a:prstGeom>
          <a:noFill/>
        </p:spPr>
        <p:txBody>
          <a:bodyPr vert="horz" rtlCol="0">
            <a:spAutoFit/>
          </a:bodyPr>
          <a:lstStyle/>
          <a:p>
            <a:pPr algn="ctr"/>
            <a:r>
              <a:rPr lang="en-US" sz="3100"/>
              <a:t>It came about, as soon as Moses came near the camp, that he saw the calf and the dancing; and Moses' anger burned, </a:t>
            </a:r>
            <a:r>
              <a:rPr lang="en-US" sz="3100" b="1">
                <a:solidFill>
                  <a:srgbClr val="FF0000"/>
                </a:solidFill>
              </a:rPr>
              <a:t>and he threw the tablets from his hands and shattered them at the foot of the mountain</a:t>
            </a:r>
            <a:r>
              <a:rPr lang="en-US" sz="3100"/>
              <a:t>. He took the calf which they had made and burned it with fire, and ground it to powder, and scattered it over the surface of the water and made the sons of Israel drink it.</a:t>
            </a:r>
          </a:p>
        </p:txBody>
      </p:sp>
    </p:spTree>
    <p:extLst>
      <p:ext uri="{BB962C8B-B14F-4D97-AF65-F5344CB8AC3E}">
        <p14:creationId xmlns:p14="http://schemas.microsoft.com/office/powerpoint/2010/main" val="9200285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1FFAC-15CC-8A83-FF7F-101E9C3DBE6E}"/>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returns up the mountain to plead with YHVH</a:t>
            </a:r>
          </a:p>
        </p:txBody>
      </p:sp>
      <p:sp>
        <p:nvSpPr>
          <p:cNvPr id="3" name="Subtitle 2">
            <a:extLst>
              <a:ext uri="{FF2B5EF4-FFF2-40B4-BE49-F238E27FC236}">
                <a16:creationId xmlns:a16="http://schemas.microsoft.com/office/drawing/2014/main" id="{522A89F5-6B23-94CA-1EA4-FC2ECF1E219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183447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E0F5BA-B4E9-75ED-E688-9DA6A751B116}"/>
              </a:ext>
            </a:extLst>
          </p:cNvPr>
          <p:cNvSpPr txBox="1"/>
          <p:nvPr/>
        </p:nvSpPr>
        <p:spPr>
          <a:xfrm>
            <a:off x="127000" y="127000"/>
            <a:ext cx="7315200" cy="276999"/>
          </a:xfrm>
          <a:prstGeom prst="rect">
            <a:avLst/>
          </a:prstGeom>
          <a:noFill/>
        </p:spPr>
        <p:txBody>
          <a:bodyPr vert="horz" lIns="0" tIns="0" rIns="0" bIns="0" rtlCol="0">
            <a:spAutoFit/>
          </a:bodyPr>
          <a:lstStyle/>
          <a:p>
            <a:r>
              <a:rPr lang="en-US"/>
              <a:t>MOSES RETURNS UP THE MOUNTAIN TO PLEAD WITH YHVH</a:t>
            </a:r>
          </a:p>
        </p:txBody>
      </p:sp>
      <p:sp>
        <p:nvSpPr>
          <p:cNvPr id="3" name="TextBox 2">
            <a:extLst>
              <a:ext uri="{FF2B5EF4-FFF2-40B4-BE49-F238E27FC236}">
                <a16:creationId xmlns:a16="http://schemas.microsoft.com/office/drawing/2014/main" id="{39A865EF-DF16-1E98-91F8-232F64B92A91}"/>
              </a:ext>
            </a:extLst>
          </p:cNvPr>
          <p:cNvSpPr txBox="1"/>
          <p:nvPr/>
        </p:nvSpPr>
        <p:spPr>
          <a:xfrm>
            <a:off x="0" y="762000"/>
            <a:ext cx="12192000" cy="646331"/>
          </a:xfrm>
          <a:prstGeom prst="rect">
            <a:avLst/>
          </a:prstGeom>
          <a:noFill/>
        </p:spPr>
        <p:txBody>
          <a:bodyPr vert="horz" rtlCol="0">
            <a:spAutoFit/>
          </a:bodyPr>
          <a:lstStyle/>
          <a:p>
            <a:pPr algn="ctr"/>
            <a:r>
              <a:rPr lang="en-US" sz="3600"/>
              <a:t>Exodus 32:30-31</a:t>
            </a:r>
          </a:p>
        </p:txBody>
      </p:sp>
      <p:sp>
        <p:nvSpPr>
          <p:cNvPr id="4" name="TextBox 3">
            <a:extLst>
              <a:ext uri="{FF2B5EF4-FFF2-40B4-BE49-F238E27FC236}">
                <a16:creationId xmlns:a16="http://schemas.microsoft.com/office/drawing/2014/main" id="{E8152D83-8A35-C7D4-6089-4A53076228E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50A7E35-FEDE-BCD7-95AB-B66957C263C3}"/>
              </a:ext>
            </a:extLst>
          </p:cNvPr>
          <p:cNvSpPr txBox="1"/>
          <p:nvPr/>
        </p:nvSpPr>
        <p:spPr>
          <a:xfrm>
            <a:off x="1016000" y="1905000"/>
            <a:ext cx="10160000" cy="2954655"/>
          </a:xfrm>
          <a:prstGeom prst="rect">
            <a:avLst/>
          </a:prstGeom>
          <a:noFill/>
        </p:spPr>
        <p:txBody>
          <a:bodyPr vert="horz" rtlCol="0">
            <a:spAutoFit/>
          </a:bodyPr>
          <a:lstStyle/>
          <a:p>
            <a:pPr algn="ctr"/>
            <a:r>
              <a:rPr lang="en-US" sz="3100"/>
              <a:t>On the next day Moses said to the people, "You yourselves have committed a great sin; and now I am going up to the LORD, perhaps I can make atonement for your sin." </a:t>
            </a:r>
            <a:r>
              <a:rPr lang="en-US" sz="3100" b="1">
                <a:solidFill>
                  <a:srgbClr val="FF0000"/>
                </a:solidFill>
              </a:rPr>
              <a:t>Then Moses returned to the LORD, and said</a:t>
            </a:r>
            <a:r>
              <a:rPr lang="en-US" sz="3100"/>
              <a:t>, "Alas, this people has committed a great sin, and they have made a god of gold for themselves.</a:t>
            </a:r>
          </a:p>
        </p:txBody>
      </p:sp>
    </p:spTree>
    <p:extLst>
      <p:ext uri="{BB962C8B-B14F-4D97-AF65-F5344CB8AC3E}">
        <p14:creationId xmlns:p14="http://schemas.microsoft.com/office/powerpoint/2010/main" val="37929938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E8C92-DEB4-2F79-BAD1-98F31DF48D7B}"/>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decides He will not travel in the midst of Israel on the way to the promised land due to their behavior</a:t>
            </a:r>
          </a:p>
        </p:txBody>
      </p:sp>
      <p:sp>
        <p:nvSpPr>
          <p:cNvPr id="3" name="Subtitle 2">
            <a:extLst>
              <a:ext uri="{FF2B5EF4-FFF2-40B4-BE49-F238E27FC236}">
                <a16:creationId xmlns:a16="http://schemas.microsoft.com/office/drawing/2014/main" id="{B18D69FC-C2E7-9835-5BC0-11FBAD9DCDD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53667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62C73D-41E7-2EDE-2FC3-EF09338766EC}"/>
              </a:ext>
            </a:extLst>
          </p:cNvPr>
          <p:cNvSpPr txBox="1"/>
          <p:nvPr/>
        </p:nvSpPr>
        <p:spPr>
          <a:xfrm>
            <a:off x="127000" y="127000"/>
            <a:ext cx="7315200" cy="553998"/>
          </a:xfrm>
          <a:prstGeom prst="rect">
            <a:avLst/>
          </a:prstGeom>
          <a:noFill/>
        </p:spPr>
        <p:txBody>
          <a:bodyPr vert="horz" lIns="0" tIns="0" rIns="0" bIns="0" rtlCol="0">
            <a:spAutoFit/>
          </a:bodyPr>
          <a:lstStyle/>
          <a:p>
            <a:r>
              <a:rPr lang="en-US"/>
              <a:t>YHVH DECIDES HE WILL NOT TRAVEL IN THE MIDST OF ISRAEL ON THE WAY TO THE PROMISED LAND DUE TO THEIR BEHAVIOR</a:t>
            </a:r>
          </a:p>
        </p:txBody>
      </p:sp>
      <p:sp>
        <p:nvSpPr>
          <p:cNvPr id="3" name="TextBox 2">
            <a:extLst>
              <a:ext uri="{FF2B5EF4-FFF2-40B4-BE49-F238E27FC236}">
                <a16:creationId xmlns:a16="http://schemas.microsoft.com/office/drawing/2014/main" id="{4D642277-E5D5-0051-3FA8-C7E53A545A45}"/>
              </a:ext>
            </a:extLst>
          </p:cNvPr>
          <p:cNvSpPr txBox="1"/>
          <p:nvPr/>
        </p:nvSpPr>
        <p:spPr>
          <a:xfrm>
            <a:off x="0" y="762000"/>
            <a:ext cx="12192000" cy="646331"/>
          </a:xfrm>
          <a:prstGeom prst="rect">
            <a:avLst/>
          </a:prstGeom>
          <a:noFill/>
        </p:spPr>
        <p:txBody>
          <a:bodyPr vert="horz" rtlCol="0">
            <a:spAutoFit/>
          </a:bodyPr>
          <a:lstStyle/>
          <a:p>
            <a:pPr algn="ctr"/>
            <a:r>
              <a:rPr lang="en-US" sz="3600"/>
              <a:t>Exodus 33:1-3</a:t>
            </a:r>
          </a:p>
        </p:txBody>
      </p:sp>
      <p:sp>
        <p:nvSpPr>
          <p:cNvPr id="4" name="TextBox 3">
            <a:extLst>
              <a:ext uri="{FF2B5EF4-FFF2-40B4-BE49-F238E27FC236}">
                <a16:creationId xmlns:a16="http://schemas.microsoft.com/office/drawing/2014/main" id="{120ECCD2-E8CE-811B-4576-467755ABCD37}"/>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234F4CA-FDC0-2FF3-01F3-3B55507AA763}"/>
              </a:ext>
            </a:extLst>
          </p:cNvPr>
          <p:cNvSpPr txBox="1"/>
          <p:nvPr/>
        </p:nvSpPr>
        <p:spPr>
          <a:xfrm>
            <a:off x="1016000" y="1905000"/>
            <a:ext cx="10160000" cy="3908762"/>
          </a:xfrm>
          <a:prstGeom prst="rect">
            <a:avLst/>
          </a:prstGeom>
          <a:noFill/>
        </p:spPr>
        <p:txBody>
          <a:bodyPr vert="horz" rtlCol="0">
            <a:spAutoFit/>
          </a:bodyPr>
          <a:lstStyle/>
          <a:p>
            <a:pPr algn="ctr"/>
            <a:r>
              <a:rPr lang="en-US" sz="3100"/>
              <a:t>Then the LORD spoke to Moses, "Depart, go up from here, you and the people whom you have brought up from the land of Egypt, to the land of which I swore to Abraham, Isaac, and Jacob, saying, 'To your descendants I will give it.' "</a:t>
            </a:r>
            <a:r>
              <a:rPr lang="en-US" sz="3100" b="1">
                <a:solidFill>
                  <a:srgbClr val="FF0000"/>
                </a:solidFill>
              </a:rPr>
              <a:t>I will send an angel before you</a:t>
            </a:r>
            <a:r>
              <a:rPr lang="en-US" sz="3100"/>
              <a:t> and I will drive out the Canaanite, the Amorite, the Hittite, the Perizzite, the Hivite and the Jebusite. "Go up to a land flowing with milk and honey; (Continued...)</a:t>
            </a:r>
          </a:p>
        </p:txBody>
      </p:sp>
    </p:spTree>
    <p:extLst>
      <p:ext uri="{BB962C8B-B14F-4D97-AF65-F5344CB8AC3E}">
        <p14:creationId xmlns:p14="http://schemas.microsoft.com/office/powerpoint/2010/main" val="16941455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A8A8A4-E1A5-3A6F-6CFF-D72875709241}"/>
              </a:ext>
            </a:extLst>
          </p:cNvPr>
          <p:cNvSpPr txBox="1"/>
          <p:nvPr/>
        </p:nvSpPr>
        <p:spPr>
          <a:xfrm>
            <a:off x="127000" y="127000"/>
            <a:ext cx="7315200" cy="553998"/>
          </a:xfrm>
          <a:prstGeom prst="rect">
            <a:avLst/>
          </a:prstGeom>
          <a:noFill/>
        </p:spPr>
        <p:txBody>
          <a:bodyPr vert="horz" lIns="0" tIns="0" rIns="0" bIns="0" rtlCol="0">
            <a:spAutoFit/>
          </a:bodyPr>
          <a:lstStyle/>
          <a:p>
            <a:r>
              <a:rPr lang="en-US"/>
              <a:t>YHVH DECIDES HE WILL NOT TRAVEL IN THE MIDST OF ISRAEL ON THE WAY TO THE PROMISED LAND DUE TO THEIR BEHAVIOR</a:t>
            </a:r>
          </a:p>
        </p:txBody>
      </p:sp>
      <p:sp>
        <p:nvSpPr>
          <p:cNvPr id="3" name="TextBox 2">
            <a:extLst>
              <a:ext uri="{FF2B5EF4-FFF2-40B4-BE49-F238E27FC236}">
                <a16:creationId xmlns:a16="http://schemas.microsoft.com/office/drawing/2014/main" id="{0E08D9D1-AC0C-FD86-5F1C-F80127162F9A}"/>
              </a:ext>
            </a:extLst>
          </p:cNvPr>
          <p:cNvSpPr txBox="1"/>
          <p:nvPr/>
        </p:nvSpPr>
        <p:spPr>
          <a:xfrm>
            <a:off x="1016000" y="635000"/>
            <a:ext cx="10160000" cy="1046440"/>
          </a:xfrm>
          <a:prstGeom prst="rect">
            <a:avLst/>
          </a:prstGeom>
          <a:noFill/>
        </p:spPr>
        <p:txBody>
          <a:bodyPr vert="horz" rtlCol="0">
            <a:spAutoFit/>
          </a:bodyPr>
          <a:lstStyle/>
          <a:p>
            <a:pPr algn="ctr"/>
            <a:r>
              <a:rPr lang="en-US" sz="3100" b="1">
                <a:solidFill>
                  <a:srgbClr val="FF0000"/>
                </a:solidFill>
              </a:rPr>
              <a:t>for I will not go up in your midst</a:t>
            </a:r>
            <a:r>
              <a:rPr lang="en-US" sz="3100"/>
              <a:t>, because you are an obstinate people, and I might destroy you on the way."</a:t>
            </a:r>
          </a:p>
        </p:txBody>
      </p:sp>
    </p:spTree>
    <p:extLst>
      <p:ext uri="{BB962C8B-B14F-4D97-AF65-F5344CB8AC3E}">
        <p14:creationId xmlns:p14="http://schemas.microsoft.com/office/powerpoint/2010/main" val="31770939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A4B5D-46C3-08C2-9326-FDC98384A961}"/>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returns down the mountain and breaks the news to Israel</a:t>
            </a:r>
          </a:p>
        </p:txBody>
      </p:sp>
      <p:sp>
        <p:nvSpPr>
          <p:cNvPr id="3" name="Subtitle 2">
            <a:extLst>
              <a:ext uri="{FF2B5EF4-FFF2-40B4-BE49-F238E27FC236}">
                <a16:creationId xmlns:a16="http://schemas.microsoft.com/office/drawing/2014/main" id="{1B62F976-8A77-2207-F543-183AF09461E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461276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34855A-6071-8E8E-76A8-3B7A0C776C1C}"/>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RETURNS DOWN THE MOUNTAIN AND BREAKS THE NEWS TO ISRAEL</a:t>
            </a:r>
          </a:p>
        </p:txBody>
      </p:sp>
      <p:sp>
        <p:nvSpPr>
          <p:cNvPr id="3" name="TextBox 2">
            <a:extLst>
              <a:ext uri="{FF2B5EF4-FFF2-40B4-BE49-F238E27FC236}">
                <a16:creationId xmlns:a16="http://schemas.microsoft.com/office/drawing/2014/main" id="{C3C61391-9FD3-2326-6C25-33EA03512EF3}"/>
              </a:ext>
            </a:extLst>
          </p:cNvPr>
          <p:cNvSpPr txBox="1"/>
          <p:nvPr/>
        </p:nvSpPr>
        <p:spPr>
          <a:xfrm>
            <a:off x="0" y="762000"/>
            <a:ext cx="12192000" cy="646331"/>
          </a:xfrm>
          <a:prstGeom prst="rect">
            <a:avLst/>
          </a:prstGeom>
          <a:noFill/>
        </p:spPr>
        <p:txBody>
          <a:bodyPr vert="horz" rtlCol="0">
            <a:spAutoFit/>
          </a:bodyPr>
          <a:lstStyle/>
          <a:p>
            <a:pPr algn="ctr"/>
            <a:r>
              <a:rPr lang="en-US" sz="3600"/>
              <a:t>Exodus 33:4-6</a:t>
            </a:r>
          </a:p>
        </p:txBody>
      </p:sp>
      <p:sp>
        <p:nvSpPr>
          <p:cNvPr id="4" name="TextBox 3">
            <a:extLst>
              <a:ext uri="{FF2B5EF4-FFF2-40B4-BE49-F238E27FC236}">
                <a16:creationId xmlns:a16="http://schemas.microsoft.com/office/drawing/2014/main" id="{03A31E35-96C7-D573-8B26-9A3E8BD6A63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EF1B8EC-9A80-5B60-7982-0D6E38355BD7}"/>
              </a:ext>
            </a:extLst>
          </p:cNvPr>
          <p:cNvSpPr txBox="1"/>
          <p:nvPr/>
        </p:nvSpPr>
        <p:spPr>
          <a:xfrm>
            <a:off x="1016000" y="1905000"/>
            <a:ext cx="10160000" cy="4385816"/>
          </a:xfrm>
          <a:prstGeom prst="rect">
            <a:avLst/>
          </a:prstGeom>
          <a:noFill/>
        </p:spPr>
        <p:txBody>
          <a:bodyPr vert="horz" rtlCol="0">
            <a:spAutoFit/>
          </a:bodyPr>
          <a:lstStyle/>
          <a:p>
            <a:pPr algn="ctr"/>
            <a:r>
              <a:rPr lang="en-US" sz="3100" b="1">
                <a:solidFill>
                  <a:srgbClr val="FF0000"/>
                </a:solidFill>
              </a:rPr>
              <a:t>When the people heard this sad word</a:t>
            </a:r>
            <a:r>
              <a:rPr lang="en-US" sz="3100"/>
              <a:t>, they went into mourning, and none of them put on his ornaments. For the LORD had said to Moses, "Say to the sons of Israel, 'You are an obstinate people; should I go up in your midst for one moment, I would destroy you. Now therefore, put off your ornaments from you, that I may know what I shall do with you.'" So the sons of Israel stripped themselves of their ornaments, from Mount Horeb onward.</a:t>
            </a:r>
          </a:p>
        </p:txBody>
      </p:sp>
    </p:spTree>
    <p:extLst>
      <p:ext uri="{BB962C8B-B14F-4D97-AF65-F5344CB8AC3E}">
        <p14:creationId xmlns:p14="http://schemas.microsoft.com/office/powerpoint/2010/main" val="1116542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7D95C4-46D8-CC2B-0BFD-5EB562AB7D23}"/>
              </a:ext>
            </a:extLst>
          </p:cNvPr>
          <p:cNvSpPr txBox="1"/>
          <p:nvPr/>
        </p:nvSpPr>
        <p:spPr>
          <a:xfrm>
            <a:off x="127000" y="127000"/>
            <a:ext cx="7315200" cy="553998"/>
          </a:xfrm>
          <a:prstGeom prst="rect">
            <a:avLst/>
          </a:prstGeom>
          <a:noFill/>
        </p:spPr>
        <p:txBody>
          <a:bodyPr vert="horz" lIns="0" tIns="0" rIns="0" bIns="0" rtlCol="0">
            <a:spAutoFit/>
          </a:bodyPr>
          <a:lstStyle/>
          <a:p>
            <a:r>
              <a:rPr lang="en-US"/>
              <a:t>YHVH TELLS MOSES THE BASIC TERMS OF THE COVENANT WHILE ON THE MOUNTAIN</a:t>
            </a:r>
          </a:p>
        </p:txBody>
      </p:sp>
      <p:sp>
        <p:nvSpPr>
          <p:cNvPr id="3" name="TextBox 2">
            <a:extLst>
              <a:ext uri="{FF2B5EF4-FFF2-40B4-BE49-F238E27FC236}">
                <a16:creationId xmlns:a16="http://schemas.microsoft.com/office/drawing/2014/main" id="{5A7D61AE-BC4F-CC0D-826E-450EFEFD8F67}"/>
              </a:ext>
            </a:extLst>
          </p:cNvPr>
          <p:cNvSpPr txBox="1"/>
          <p:nvPr/>
        </p:nvSpPr>
        <p:spPr>
          <a:xfrm>
            <a:off x="0" y="762000"/>
            <a:ext cx="12192000" cy="646331"/>
          </a:xfrm>
          <a:prstGeom prst="rect">
            <a:avLst/>
          </a:prstGeom>
          <a:noFill/>
        </p:spPr>
        <p:txBody>
          <a:bodyPr vert="horz" rtlCol="0">
            <a:spAutoFit/>
          </a:bodyPr>
          <a:lstStyle/>
          <a:p>
            <a:pPr algn="ctr"/>
            <a:r>
              <a:rPr lang="en-US" sz="3600"/>
              <a:t>Exodus 19:7-8</a:t>
            </a:r>
          </a:p>
        </p:txBody>
      </p:sp>
      <p:sp>
        <p:nvSpPr>
          <p:cNvPr id="4" name="TextBox 3">
            <a:extLst>
              <a:ext uri="{FF2B5EF4-FFF2-40B4-BE49-F238E27FC236}">
                <a16:creationId xmlns:a16="http://schemas.microsoft.com/office/drawing/2014/main" id="{ACF9F96F-EED0-3AFA-37D5-EDEBEF335B7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D435395-777D-10DC-44C1-45E3C83F1602}"/>
              </a:ext>
            </a:extLst>
          </p:cNvPr>
          <p:cNvSpPr txBox="1"/>
          <p:nvPr/>
        </p:nvSpPr>
        <p:spPr>
          <a:xfrm>
            <a:off x="1016000" y="1905000"/>
            <a:ext cx="10160000" cy="2954655"/>
          </a:xfrm>
          <a:prstGeom prst="rect">
            <a:avLst/>
          </a:prstGeom>
          <a:noFill/>
        </p:spPr>
        <p:txBody>
          <a:bodyPr vert="horz" rtlCol="0">
            <a:spAutoFit/>
          </a:bodyPr>
          <a:lstStyle/>
          <a:p>
            <a:pPr algn="ctr"/>
            <a:r>
              <a:rPr lang="en-US" sz="3100"/>
              <a:t>So Moses came and called the elders of the people, and set before them all these words which the LORD had commanded him. All the people answered together and said, "</a:t>
            </a:r>
            <a:r>
              <a:rPr lang="en-US" sz="3100" b="1">
                <a:solidFill>
                  <a:srgbClr val="FF0000"/>
                </a:solidFill>
              </a:rPr>
              <a:t>All that the LORD has spoken we will do!</a:t>
            </a:r>
            <a:r>
              <a:rPr lang="en-US" sz="3100"/>
              <a:t>" And Moses brought back the words of the people to the LORD.</a:t>
            </a:r>
          </a:p>
        </p:txBody>
      </p:sp>
    </p:spTree>
    <p:extLst>
      <p:ext uri="{BB962C8B-B14F-4D97-AF65-F5344CB8AC3E}">
        <p14:creationId xmlns:p14="http://schemas.microsoft.com/office/powerpoint/2010/main" val="16522849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C7871-C760-8DFB-3116-4760511F997D}"/>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"Tent of Meeting" is constructed</a:t>
            </a:r>
          </a:p>
        </p:txBody>
      </p:sp>
      <p:sp>
        <p:nvSpPr>
          <p:cNvPr id="3" name="Subtitle 2">
            <a:extLst>
              <a:ext uri="{FF2B5EF4-FFF2-40B4-BE49-F238E27FC236}">
                <a16:creationId xmlns:a16="http://schemas.microsoft.com/office/drawing/2014/main" id="{58C44CD8-1887-FA97-FD30-903411C29A2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8997097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F3C7EA-907E-98EB-9310-EBFD49096D21}"/>
              </a:ext>
            </a:extLst>
          </p:cNvPr>
          <p:cNvSpPr txBox="1"/>
          <p:nvPr/>
        </p:nvSpPr>
        <p:spPr>
          <a:xfrm>
            <a:off x="127000" y="127000"/>
            <a:ext cx="7315200" cy="276999"/>
          </a:xfrm>
          <a:prstGeom prst="rect">
            <a:avLst/>
          </a:prstGeom>
          <a:noFill/>
        </p:spPr>
        <p:txBody>
          <a:bodyPr vert="horz" lIns="0" tIns="0" rIns="0" bIns="0" rtlCol="0">
            <a:spAutoFit/>
          </a:bodyPr>
          <a:lstStyle/>
          <a:p>
            <a:r>
              <a:rPr lang="en-US"/>
              <a:t>THE "TENT OF MEETING" IS CONSTRUCTED</a:t>
            </a:r>
          </a:p>
        </p:txBody>
      </p:sp>
      <p:sp>
        <p:nvSpPr>
          <p:cNvPr id="3" name="TextBox 2">
            <a:extLst>
              <a:ext uri="{FF2B5EF4-FFF2-40B4-BE49-F238E27FC236}">
                <a16:creationId xmlns:a16="http://schemas.microsoft.com/office/drawing/2014/main" id="{E9EBE880-AA79-F9EC-7D43-7FDA2F2AA42F}"/>
              </a:ext>
            </a:extLst>
          </p:cNvPr>
          <p:cNvSpPr txBox="1"/>
          <p:nvPr/>
        </p:nvSpPr>
        <p:spPr>
          <a:xfrm>
            <a:off x="0" y="762000"/>
            <a:ext cx="12192000" cy="646331"/>
          </a:xfrm>
          <a:prstGeom prst="rect">
            <a:avLst/>
          </a:prstGeom>
          <a:noFill/>
        </p:spPr>
        <p:txBody>
          <a:bodyPr vert="horz" rtlCol="0">
            <a:spAutoFit/>
          </a:bodyPr>
          <a:lstStyle/>
          <a:p>
            <a:pPr algn="ctr"/>
            <a:r>
              <a:rPr lang="en-US" sz="3600"/>
              <a:t>Exodus 33:7-11</a:t>
            </a:r>
          </a:p>
        </p:txBody>
      </p:sp>
      <p:sp>
        <p:nvSpPr>
          <p:cNvPr id="4" name="TextBox 3">
            <a:extLst>
              <a:ext uri="{FF2B5EF4-FFF2-40B4-BE49-F238E27FC236}">
                <a16:creationId xmlns:a16="http://schemas.microsoft.com/office/drawing/2014/main" id="{C31FCCB6-9AAF-5375-14E0-64B15CC0768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FCEE365-800D-D967-3006-74415014E018}"/>
              </a:ext>
            </a:extLst>
          </p:cNvPr>
          <p:cNvSpPr txBox="1"/>
          <p:nvPr/>
        </p:nvSpPr>
        <p:spPr>
          <a:xfrm>
            <a:off x="1016000" y="1905000"/>
            <a:ext cx="10160000" cy="3908762"/>
          </a:xfrm>
          <a:prstGeom prst="rect">
            <a:avLst/>
          </a:prstGeom>
          <a:noFill/>
        </p:spPr>
        <p:txBody>
          <a:bodyPr vert="horz" rtlCol="0">
            <a:spAutoFit/>
          </a:bodyPr>
          <a:lstStyle/>
          <a:p>
            <a:pPr algn="ctr"/>
            <a:r>
              <a:rPr lang="en-US" sz="3100"/>
              <a:t>Now Moses used to take the tent and pitch it outside the camp, a good distance from the camp, and he called it the tent of meeting. And everyone who sought the LORD would go out to the tent of meeting which was outside the camp. And it came about, whenever Moses went out to the tent, that all the people would arise and stand, each at the entrance of his tent, and gaze after Moses until he entered the tent. (Continued...)</a:t>
            </a:r>
          </a:p>
        </p:txBody>
      </p:sp>
    </p:spTree>
    <p:extLst>
      <p:ext uri="{BB962C8B-B14F-4D97-AF65-F5344CB8AC3E}">
        <p14:creationId xmlns:p14="http://schemas.microsoft.com/office/powerpoint/2010/main" val="19973089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7FEEAF-8A3A-C43C-37AD-18B5A326BD47}"/>
              </a:ext>
            </a:extLst>
          </p:cNvPr>
          <p:cNvSpPr txBox="1"/>
          <p:nvPr/>
        </p:nvSpPr>
        <p:spPr>
          <a:xfrm>
            <a:off x="127000" y="127000"/>
            <a:ext cx="7315200" cy="276999"/>
          </a:xfrm>
          <a:prstGeom prst="rect">
            <a:avLst/>
          </a:prstGeom>
          <a:noFill/>
        </p:spPr>
        <p:txBody>
          <a:bodyPr vert="horz" lIns="0" tIns="0" rIns="0" bIns="0" rtlCol="0">
            <a:spAutoFit/>
          </a:bodyPr>
          <a:lstStyle/>
          <a:p>
            <a:r>
              <a:rPr lang="en-US"/>
              <a:t>THE "TENT OF MEETING" IS CONSTRUCTED</a:t>
            </a:r>
          </a:p>
        </p:txBody>
      </p:sp>
      <p:sp>
        <p:nvSpPr>
          <p:cNvPr id="3" name="TextBox 2">
            <a:extLst>
              <a:ext uri="{FF2B5EF4-FFF2-40B4-BE49-F238E27FC236}">
                <a16:creationId xmlns:a16="http://schemas.microsoft.com/office/drawing/2014/main" id="{B0C6BD67-D3FB-4EDE-5471-5335D0A29B85}"/>
              </a:ext>
            </a:extLst>
          </p:cNvPr>
          <p:cNvSpPr txBox="1"/>
          <p:nvPr/>
        </p:nvSpPr>
        <p:spPr>
          <a:xfrm>
            <a:off x="1016000" y="635000"/>
            <a:ext cx="10160000" cy="3908762"/>
          </a:xfrm>
          <a:prstGeom prst="rect">
            <a:avLst/>
          </a:prstGeom>
          <a:noFill/>
        </p:spPr>
        <p:txBody>
          <a:bodyPr vert="horz" rtlCol="0">
            <a:spAutoFit/>
          </a:bodyPr>
          <a:lstStyle/>
          <a:p>
            <a:pPr algn="ctr"/>
            <a:r>
              <a:rPr lang="en-US" sz="3100"/>
              <a:t>Whenever Moses entered the tent, the pillar of cloud would descend and stand at the entrance of the tent; and the LORD would speak with Moses. When all the people saw the pillar of cloud standing at the entrance of the tent, all the people would arise and worship, each at the entrance of his tent. </a:t>
            </a:r>
            <a:r>
              <a:rPr lang="en-US" sz="3100" b="1">
                <a:solidFill>
                  <a:srgbClr val="FF0000"/>
                </a:solidFill>
              </a:rPr>
              <a:t>Thus the LORD used to speak to Moses face to face</a:t>
            </a:r>
            <a:r>
              <a:rPr lang="en-US" sz="3100"/>
              <a:t>, just as a man speaks to his friend. (Continued...)</a:t>
            </a:r>
          </a:p>
        </p:txBody>
      </p:sp>
    </p:spTree>
    <p:extLst>
      <p:ext uri="{BB962C8B-B14F-4D97-AF65-F5344CB8AC3E}">
        <p14:creationId xmlns:p14="http://schemas.microsoft.com/office/powerpoint/2010/main" val="29790043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7714EC-474E-1D17-F62C-95A28DE22C1F}"/>
              </a:ext>
            </a:extLst>
          </p:cNvPr>
          <p:cNvSpPr txBox="1"/>
          <p:nvPr/>
        </p:nvSpPr>
        <p:spPr>
          <a:xfrm>
            <a:off x="127000" y="127000"/>
            <a:ext cx="7315200" cy="276999"/>
          </a:xfrm>
          <a:prstGeom prst="rect">
            <a:avLst/>
          </a:prstGeom>
          <a:noFill/>
        </p:spPr>
        <p:txBody>
          <a:bodyPr vert="horz" lIns="0" tIns="0" rIns="0" bIns="0" rtlCol="0">
            <a:spAutoFit/>
          </a:bodyPr>
          <a:lstStyle/>
          <a:p>
            <a:r>
              <a:rPr lang="en-US"/>
              <a:t>THE "TENT OF MEETING" IS CONSTRUCTED</a:t>
            </a:r>
          </a:p>
        </p:txBody>
      </p:sp>
      <p:sp>
        <p:nvSpPr>
          <p:cNvPr id="3" name="TextBox 2">
            <a:extLst>
              <a:ext uri="{FF2B5EF4-FFF2-40B4-BE49-F238E27FC236}">
                <a16:creationId xmlns:a16="http://schemas.microsoft.com/office/drawing/2014/main" id="{B20ADE9D-06EB-F5C2-FEB8-E044D843E15D}"/>
              </a:ext>
            </a:extLst>
          </p:cNvPr>
          <p:cNvSpPr txBox="1"/>
          <p:nvPr/>
        </p:nvSpPr>
        <p:spPr>
          <a:xfrm>
            <a:off x="1016000" y="635000"/>
            <a:ext cx="10160000" cy="1523494"/>
          </a:xfrm>
          <a:prstGeom prst="rect">
            <a:avLst/>
          </a:prstGeom>
          <a:noFill/>
        </p:spPr>
        <p:txBody>
          <a:bodyPr vert="horz" rtlCol="0">
            <a:spAutoFit/>
          </a:bodyPr>
          <a:lstStyle/>
          <a:p>
            <a:pPr algn="ctr"/>
            <a:r>
              <a:rPr lang="en-US" sz="3100"/>
              <a:t>When Moses returned to the camp, his servant Joshua, the son of Nun, a young man, would not depart from the tent.</a:t>
            </a:r>
          </a:p>
        </p:txBody>
      </p:sp>
    </p:spTree>
    <p:extLst>
      <p:ext uri="{BB962C8B-B14F-4D97-AF65-F5344CB8AC3E}">
        <p14:creationId xmlns:p14="http://schemas.microsoft.com/office/powerpoint/2010/main" val="14897461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90DF5-2C1D-578C-1BC5-89FE54746FA8}"/>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instructs Moses to return up the mountain with new tablets</a:t>
            </a:r>
          </a:p>
        </p:txBody>
      </p:sp>
      <p:sp>
        <p:nvSpPr>
          <p:cNvPr id="3" name="Subtitle 2">
            <a:extLst>
              <a:ext uri="{FF2B5EF4-FFF2-40B4-BE49-F238E27FC236}">
                <a16:creationId xmlns:a16="http://schemas.microsoft.com/office/drawing/2014/main" id="{3F43D12B-96F5-4684-786E-58FB8631E0E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34234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05BFBC-D717-FDB3-3454-CCBE3774FAD4}"/>
              </a:ext>
            </a:extLst>
          </p:cNvPr>
          <p:cNvSpPr txBox="1"/>
          <p:nvPr/>
        </p:nvSpPr>
        <p:spPr>
          <a:xfrm>
            <a:off x="127000" y="127000"/>
            <a:ext cx="7315200" cy="553998"/>
          </a:xfrm>
          <a:prstGeom prst="rect">
            <a:avLst/>
          </a:prstGeom>
          <a:noFill/>
        </p:spPr>
        <p:txBody>
          <a:bodyPr vert="horz" lIns="0" tIns="0" rIns="0" bIns="0" rtlCol="0">
            <a:spAutoFit/>
          </a:bodyPr>
          <a:lstStyle/>
          <a:p>
            <a:r>
              <a:rPr lang="en-US"/>
              <a:t>YHVH INSTRUCTS MOSES TO RETURN UP THE MOUNTAIN WITH NEW TABLETS</a:t>
            </a:r>
          </a:p>
        </p:txBody>
      </p:sp>
      <p:sp>
        <p:nvSpPr>
          <p:cNvPr id="3" name="TextBox 2">
            <a:extLst>
              <a:ext uri="{FF2B5EF4-FFF2-40B4-BE49-F238E27FC236}">
                <a16:creationId xmlns:a16="http://schemas.microsoft.com/office/drawing/2014/main" id="{14333D88-8061-8CD3-46B8-A5ADB78EE6D1}"/>
              </a:ext>
            </a:extLst>
          </p:cNvPr>
          <p:cNvSpPr txBox="1"/>
          <p:nvPr/>
        </p:nvSpPr>
        <p:spPr>
          <a:xfrm>
            <a:off x="0" y="762000"/>
            <a:ext cx="12192000" cy="646331"/>
          </a:xfrm>
          <a:prstGeom prst="rect">
            <a:avLst/>
          </a:prstGeom>
          <a:noFill/>
        </p:spPr>
        <p:txBody>
          <a:bodyPr vert="horz" rtlCol="0">
            <a:spAutoFit/>
          </a:bodyPr>
          <a:lstStyle/>
          <a:p>
            <a:pPr algn="ctr"/>
            <a:r>
              <a:rPr lang="en-US" sz="3600"/>
              <a:t>Exodus 34:1-4</a:t>
            </a:r>
          </a:p>
        </p:txBody>
      </p:sp>
      <p:sp>
        <p:nvSpPr>
          <p:cNvPr id="4" name="TextBox 3">
            <a:extLst>
              <a:ext uri="{FF2B5EF4-FFF2-40B4-BE49-F238E27FC236}">
                <a16:creationId xmlns:a16="http://schemas.microsoft.com/office/drawing/2014/main" id="{DC0AC756-9856-DE30-C860-84449020EDF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6056F1D-F062-1FD7-1D92-F9B1990A736D}"/>
              </a:ext>
            </a:extLst>
          </p:cNvPr>
          <p:cNvSpPr txBox="1"/>
          <p:nvPr/>
        </p:nvSpPr>
        <p:spPr>
          <a:xfrm>
            <a:off x="1016000" y="1905000"/>
            <a:ext cx="10160000" cy="4385816"/>
          </a:xfrm>
          <a:prstGeom prst="rect">
            <a:avLst/>
          </a:prstGeom>
          <a:noFill/>
        </p:spPr>
        <p:txBody>
          <a:bodyPr vert="horz" rtlCol="0">
            <a:spAutoFit/>
          </a:bodyPr>
          <a:lstStyle/>
          <a:p>
            <a:pPr algn="ctr"/>
            <a:r>
              <a:rPr lang="en-US" sz="3100"/>
              <a:t>Now the LORD said to Moses, "Cut out for yourself two stone tablets like the former ones, and I will write on the tablets the words that were on the former tablets which you shattered. "So be ready by morning, and come up in the morning to Mount Sinai, and present yourself there to Me on the top of the mountain. "No man is to come up with you, nor let any man be seen anywhere on the mountain; even the flocks and the herds may not graze in front of that mountain. (Continued...)</a:t>
            </a:r>
          </a:p>
        </p:txBody>
      </p:sp>
    </p:spTree>
    <p:extLst>
      <p:ext uri="{BB962C8B-B14F-4D97-AF65-F5344CB8AC3E}">
        <p14:creationId xmlns:p14="http://schemas.microsoft.com/office/powerpoint/2010/main" val="6325303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BD17F7-29D6-EDB3-4B4D-2EB82875D535}"/>
              </a:ext>
            </a:extLst>
          </p:cNvPr>
          <p:cNvSpPr txBox="1"/>
          <p:nvPr/>
        </p:nvSpPr>
        <p:spPr>
          <a:xfrm>
            <a:off x="127000" y="127000"/>
            <a:ext cx="7315200" cy="553998"/>
          </a:xfrm>
          <a:prstGeom prst="rect">
            <a:avLst/>
          </a:prstGeom>
          <a:noFill/>
        </p:spPr>
        <p:txBody>
          <a:bodyPr vert="horz" lIns="0" tIns="0" rIns="0" bIns="0" rtlCol="0">
            <a:spAutoFit/>
          </a:bodyPr>
          <a:lstStyle/>
          <a:p>
            <a:r>
              <a:rPr lang="en-US"/>
              <a:t>YHVH INSTRUCTS MOSES TO RETURN UP THE MOUNTAIN WITH NEW TABLETS</a:t>
            </a:r>
          </a:p>
        </p:txBody>
      </p:sp>
      <p:sp>
        <p:nvSpPr>
          <p:cNvPr id="3" name="TextBox 2">
            <a:extLst>
              <a:ext uri="{FF2B5EF4-FFF2-40B4-BE49-F238E27FC236}">
                <a16:creationId xmlns:a16="http://schemas.microsoft.com/office/drawing/2014/main" id="{1065E238-DDC8-C1F4-BC6D-574A1A0830E4}"/>
              </a:ext>
            </a:extLst>
          </p:cNvPr>
          <p:cNvSpPr txBox="1"/>
          <p:nvPr/>
        </p:nvSpPr>
        <p:spPr>
          <a:xfrm>
            <a:off x="1016000" y="635000"/>
            <a:ext cx="10160000" cy="2000548"/>
          </a:xfrm>
          <a:prstGeom prst="rect">
            <a:avLst/>
          </a:prstGeom>
          <a:noFill/>
        </p:spPr>
        <p:txBody>
          <a:bodyPr vert="horz" rtlCol="0">
            <a:spAutoFit/>
          </a:bodyPr>
          <a:lstStyle/>
          <a:p>
            <a:pPr algn="ctr"/>
            <a:r>
              <a:rPr lang="en-US" sz="3100"/>
              <a:t>" So he cut out two stone tablets like the former ones,</a:t>
            </a:r>
            <a:r>
              <a:rPr lang="en-US" sz="3100" b="1">
                <a:solidFill>
                  <a:srgbClr val="FF0000"/>
                </a:solidFill>
              </a:rPr>
              <a:t> and Moses rose up early in the morning and went up to Mount Sina</a:t>
            </a:r>
            <a:r>
              <a:rPr lang="en-US" sz="3100"/>
              <a:t>i, as the LORD had commanded him, and he took two stone tablets in his hand.</a:t>
            </a:r>
          </a:p>
        </p:txBody>
      </p:sp>
    </p:spTree>
    <p:extLst>
      <p:ext uri="{BB962C8B-B14F-4D97-AF65-F5344CB8AC3E}">
        <p14:creationId xmlns:p14="http://schemas.microsoft.com/office/powerpoint/2010/main" val="17483506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442F8-FC4A-B3CB-D9A1-EA04BFC73975}"/>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forgives Israel for the Golden Calf Incident</a:t>
            </a:r>
          </a:p>
        </p:txBody>
      </p:sp>
      <p:sp>
        <p:nvSpPr>
          <p:cNvPr id="3" name="Subtitle 2">
            <a:extLst>
              <a:ext uri="{FF2B5EF4-FFF2-40B4-BE49-F238E27FC236}">
                <a16:creationId xmlns:a16="http://schemas.microsoft.com/office/drawing/2014/main" id="{299F39F0-0BAA-FA7F-B8D1-B99469A8BF0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30117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CE754F-2C0A-2034-28AF-0C32B0FCBE47}"/>
              </a:ext>
            </a:extLst>
          </p:cNvPr>
          <p:cNvSpPr txBox="1"/>
          <p:nvPr/>
        </p:nvSpPr>
        <p:spPr>
          <a:xfrm>
            <a:off x="127000" y="127000"/>
            <a:ext cx="7315200" cy="276999"/>
          </a:xfrm>
          <a:prstGeom prst="rect">
            <a:avLst/>
          </a:prstGeom>
          <a:noFill/>
        </p:spPr>
        <p:txBody>
          <a:bodyPr vert="horz" lIns="0" tIns="0" rIns="0" bIns="0" rtlCol="0">
            <a:spAutoFit/>
          </a:bodyPr>
          <a:lstStyle/>
          <a:p>
            <a:r>
              <a:rPr lang="en-US"/>
              <a:t>YHVH FORGIVES ISRAEL FOR THE GOLDEN CALF INCIDENT</a:t>
            </a:r>
          </a:p>
        </p:txBody>
      </p:sp>
      <p:sp>
        <p:nvSpPr>
          <p:cNvPr id="3" name="TextBox 2">
            <a:extLst>
              <a:ext uri="{FF2B5EF4-FFF2-40B4-BE49-F238E27FC236}">
                <a16:creationId xmlns:a16="http://schemas.microsoft.com/office/drawing/2014/main" id="{D7381195-588E-C815-3E61-7F0BD201177D}"/>
              </a:ext>
            </a:extLst>
          </p:cNvPr>
          <p:cNvSpPr txBox="1"/>
          <p:nvPr/>
        </p:nvSpPr>
        <p:spPr>
          <a:xfrm>
            <a:off x="0" y="762000"/>
            <a:ext cx="12192000" cy="646331"/>
          </a:xfrm>
          <a:prstGeom prst="rect">
            <a:avLst/>
          </a:prstGeom>
          <a:noFill/>
        </p:spPr>
        <p:txBody>
          <a:bodyPr vert="horz" rtlCol="0">
            <a:spAutoFit/>
          </a:bodyPr>
          <a:lstStyle/>
          <a:p>
            <a:pPr algn="ctr"/>
            <a:r>
              <a:rPr lang="en-US" sz="3600"/>
              <a:t>Exodus 34:27</a:t>
            </a:r>
          </a:p>
        </p:txBody>
      </p:sp>
      <p:sp>
        <p:nvSpPr>
          <p:cNvPr id="4" name="TextBox 3">
            <a:extLst>
              <a:ext uri="{FF2B5EF4-FFF2-40B4-BE49-F238E27FC236}">
                <a16:creationId xmlns:a16="http://schemas.microsoft.com/office/drawing/2014/main" id="{4A846074-F805-52D8-A6EF-D4B0474B5E0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CA193C4-4D1A-B77D-44A6-85D77BC9C282}"/>
              </a:ext>
            </a:extLst>
          </p:cNvPr>
          <p:cNvSpPr txBox="1"/>
          <p:nvPr/>
        </p:nvSpPr>
        <p:spPr>
          <a:xfrm>
            <a:off x="1016000" y="1905000"/>
            <a:ext cx="10160000" cy="1523494"/>
          </a:xfrm>
          <a:prstGeom prst="rect">
            <a:avLst/>
          </a:prstGeom>
          <a:noFill/>
        </p:spPr>
        <p:txBody>
          <a:bodyPr vert="horz" rtlCol="0">
            <a:spAutoFit/>
          </a:bodyPr>
          <a:lstStyle/>
          <a:p>
            <a:pPr algn="ctr"/>
            <a:r>
              <a:rPr lang="en-US" sz="3100"/>
              <a:t>Then the LORD said to Moses, "Write down these words, for in accordance with these words </a:t>
            </a:r>
            <a:r>
              <a:rPr lang="en-US" sz="3100" b="1">
                <a:solidFill>
                  <a:srgbClr val="FF0000"/>
                </a:solidFill>
              </a:rPr>
              <a:t>I have made a covenant with you and with Israel</a:t>
            </a:r>
            <a:r>
              <a:rPr lang="en-US" sz="3100"/>
              <a:t>."</a:t>
            </a:r>
          </a:p>
        </p:txBody>
      </p:sp>
    </p:spTree>
    <p:extLst>
      <p:ext uri="{BB962C8B-B14F-4D97-AF65-F5344CB8AC3E}">
        <p14:creationId xmlns:p14="http://schemas.microsoft.com/office/powerpoint/2010/main" val="24667141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238FD5-5ECF-7DFD-161E-02C1C9E92E51}"/>
              </a:ext>
            </a:extLst>
          </p:cNvPr>
          <p:cNvSpPr txBox="1"/>
          <p:nvPr/>
        </p:nvSpPr>
        <p:spPr>
          <a:xfrm>
            <a:off x="127000" y="127000"/>
            <a:ext cx="7315200" cy="276999"/>
          </a:xfrm>
          <a:prstGeom prst="rect">
            <a:avLst/>
          </a:prstGeom>
          <a:noFill/>
        </p:spPr>
        <p:txBody>
          <a:bodyPr vert="horz" lIns="0" tIns="0" rIns="0" bIns="0" rtlCol="0">
            <a:spAutoFit/>
          </a:bodyPr>
          <a:lstStyle/>
          <a:p>
            <a:r>
              <a:rPr lang="en-US"/>
              <a:t>YHVH FORGIVES ISRAEL FOR THE GOLDEN CALF INCIDENT</a:t>
            </a:r>
          </a:p>
        </p:txBody>
      </p:sp>
      <p:sp>
        <p:nvSpPr>
          <p:cNvPr id="3" name="TextBox 2">
            <a:extLst>
              <a:ext uri="{FF2B5EF4-FFF2-40B4-BE49-F238E27FC236}">
                <a16:creationId xmlns:a16="http://schemas.microsoft.com/office/drawing/2014/main" id="{F8420B5A-FF84-AD38-3ED2-B3E8C2C9F0A6}"/>
              </a:ext>
            </a:extLst>
          </p:cNvPr>
          <p:cNvSpPr txBox="1"/>
          <p:nvPr/>
        </p:nvSpPr>
        <p:spPr>
          <a:xfrm>
            <a:off x="0" y="762000"/>
            <a:ext cx="12192000" cy="646331"/>
          </a:xfrm>
          <a:prstGeom prst="rect">
            <a:avLst/>
          </a:prstGeom>
          <a:noFill/>
        </p:spPr>
        <p:txBody>
          <a:bodyPr vert="horz" rtlCol="0">
            <a:spAutoFit/>
          </a:bodyPr>
          <a:lstStyle/>
          <a:p>
            <a:pPr algn="ctr"/>
            <a:r>
              <a:rPr lang="en-US" sz="3600"/>
              <a:t>Exodus 34:5-10</a:t>
            </a:r>
          </a:p>
        </p:txBody>
      </p:sp>
      <p:sp>
        <p:nvSpPr>
          <p:cNvPr id="4" name="TextBox 3">
            <a:extLst>
              <a:ext uri="{FF2B5EF4-FFF2-40B4-BE49-F238E27FC236}">
                <a16:creationId xmlns:a16="http://schemas.microsoft.com/office/drawing/2014/main" id="{E297A85C-B45A-9469-9DCB-034811B6BAB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1239789-15E1-EA8A-5BC9-08BA0E33418D}"/>
              </a:ext>
            </a:extLst>
          </p:cNvPr>
          <p:cNvSpPr txBox="1"/>
          <p:nvPr/>
        </p:nvSpPr>
        <p:spPr>
          <a:xfrm>
            <a:off x="1016000" y="1905000"/>
            <a:ext cx="10160000" cy="3431709"/>
          </a:xfrm>
          <a:prstGeom prst="rect">
            <a:avLst/>
          </a:prstGeom>
          <a:noFill/>
        </p:spPr>
        <p:txBody>
          <a:bodyPr vert="horz" rtlCol="0">
            <a:spAutoFit/>
          </a:bodyPr>
          <a:lstStyle/>
          <a:p>
            <a:pPr algn="ctr"/>
            <a:r>
              <a:rPr lang="en-US" sz="3100"/>
              <a:t>The LORD descended in the cloud and stood there with him as he called upon the name of the LORD. Then the LORD passed by in front of him and proclaimed, "The LORD, the LORD God, compassionate and gracious, slow to anger, and abounding in lovingkindness and truth; who keeps lovingkindness for thousands, </a:t>
            </a:r>
            <a:r>
              <a:rPr lang="en-US" sz="3100" b="1">
                <a:solidFill>
                  <a:srgbClr val="FF0000"/>
                </a:solidFill>
              </a:rPr>
              <a:t>who forgives iniquity, transgression and sin;</a:t>
            </a:r>
            <a:r>
              <a:rPr lang="en-US" sz="3100"/>
              <a:t> (Continued...)</a:t>
            </a:r>
          </a:p>
        </p:txBody>
      </p:sp>
    </p:spTree>
    <p:extLst>
      <p:ext uri="{BB962C8B-B14F-4D97-AF65-F5344CB8AC3E}">
        <p14:creationId xmlns:p14="http://schemas.microsoft.com/office/powerpoint/2010/main" val="260985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676F1-0547-2B40-A7BC-B914B8284921}"/>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YHVH gives further instructions to Moses, Moses returns to the camp to tell the people</a:t>
            </a:r>
          </a:p>
        </p:txBody>
      </p:sp>
      <p:sp>
        <p:nvSpPr>
          <p:cNvPr id="3" name="Subtitle 2">
            <a:extLst>
              <a:ext uri="{FF2B5EF4-FFF2-40B4-BE49-F238E27FC236}">
                <a16:creationId xmlns:a16="http://schemas.microsoft.com/office/drawing/2014/main" id="{9C331DC3-98EF-935C-2B10-DA2973EBB20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514785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BB5222-F294-6540-2819-977AE5BE0E74}"/>
              </a:ext>
            </a:extLst>
          </p:cNvPr>
          <p:cNvSpPr txBox="1"/>
          <p:nvPr/>
        </p:nvSpPr>
        <p:spPr>
          <a:xfrm>
            <a:off x="127000" y="127000"/>
            <a:ext cx="7315200" cy="276999"/>
          </a:xfrm>
          <a:prstGeom prst="rect">
            <a:avLst/>
          </a:prstGeom>
          <a:noFill/>
        </p:spPr>
        <p:txBody>
          <a:bodyPr vert="horz" lIns="0" tIns="0" rIns="0" bIns="0" rtlCol="0">
            <a:spAutoFit/>
          </a:bodyPr>
          <a:lstStyle/>
          <a:p>
            <a:r>
              <a:rPr lang="en-US"/>
              <a:t>YHVH FORGIVES ISRAEL FOR THE GOLDEN CALF INCIDENT</a:t>
            </a:r>
          </a:p>
        </p:txBody>
      </p:sp>
      <p:sp>
        <p:nvSpPr>
          <p:cNvPr id="3" name="TextBox 2">
            <a:extLst>
              <a:ext uri="{FF2B5EF4-FFF2-40B4-BE49-F238E27FC236}">
                <a16:creationId xmlns:a16="http://schemas.microsoft.com/office/drawing/2014/main" id="{D73AEFD5-EE6E-1E2F-5ED0-A7E13A3193DF}"/>
              </a:ext>
            </a:extLst>
          </p:cNvPr>
          <p:cNvSpPr txBox="1"/>
          <p:nvPr/>
        </p:nvSpPr>
        <p:spPr>
          <a:xfrm>
            <a:off x="1016000" y="635000"/>
            <a:ext cx="10160000" cy="4385816"/>
          </a:xfrm>
          <a:prstGeom prst="rect">
            <a:avLst/>
          </a:prstGeom>
          <a:noFill/>
        </p:spPr>
        <p:txBody>
          <a:bodyPr vert="horz" rtlCol="0">
            <a:spAutoFit/>
          </a:bodyPr>
          <a:lstStyle/>
          <a:p>
            <a:pPr algn="ctr"/>
            <a:r>
              <a:rPr lang="en-US" sz="3100"/>
              <a:t>yet He will by no means leave the guilty unpunished, visiting the iniquity of fathers on the children and on the grandchildren to the third and fourth generations." Moses made haste to bow low toward the earth and worship. He said, "If now I have found favor in Your sight, O Lord, I pray, let the Lord go along in our midst, even though the people are so obstinate, and pardon our iniquity and our sin, and take us as Your own possession. (Continued...)</a:t>
            </a:r>
          </a:p>
        </p:txBody>
      </p:sp>
    </p:spTree>
    <p:extLst>
      <p:ext uri="{BB962C8B-B14F-4D97-AF65-F5344CB8AC3E}">
        <p14:creationId xmlns:p14="http://schemas.microsoft.com/office/powerpoint/2010/main" val="38204549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FD87B8-E0D9-F3CC-F238-5F4ECE8B2AE3}"/>
              </a:ext>
            </a:extLst>
          </p:cNvPr>
          <p:cNvSpPr txBox="1"/>
          <p:nvPr/>
        </p:nvSpPr>
        <p:spPr>
          <a:xfrm>
            <a:off x="127000" y="127000"/>
            <a:ext cx="7315200" cy="276999"/>
          </a:xfrm>
          <a:prstGeom prst="rect">
            <a:avLst/>
          </a:prstGeom>
          <a:noFill/>
        </p:spPr>
        <p:txBody>
          <a:bodyPr vert="horz" lIns="0" tIns="0" rIns="0" bIns="0" rtlCol="0">
            <a:spAutoFit/>
          </a:bodyPr>
          <a:lstStyle/>
          <a:p>
            <a:r>
              <a:rPr lang="en-US"/>
              <a:t>YHVH FORGIVES ISRAEL FOR THE GOLDEN CALF INCIDENT</a:t>
            </a:r>
          </a:p>
        </p:txBody>
      </p:sp>
      <p:sp>
        <p:nvSpPr>
          <p:cNvPr id="3" name="TextBox 2">
            <a:extLst>
              <a:ext uri="{FF2B5EF4-FFF2-40B4-BE49-F238E27FC236}">
                <a16:creationId xmlns:a16="http://schemas.microsoft.com/office/drawing/2014/main" id="{78B08575-9CBF-A51C-C537-37B3FD20B97A}"/>
              </a:ext>
            </a:extLst>
          </p:cNvPr>
          <p:cNvSpPr txBox="1"/>
          <p:nvPr/>
        </p:nvSpPr>
        <p:spPr>
          <a:xfrm>
            <a:off x="1016000" y="635000"/>
            <a:ext cx="10160000" cy="2954655"/>
          </a:xfrm>
          <a:prstGeom prst="rect">
            <a:avLst/>
          </a:prstGeom>
          <a:noFill/>
        </p:spPr>
        <p:txBody>
          <a:bodyPr vert="horz" rtlCol="0">
            <a:spAutoFit/>
          </a:bodyPr>
          <a:lstStyle/>
          <a:p>
            <a:pPr algn="ctr"/>
            <a:r>
              <a:rPr lang="en-US" sz="3100"/>
              <a:t>" Then God said, "</a:t>
            </a:r>
            <a:r>
              <a:rPr lang="en-US" sz="3100" b="1">
                <a:solidFill>
                  <a:srgbClr val="FF0000"/>
                </a:solidFill>
              </a:rPr>
              <a:t>Behold, I am going to make a covenant.</a:t>
            </a:r>
            <a:r>
              <a:rPr lang="en-US" sz="3100"/>
              <a:t> Before all your people I will perform miracles which have not been produced in all the earth nor among any of the nations; and all the people among whom you live will see the working of the LORD, for it is a fearful thing that I am going to perform </a:t>
            </a:r>
            <a:r>
              <a:rPr lang="en-US" sz="3100" b="1">
                <a:solidFill>
                  <a:srgbClr val="FF0000"/>
                </a:solidFill>
              </a:rPr>
              <a:t>with you</a:t>
            </a:r>
            <a:r>
              <a:rPr lang="en-US" sz="3100"/>
              <a:t>.</a:t>
            </a:r>
          </a:p>
        </p:txBody>
      </p:sp>
    </p:spTree>
    <p:extLst>
      <p:ext uri="{BB962C8B-B14F-4D97-AF65-F5344CB8AC3E}">
        <p14:creationId xmlns:p14="http://schemas.microsoft.com/office/powerpoint/2010/main" val="38716555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B8F42-068A-5B19-2CCA-5538903D3071}"/>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returns from the mountain</a:t>
            </a:r>
          </a:p>
        </p:txBody>
      </p:sp>
      <p:sp>
        <p:nvSpPr>
          <p:cNvPr id="3" name="Subtitle 2">
            <a:extLst>
              <a:ext uri="{FF2B5EF4-FFF2-40B4-BE49-F238E27FC236}">
                <a16:creationId xmlns:a16="http://schemas.microsoft.com/office/drawing/2014/main" id="{87244A86-8D3F-8468-9860-58B5532BBA6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192606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DF5A29-0865-7066-CD56-6AD3EAAD075B}"/>
              </a:ext>
            </a:extLst>
          </p:cNvPr>
          <p:cNvSpPr txBox="1"/>
          <p:nvPr/>
        </p:nvSpPr>
        <p:spPr>
          <a:xfrm>
            <a:off x="127000" y="127000"/>
            <a:ext cx="7315200" cy="276999"/>
          </a:xfrm>
          <a:prstGeom prst="rect">
            <a:avLst/>
          </a:prstGeom>
          <a:noFill/>
        </p:spPr>
        <p:txBody>
          <a:bodyPr vert="horz" lIns="0" tIns="0" rIns="0" bIns="0" rtlCol="0">
            <a:spAutoFit/>
          </a:bodyPr>
          <a:lstStyle/>
          <a:p>
            <a:r>
              <a:rPr lang="en-US"/>
              <a:t>MOSES RETURNS FROM THE MOUNTAIN</a:t>
            </a:r>
          </a:p>
        </p:txBody>
      </p:sp>
      <p:sp>
        <p:nvSpPr>
          <p:cNvPr id="3" name="TextBox 2">
            <a:extLst>
              <a:ext uri="{FF2B5EF4-FFF2-40B4-BE49-F238E27FC236}">
                <a16:creationId xmlns:a16="http://schemas.microsoft.com/office/drawing/2014/main" id="{D4979361-908A-65C6-1347-5749552B385D}"/>
              </a:ext>
            </a:extLst>
          </p:cNvPr>
          <p:cNvSpPr txBox="1"/>
          <p:nvPr/>
        </p:nvSpPr>
        <p:spPr>
          <a:xfrm>
            <a:off x="0" y="762000"/>
            <a:ext cx="12192000" cy="646331"/>
          </a:xfrm>
          <a:prstGeom prst="rect">
            <a:avLst/>
          </a:prstGeom>
          <a:noFill/>
        </p:spPr>
        <p:txBody>
          <a:bodyPr vert="horz" rtlCol="0">
            <a:spAutoFit/>
          </a:bodyPr>
          <a:lstStyle/>
          <a:p>
            <a:pPr algn="ctr"/>
            <a:r>
              <a:rPr lang="en-US" sz="3600"/>
              <a:t>Exodus 34:28-32</a:t>
            </a:r>
          </a:p>
        </p:txBody>
      </p:sp>
      <p:sp>
        <p:nvSpPr>
          <p:cNvPr id="4" name="TextBox 3">
            <a:extLst>
              <a:ext uri="{FF2B5EF4-FFF2-40B4-BE49-F238E27FC236}">
                <a16:creationId xmlns:a16="http://schemas.microsoft.com/office/drawing/2014/main" id="{00140DEA-89A7-9EE7-051B-3CF2AC60A7E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AA5DDB4-BC8D-11B7-6B59-93E4DC14A2D0}"/>
              </a:ext>
            </a:extLst>
          </p:cNvPr>
          <p:cNvSpPr txBox="1"/>
          <p:nvPr/>
        </p:nvSpPr>
        <p:spPr>
          <a:xfrm>
            <a:off x="1016000" y="1905000"/>
            <a:ext cx="10160000" cy="4385816"/>
          </a:xfrm>
          <a:prstGeom prst="rect">
            <a:avLst/>
          </a:prstGeom>
          <a:noFill/>
        </p:spPr>
        <p:txBody>
          <a:bodyPr vert="horz" rtlCol="0">
            <a:spAutoFit/>
          </a:bodyPr>
          <a:lstStyle/>
          <a:p>
            <a:pPr algn="ctr"/>
            <a:r>
              <a:rPr lang="en-US" sz="3100"/>
              <a:t>So he was there with the LORD forty days and forty nights; he did not eat bread or drink water. And he wrote on the tablets the words of the covenant, the Ten Commandments. It came about </a:t>
            </a:r>
            <a:r>
              <a:rPr lang="en-US" sz="3100" b="1">
                <a:solidFill>
                  <a:srgbClr val="FF0000"/>
                </a:solidFill>
              </a:rPr>
              <a:t>when Moses was coming down from Mount Sinai (and the two tablets of the testimony were in Moses' hand as he was coming down from the mountain)</a:t>
            </a:r>
            <a:r>
              <a:rPr lang="en-US" sz="3100"/>
              <a:t>, that Moses did not know that the skin of his face shone because of his speaking with Him. (Continued...)</a:t>
            </a:r>
          </a:p>
        </p:txBody>
      </p:sp>
    </p:spTree>
    <p:extLst>
      <p:ext uri="{BB962C8B-B14F-4D97-AF65-F5344CB8AC3E}">
        <p14:creationId xmlns:p14="http://schemas.microsoft.com/office/powerpoint/2010/main" val="5841323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DDA128-09FB-B448-1E4E-769ADC1E2124}"/>
              </a:ext>
            </a:extLst>
          </p:cNvPr>
          <p:cNvSpPr txBox="1"/>
          <p:nvPr/>
        </p:nvSpPr>
        <p:spPr>
          <a:xfrm>
            <a:off x="127000" y="127000"/>
            <a:ext cx="7315200" cy="276999"/>
          </a:xfrm>
          <a:prstGeom prst="rect">
            <a:avLst/>
          </a:prstGeom>
          <a:noFill/>
        </p:spPr>
        <p:txBody>
          <a:bodyPr vert="horz" lIns="0" tIns="0" rIns="0" bIns="0" rtlCol="0">
            <a:spAutoFit/>
          </a:bodyPr>
          <a:lstStyle/>
          <a:p>
            <a:r>
              <a:rPr lang="en-US"/>
              <a:t>MOSES RETURNS FROM THE MOUNTAIN</a:t>
            </a:r>
          </a:p>
        </p:txBody>
      </p:sp>
      <p:sp>
        <p:nvSpPr>
          <p:cNvPr id="3" name="TextBox 2">
            <a:extLst>
              <a:ext uri="{FF2B5EF4-FFF2-40B4-BE49-F238E27FC236}">
                <a16:creationId xmlns:a16="http://schemas.microsoft.com/office/drawing/2014/main" id="{A9E7BE8D-F46C-C148-E1D5-459202593F79}"/>
              </a:ext>
            </a:extLst>
          </p:cNvPr>
          <p:cNvSpPr txBox="1"/>
          <p:nvPr/>
        </p:nvSpPr>
        <p:spPr>
          <a:xfrm>
            <a:off x="1016000" y="635000"/>
            <a:ext cx="10160000" cy="3908762"/>
          </a:xfrm>
          <a:prstGeom prst="rect">
            <a:avLst/>
          </a:prstGeom>
          <a:noFill/>
        </p:spPr>
        <p:txBody>
          <a:bodyPr vert="horz" rtlCol="0">
            <a:spAutoFit/>
          </a:bodyPr>
          <a:lstStyle/>
          <a:p>
            <a:pPr algn="ctr"/>
            <a:r>
              <a:rPr lang="en-US" sz="3100"/>
              <a:t>So when Aaron and all the sons of Israel saw Moses, behold, the skin of his face shone, and they were afraid to come near him. Then Moses called to them, and Aaron and all the rulers in the congregation returned to him; and Moses spoke to them. Afterward all the sons of Israel came near, </a:t>
            </a:r>
            <a:r>
              <a:rPr lang="en-US" sz="3100" b="1">
                <a:solidFill>
                  <a:srgbClr val="FF0000"/>
                </a:solidFill>
              </a:rPr>
              <a:t>and he commanded them to do everything that the LORD had spoken to him on Mount Sinai</a:t>
            </a:r>
            <a:r>
              <a:rPr lang="en-US" sz="3100"/>
              <a:t>.</a:t>
            </a:r>
          </a:p>
        </p:txBody>
      </p:sp>
    </p:spTree>
    <p:extLst>
      <p:ext uri="{BB962C8B-B14F-4D97-AF65-F5344CB8AC3E}">
        <p14:creationId xmlns:p14="http://schemas.microsoft.com/office/powerpoint/2010/main" val="28988405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B503-BDCD-190E-3ADC-17DF6116C8B5}"/>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Moses retells the instructions from YHVH, requests materials to build the tabernacle</a:t>
            </a:r>
          </a:p>
        </p:txBody>
      </p:sp>
      <p:sp>
        <p:nvSpPr>
          <p:cNvPr id="3" name="Subtitle 2">
            <a:extLst>
              <a:ext uri="{FF2B5EF4-FFF2-40B4-BE49-F238E27FC236}">
                <a16:creationId xmlns:a16="http://schemas.microsoft.com/office/drawing/2014/main" id="{581B3994-01AC-7E52-89E3-303A0AA0FF1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5888206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7BF1C6-F643-2668-A14F-C6B5D7648905}"/>
              </a:ext>
            </a:extLst>
          </p:cNvPr>
          <p:cNvSpPr txBox="1"/>
          <p:nvPr/>
        </p:nvSpPr>
        <p:spPr>
          <a:xfrm>
            <a:off x="127000" y="127000"/>
            <a:ext cx="7315200" cy="553998"/>
          </a:xfrm>
          <a:prstGeom prst="rect">
            <a:avLst/>
          </a:prstGeom>
          <a:noFill/>
        </p:spPr>
        <p:txBody>
          <a:bodyPr vert="horz" lIns="0" tIns="0" rIns="0" bIns="0" rtlCol="0">
            <a:spAutoFit/>
          </a:bodyPr>
          <a:lstStyle/>
          <a:p>
            <a:r>
              <a:rPr lang="en-US"/>
              <a:t>MOSES RETELLS THE INSTRUCTIONS FROM YHVH, REQUESTS MATERIALS TO BUILD THE TABERNACLE</a:t>
            </a:r>
          </a:p>
        </p:txBody>
      </p:sp>
      <p:sp>
        <p:nvSpPr>
          <p:cNvPr id="3" name="TextBox 2">
            <a:extLst>
              <a:ext uri="{FF2B5EF4-FFF2-40B4-BE49-F238E27FC236}">
                <a16:creationId xmlns:a16="http://schemas.microsoft.com/office/drawing/2014/main" id="{1BF9C626-ED97-61E7-CDE2-B8F1D8DB13F9}"/>
              </a:ext>
            </a:extLst>
          </p:cNvPr>
          <p:cNvSpPr txBox="1"/>
          <p:nvPr/>
        </p:nvSpPr>
        <p:spPr>
          <a:xfrm>
            <a:off x="0" y="762000"/>
            <a:ext cx="12192000" cy="646331"/>
          </a:xfrm>
          <a:prstGeom prst="rect">
            <a:avLst/>
          </a:prstGeom>
          <a:noFill/>
        </p:spPr>
        <p:txBody>
          <a:bodyPr vert="horz" rtlCol="0">
            <a:spAutoFit/>
          </a:bodyPr>
          <a:lstStyle/>
          <a:p>
            <a:pPr algn="ctr"/>
            <a:r>
              <a:rPr lang="en-US" sz="3600"/>
              <a:t>Exodus 35:4</a:t>
            </a:r>
          </a:p>
        </p:txBody>
      </p:sp>
      <p:sp>
        <p:nvSpPr>
          <p:cNvPr id="4" name="TextBox 3">
            <a:extLst>
              <a:ext uri="{FF2B5EF4-FFF2-40B4-BE49-F238E27FC236}">
                <a16:creationId xmlns:a16="http://schemas.microsoft.com/office/drawing/2014/main" id="{22236778-086A-CD9F-487C-F6C424A506E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7598ACE-BF9E-BD10-6F5C-74108381C59C}"/>
              </a:ext>
            </a:extLst>
          </p:cNvPr>
          <p:cNvSpPr txBox="1"/>
          <p:nvPr/>
        </p:nvSpPr>
        <p:spPr>
          <a:xfrm>
            <a:off x="1016000" y="1905000"/>
            <a:ext cx="10160000" cy="1523494"/>
          </a:xfrm>
          <a:prstGeom prst="rect">
            <a:avLst/>
          </a:prstGeom>
          <a:noFill/>
        </p:spPr>
        <p:txBody>
          <a:bodyPr vert="horz" rtlCol="0">
            <a:spAutoFit/>
          </a:bodyPr>
          <a:lstStyle/>
          <a:p>
            <a:pPr algn="ctr"/>
            <a:r>
              <a:rPr lang="en-US" sz="3100"/>
              <a:t>Moses spoke to all the congregation of the sons of Israel, saying, "</a:t>
            </a:r>
            <a:r>
              <a:rPr lang="en-US" sz="3100" b="1">
                <a:solidFill>
                  <a:srgbClr val="FF0000"/>
                </a:solidFill>
              </a:rPr>
              <a:t>This is the thing which the LORD has commanded</a:t>
            </a:r>
            <a:r>
              <a:rPr lang="en-US" sz="3100"/>
              <a:t>, saying,</a:t>
            </a:r>
          </a:p>
        </p:txBody>
      </p:sp>
    </p:spTree>
    <p:extLst>
      <p:ext uri="{BB962C8B-B14F-4D97-AF65-F5344CB8AC3E}">
        <p14:creationId xmlns:p14="http://schemas.microsoft.com/office/powerpoint/2010/main" val="26640744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E512E-CE09-4654-23D1-0517A315CF07}"/>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people of Israel bring the materials for the tabernacle</a:t>
            </a:r>
          </a:p>
        </p:txBody>
      </p:sp>
      <p:sp>
        <p:nvSpPr>
          <p:cNvPr id="3" name="Subtitle 2">
            <a:extLst>
              <a:ext uri="{FF2B5EF4-FFF2-40B4-BE49-F238E27FC236}">
                <a16:creationId xmlns:a16="http://schemas.microsoft.com/office/drawing/2014/main" id="{5D928C73-0DB7-6BB5-EFFE-5DC2E70E5D5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5714383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AE1CD6-D4AE-76CB-5BDF-5F9935B08F1D}"/>
              </a:ext>
            </a:extLst>
          </p:cNvPr>
          <p:cNvSpPr txBox="1"/>
          <p:nvPr/>
        </p:nvSpPr>
        <p:spPr>
          <a:xfrm>
            <a:off x="127000" y="127000"/>
            <a:ext cx="7315200" cy="553998"/>
          </a:xfrm>
          <a:prstGeom prst="rect">
            <a:avLst/>
          </a:prstGeom>
          <a:noFill/>
        </p:spPr>
        <p:txBody>
          <a:bodyPr vert="horz" lIns="0" tIns="0" rIns="0" bIns="0" rtlCol="0">
            <a:spAutoFit/>
          </a:bodyPr>
          <a:lstStyle/>
          <a:p>
            <a:r>
              <a:rPr lang="en-US"/>
              <a:t>THE PEOPLE OF ISRAEL BRING THE MATERIALS FOR THE TABERNACLE</a:t>
            </a:r>
          </a:p>
        </p:txBody>
      </p:sp>
      <p:sp>
        <p:nvSpPr>
          <p:cNvPr id="3" name="TextBox 2">
            <a:extLst>
              <a:ext uri="{FF2B5EF4-FFF2-40B4-BE49-F238E27FC236}">
                <a16:creationId xmlns:a16="http://schemas.microsoft.com/office/drawing/2014/main" id="{E533F74A-6FA7-05E4-7CC6-AF0F15D207FC}"/>
              </a:ext>
            </a:extLst>
          </p:cNvPr>
          <p:cNvSpPr txBox="1"/>
          <p:nvPr/>
        </p:nvSpPr>
        <p:spPr>
          <a:xfrm>
            <a:off x="0" y="762000"/>
            <a:ext cx="12192000" cy="646331"/>
          </a:xfrm>
          <a:prstGeom prst="rect">
            <a:avLst/>
          </a:prstGeom>
          <a:noFill/>
        </p:spPr>
        <p:txBody>
          <a:bodyPr vert="horz" rtlCol="0">
            <a:spAutoFit/>
          </a:bodyPr>
          <a:lstStyle/>
          <a:p>
            <a:pPr algn="ctr"/>
            <a:r>
              <a:rPr lang="en-US" sz="3600"/>
              <a:t>Exodus 36:2-7</a:t>
            </a:r>
          </a:p>
        </p:txBody>
      </p:sp>
      <p:sp>
        <p:nvSpPr>
          <p:cNvPr id="4" name="TextBox 3">
            <a:extLst>
              <a:ext uri="{FF2B5EF4-FFF2-40B4-BE49-F238E27FC236}">
                <a16:creationId xmlns:a16="http://schemas.microsoft.com/office/drawing/2014/main" id="{E33A732F-5607-F619-78C8-F82652D91E3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1A1D257-21BF-78A8-B1DA-6517067FD588}"/>
              </a:ext>
            </a:extLst>
          </p:cNvPr>
          <p:cNvSpPr txBox="1"/>
          <p:nvPr/>
        </p:nvSpPr>
        <p:spPr>
          <a:xfrm>
            <a:off x="1016000" y="1905000"/>
            <a:ext cx="10160000" cy="3908762"/>
          </a:xfrm>
          <a:prstGeom prst="rect">
            <a:avLst/>
          </a:prstGeom>
          <a:noFill/>
        </p:spPr>
        <p:txBody>
          <a:bodyPr vert="horz" rtlCol="0">
            <a:spAutoFit/>
          </a:bodyPr>
          <a:lstStyle/>
          <a:p>
            <a:pPr algn="ctr"/>
            <a:r>
              <a:rPr lang="en-US" sz="3100"/>
              <a:t>Then Moses called Bezalel and Oholiab and every skillful person in whom the LORD had put skill, everyone whose heart stirred him, to come to the work to perform it. They received from Moses all the contributions which the sons of Israel had brought to perform the work in the construction of the sanctuary. And they still continued bringing to him freewill offerings every morning. (Continued...)</a:t>
            </a:r>
          </a:p>
        </p:txBody>
      </p:sp>
    </p:spTree>
    <p:extLst>
      <p:ext uri="{BB962C8B-B14F-4D97-AF65-F5344CB8AC3E}">
        <p14:creationId xmlns:p14="http://schemas.microsoft.com/office/powerpoint/2010/main" val="12964812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0624A7-1AF8-ACEC-53B0-54FD3A187D61}"/>
              </a:ext>
            </a:extLst>
          </p:cNvPr>
          <p:cNvSpPr txBox="1"/>
          <p:nvPr/>
        </p:nvSpPr>
        <p:spPr>
          <a:xfrm>
            <a:off x="127000" y="127000"/>
            <a:ext cx="7315200" cy="553998"/>
          </a:xfrm>
          <a:prstGeom prst="rect">
            <a:avLst/>
          </a:prstGeom>
          <a:noFill/>
        </p:spPr>
        <p:txBody>
          <a:bodyPr vert="horz" lIns="0" tIns="0" rIns="0" bIns="0" rtlCol="0">
            <a:spAutoFit/>
          </a:bodyPr>
          <a:lstStyle/>
          <a:p>
            <a:r>
              <a:rPr lang="en-US"/>
              <a:t>THE PEOPLE OF ISRAEL BRING THE MATERIALS FOR THE TABERNACLE</a:t>
            </a:r>
          </a:p>
        </p:txBody>
      </p:sp>
      <p:sp>
        <p:nvSpPr>
          <p:cNvPr id="3" name="TextBox 2">
            <a:extLst>
              <a:ext uri="{FF2B5EF4-FFF2-40B4-BE49-F238E27FC236}">
                <a16:creationId xmlns:a16="http://schemas.microsoft.com/office/drawing/2014/main" id="{E6B94620-DBF0-0D1A-56BD-642356BD6425}"/>
              </a:ext>
            </a:extLst>
          </p:cNvPr>
          <p:cNvSpPr txBox="1"/>
          <p:nvPr/>
        </p:nvSpPr>
        <p:spPr>
          <a:xfrm>
            <a:off x="1016000" y="635000"/>
            <a:ext cx="10160000" cy="4385816"/>
          </a:xfrm>
          <a:prstGeom prst="rect">
            <a:avLst/>
          </a:prstGeom>
          <a:noFill/>
        </p:spPr>
        <p:txBody>
          <a:bodyPr vert="horz" rtlCol="0">
            <a:spAutoFit/>
          </a:bodyPr>
          <a:lstStyle/>
          <a:p>
            <a:pPr algn="ctr"/>
            <a:r>
              <a:rPr lang="en-US" sz="3100"/>
              <a:t>And all the skillful men who were performing all the work of the sanctuary came, each from the work which he was performing, and they said to Moses, "The people are bringing much more than enough for the construction work which the LORD commanded us to perform." So Moses issued a command, and a proclamation was circulated throughout the camp, saying, "Let no man or woman any longer perform work for the contributions of the sanctuary. (Continued...)</a:t>
            </a:r>
          </a:p>
        </p:txBody>
      </p:sp>
    </p:spTree>
    <p:extLst>
      <p:ext uri="{BB962C8B-B14F-4D97-AF65-F5344CB8AC3E}">
        <p14:creationId xmlns:p14="http://schemas.microsoft.com/office/powerpoint/2010/main" val="3507875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49263-D7B1-16B0-3389-5B43C889C9F9}"/>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Israel prepares to meet YHVH, Moses returns up the mountain</a:t>
            </a:r>
          </a:p>
        </p:txBody>
      </p:sp>
      <p:sp>
        <p:nvSpPr>
          <p:cNvPr id="3" name="Subtitle 2">
            <a:extLst>
              <a:ext uri="{FF2B5EF4-FFF2-40B4-BE49-F238E27FC236}">
                <a16:creationId xmlns:a16="http://schemas.microsoft.com/office/drawing/2014/main" id="{95C4242E-7F90-9348-5CAA-DC01D44861F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2850012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A3F732-9BE1-7A4F-4E2B-972E3A7705E5}"/>
              </a:ext>
            </a:extLst>
          </p:cNvPr>
          <p:cNvSpPr txBox="1"/>
          <p:nvPr/>
        </p:nvSpPr>
        <p:spPr>
          <a:xfrm>
            <a:off x="127000" y="127000"/>
            <a:ext cx="7315200" cy="553998"/>
          </a:xfrm>
          <a:prstGeom prst="rect">
            <a:avLst/>
          </a:prstGeom>
          <a:noFill/>
        </p:spPr>
        <p:txBody>
          <a:bodyPr vert="horz" lIns="0" tIns="0" rIns="0" bIns="0" rtlCol="0">
            <a:spAutoFit/>
          </a:bodyPr>
          <a:lstStyle/>
          <a:p>
            <a:r>
              <a:rPr lang="en-US"/>
              <a:t>THE PEOPLE OF ISRAEL BRING THE MATERIALS FOR THE TABERNACLE</a:t>
            </a:r>
          </a:p>
        </p:txBody>
      </p:sp>
      <p:sp>
        <p:nvSpPr>
          <p:cNvPr id="3" name="TextBox 2">
            <a:extLst>
              <a:ext uri="{FF2B5EF4-FFF2-40B4-BE49-F238E27FC236}">
                <a16:creationId xmlns:a16="http://schemas.microsoft.com/office/drawing/2014/main" id="{19D01229-F041-5426-C9B5-27EF51F0C907}"/>
              </a:ext>
            </a:extLst>
          </p:cNvPr>
          <p:cNvSpPr txBox="1"/>
          <p:nvPr/>
        </p:nvSpPr>
        <p:spPr>
          <a:xfrm>
            <a:off x="1016000" y="635000"/>
            <a:ext cx="10160000" cy="1523494"/>
          </a:xfrm>
          <a:prstGeom prst="rect">
            <a:avLst/>
          </a:prstGeom>
          <a:noFill/>
        </p:spPr>
        <p:txBody>
          <a:bodyPr vert="horz" rtlCol="0">
            <a:spAutoFit/>
          </a:bodyPr>
          <a:lstStyle/>
          <a:p>
            <a:pPr algn="ctr"/>
            <a:r>
              <a:rPr lang="en-US" sz="3100"/>
              <a:t>" Thus the people were restrained from bringing any more. For the material they had was sufficient and more than enough for all the work, to perform it.</a:t>
            </a:r>
          </a:p>
        </p:txBody>
      </p:sp>
    </p:spTree>
    <p:extLst>
      <p:ext uri="{BB962C8B-B14F-4D97-AF65-F5344CB8AC3E}">
        <p14:creationId xmlns:p14="http://schemas.microsoft.com/office/powerpoint/2010/main" val="5855025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FA161-C195-AEF4-FAD4-BA3529ABFB02}"/>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Construction on the tabernacle is complete</a:t>
            </a:r>
          </a:p>
        </p:txBody>
      </p:sp>
      <p:sp>
        <p:nvSpPr>
          <p:cNvPr id="3" name="Subtitle 2">
            <a:extLst>
              <a:ext uri="{FF2B5EF4-FFF2-40B4-BE49-F238E27FC236}">
                <a16:creationId xmlns:a16="http://schemas.microsoft.com/office/drawing/2014/main" id="{388BE648-BC17-AA0F-537A-0F07B6CBAB5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9216995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3A55E1-54DD-3479-F829-38B026B9C702}"/>
              </a:ext>
            </a:extLst>
          </p:cNvPr>
          <p:cNvSpPr txBox="1"/>
          <p:nvPr/>
        </p:nvSpPr>
        <p:spPr>
          <a:xfrm>
            <a:off x="127000" y="127000"/>
            <a:ext cx="7315200" cy="276999"/>
          </a:xfrm>
          <a:prstGeom prst="rect">
            <a:avLst/>
          </a:prstGeom>
          <a:noFill/>
        </p:spPr>
        <p:txBody>
          <a:bodyPr vert="horz" lIns="0" tIns="0" rIns="0" bIns="0" rtlCol="0">
            <a:spAutoFit/>
          </a:bodyPr>
          <a:lstStyle/>
          <a:p>
            <a:r>
              <a:rPr lang="en-US"/>
              <a:t>CONSTRUCTION ON THE TABERNACLE IS COMPLETE</a:t>
            </a:r>
          </a:p>
        </p:txBody>
      </p:sp>
      <p:sp>
        <p:nvSpPr>
          <p:cNvPr id="3" name="TextBox 2">
            <a:extLst>
              <a:ext uri="{FF2B5EF4-FFF2-40B4-BE49-F238E27FC236}">
                <a16:creationId xmlns:a16="http://schemas.microsoft.com/office/drawing/2014/main" id="{C78A2475-6734-6F32-B30A-DC7D85C2E362}"/>
              </a:ext>
            </a:extLst>
          </p:cNvPr>
          <p:cNvSpPr txBox="1"/>
          <p:nvPr/>
        </p:nvSpPr>
        <p:spPr>
          <a:xfrm>
            <a:off x="0" y="762000"/>
            <a:ext cx="12192000" cy="646331"/>
          </a:xfrm>
          <a:prstGeom prst="rect">
            <a:avLst/>
          </a:prstGeom>
          <a:noFill/>
        </p:spPr>
        <p:txBody>
          <a:bodyPr vert="horz" rtlCol="0">
            <a:spAutoFit/>
          </a:bodyPr>
          <a:lstStyle/>
          <a:p>
            <a:pPr algn="ctr"/>
            <a:r>
              <a:rPr lang="en-US" sz="3600"/>
              <a:t>Exodus 39:32-43</a:t>
            </a:r>
          </a:p>
        </p:txBody>
      </p:sp>
      <p:sp>
        <p:nvSpPr>
          <p:cNvPr id="4" name="TextBox 3">
            <a:extLst>
              <a:ext uri="{FF2B5EF4-FFF2-40B4-BE49-F238E27FC236}">
                <a16:creationId xmlns:a16="http://schemas.microsoft.com/office/drawing/2014/main" id="{F2DE24B8-718A-58AF-2719-A86B2D88446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4118C0A-061A-3737-232C-AF8D92D99B15}"/>
              </a:ext>
            </a:extLst>
          </p:cNvPr>
          <p:cNvSpPr txBox="1"/>
          <p:nvPr/>
        </p:nvSpPr>
        <p:spPr>
          <a:xfrm>
            <a:off x="1016000" y="1905000"/>
            <a:ext cx="10160000" cy="4385816"/>
          </a:xfrm>
          <a:prstGeom prst="rect">
            <a:avLst/>
          </a:prstGeom>
          <a:noFill/>
        </p:spPr>
        <p:txBody>
          <a:bodyPr vert="horz" rtlCol="0">
            <a:spAutoFit/>
          </a:bodyPr>
          <a:lstStyle/>
          <a:p>
            <a:pPr algn="ctr"/>
            <a:r>
              <a:rPr lang="en-US" sz="3100"/>
              <a:t>Thus all the work of the tabernacle of the tent of meeting was completed; and the sons of Israel did according to all that the LORD had commanded Moses; so they did. They brought the tabernacle to Moses, the tent and all its furnishings: its clasps, its boards, its bars, and its pillars and its sockets; and the covering of rams' skins dyed red, and the covering of porpoise skins, and the screening veil; the ark of the testimony and its poles and the mercy seat; (Continued...)</a:t>
            </a:r>
          </a:p>
        </p:txBody>
      </p:sp>
    </p:spTree>
    <p:extLst>
      <p:ext uri="{BB962C8B-B14F-4D97-AF65-F5344CB8AC3E}">
        <p14:creationId xmlns:p14="http://schemas.microsoft.com/office/powerpoint/2010/main" val="44354954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E784F5-89D0-4ABE-4AB7-0C66AA5A2699}"/>
              </a:ext>
            </a:extLst>
          </p:cNvPr>
          <p:cNvSpPr txBox="1"/>
          <p:nvPr/>
        </p:nvSpPr>
        <p:spPr>
          <a:xfrm>
            <a:off x="127000" y="127000"/>
            <a:ext cx="7315200" cy="276999"/>
          </a:xfrm>
          <a:prstGeom prst="rect">
            <a:avLst/>
          </a:prstGeom>
          <a:noFill/>
        </p:spPr>
        <p:txBody>
          <a:bodyPr vert="horz" lIns="0" tIns="0" rIns="0" bIns="0" rtlCol="0">
            <a:spAutoFit/>
          </a:bodyPr>
          <a:lstStyle/>
          <a:p>
            <a:r>
              <a:rPr lang="en-US"/>
              <a:t>CONSTRUCTION ON THE TABERNACLE IS COMPLETE</a:t>
            </a:r>
          </a:p>
        </p:txBody>
      </p:sp>
      <p:sp>
        <p:nvSpPr>
          <p:cNvPr id="3" name="TextBox 2">
            <a:extLst>
              <a:ext uri="{FF2B5EF4-FFF2-40B4-BE49-F238E27FC236}">
                <a16:creationId xmlns:a16="http://schemas.microsoft.com/office/drawing/2014/main" id="{9F8E89C7-447B-4350-4F98-758AEDF0385C}"/>
              </a:ext>
            </a:extLst>
          </p:cNvPr>
          <p:cNvSpPr txBox="1"/>
          <p:nvPr/>
        </p:nvSpPr>
        <p:spPr>
          <a:xfrm>
            <a:off x="1016000" y="635000"/>
            <a:ext cx="10160000" cy="3431709"/>
          </a:xfrm>
          <a:prstGeom prst="rect">
            <a:avLst/>
          </a:prstGeom>
          <a:noFill/>
        </p:spPr>
        <p:txBody>
          <a:bodyPr vert="horz" rtlCol="0">
            <a:spAutoFit/>
          </a:bodyPr>
          <a:lstStyle/>
          <a:p>
            <a:pPr algn="ctr"/>
            <a:r>
              <a:rPr lang="en-US" sz="3100"/>
              <a:t>the table, all its utensils, and the bread of the Presence; the pure gold lampstand, with its arrangement of lamps and all its utensils, and the oil for the light; and the gold altar, and the anointing oil and the fragrant incense, and the veil for the doorway of the tent; the bronze altar and its bronze grating, its poles and all its utensils, the laver and its stand; (Continued...)</a:t>
            </a:r>
          </a:p>
        </p:txBody>
      </p:sp>
    </p:spTree>
    <p:extLst>
      <p:ext uri="{BB962C8B-B14F-4D97-AF65-F5344CB8AC3E}">
        <p14:creationId xmlns:p14="http://schemas.microsoft.com/office/powerpoint/2010/main" val="342902197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16C295-430C-4845-84E9-FF859608258B}"/>
              </a:ext>
            </a:extLst>
          </p:cNvPr>
          <p:cNvSpPr txBox="1"/>
          <p:nvPr/>
        </p:nvSpPr>
        <p:spPr>
          <a:xfrm>
            <a:off x="127000" y="127000"/>
            <a:ext cx="7315200" cy="276999"/>
          </a:xfrm>
          <a:prstGeom prst="rect">
            <a:avLst/>
          </a:prstGeom>
          <a:noFill/>
        </p:spPr>
        <p:txBody>
          <a:bodyPr vert="horz" lIns="0" tIns="0" rIns="0" bIns="0" rtlCol="0">
            <a:spAutoFit/>
          </a:bodyPr>
          <a:lstStyle/>
          <a:p>
            <a:r>
              <a:rPr lang="en-US"/>
              <a:t>CONSTRUCTION ON THE TABERNACLE IS COMPLETE</a:t>
            </a:r>
          </a:p>
        </p:txBody>
      </p:sp>
      <p:sp>
        <p:nvSpPr>
          <p:cNvPr id="3" name="TextBox 2">
            <a:extLst>
              <a:ext uri="{FF2B5EF4-FFF2-40B4-BE49-F238E27FC236}">
                <a16:creationId xmlns:a16="http://schemas.microsoft.com/office/drawing/2014/main" id="{A5B9F119-F00B-EDA7-E713-C26D803C72FE}"/>
              </a:ext>
            </a:extLst>
          </p:cNvPr>
          <p:cNvSpPr txBox="1"/>
          <p:nvPr/>
        </p:nvSpPr>
        <p:spPr>
          <a:xfrm>
            <a:off x="1016000" y="635000"/>
            <a:ext cx="10160000" cy="4385816"/>
          </a:xfrm>
          <a:prstGeom prst="rect">
            <a:avLst/>
          </a:prstGeom>
          <a:noFill/>
        </p:spPr>
        <p:txBody>
          <a:bodyPr vert="horz" rtlCol="0">
            <a:spAutoFit/>
          </a:bodyPr>
          <a:lstStyle/>
          <a:p>
            <a:pPr algn="ctr"/>
            <a:r>
              <a:rPr lang="en-US" sz="3100"/>
              <a:t>the hangings for the court, its pillars and its sockets, and the screen for the gate of the court, its cords and its pegs and all the equipment for the service of the tabernacle, for the tent of meeting; the woven garments for ministering in the holy place and the holy garments for Aaron the priest and the garments of his sons, to minister as priests. So the sons of Israel did all the work according to all that the LORD had commanded Moses. (Continued...)</a:t>
            </a:r>
          </a:p>
        </p:txBody>
      </p:sp>
    </p:spTree>
    <p:extLst>
      <p:ext uri="{BB962C8B-B14F-4D97-AF65-F5344CB8AC3E}">
        <p14:creationId xmlns:p14="http://schemas.microsoft.com/office/powerpoint/2010/main" val="386044322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031C-F88B-3817-47F7-49F4E10BF7D5}"/>
              </a:ext>
            </a:extLst>
          </p:cNvPr>
          <p:cNvSpPr txBox="1"/>
          <p:nvPr/>
        </p:nvSpPr>
        <p:spPr>
          <a:xfrm>
            <a:off x="127000" y="127000"/>
            <a:ext cx="7315200" cy="276999"/>
          </a:xfrm>
          <a:prstGeom prst="rect">
            <a:avLst/>
          </a:prstGeom>
          <a:noFill/>
        </p:spPr>
        <p:txBody>
          <a:bodyPr vert="horz" lIns="0" tIns="0" rIns="0" bIns="0" rtlCol="0">
            <a:spAutoFit/>
          </a:bodyPr>
          <a:lstStyle/>
          <a:p>
            <a:r>
              <a:rPr lang="en-US"/>
              <a:t>CONSTRUCTION ON THE TABERNACLE IS COMPLETE</a:t>
            </a:r>
          </a:p>
        </p:txBody>
      </p:sp>
      <p:sp>
        <p:nvSpPr>
          <p:cNvPr id="3" name="TextBox 2">
            <a:extLst>
              <a:ext uri="{FF2B5EF4-FFF2-40B4-BE49-F238E27FC236}">
                <a16:creationId xmlns:a16="http://schemas.microsoft.com/office/drawing/2014/main" id="{7C9D9679-935D-DB84-F4E8-261F84A4C820}"/>
              </a:ext>
            </a:extLst>
          </p:cNvPr>
          <p:cNvSpPr txBox="1"/>
          <p:nvPr/>
        </p:nvSpPr>
        <p:spPr>
          <a:xfrm>
            <a:off x="1016000" y="635000"/>
            <a:ext cx="10160000" cy="1523494"/>
          </a:xfrm>
          <a:prstGeom prst="rect">
            <a:avLst/>
          </a:prstGeom>
          <a:noFill/>
        </p:spPr>
        <p:txBody>
          <a:bodyPr vert="horz" rtlCol="0">
            <a:spAutoFit/>
          </a:bodyPr>
          <a:lstStyle/>
          <a:p>
            <a:pPr algn="ctr"/>
            <a:r>
              <a:rPr lang="en-US" sz="3100"/>
              <a:t>And Moses examined all the work and behold, they had done it; just as the LORD had commanded, this they had done. So Moses blessed them.</a:t>
            </a:r>
          </a:p>
        </p:txBody>
      </p:sp>
    </p:spTree>
    <p:extLst>
      <p:ext uri="{BB962C8B-B14F-4D97-AF65-F5344CB8AC3E}">
        <p14:creationId xmlns:p14="http://schemas.microsoft.com/office/powerpoint/2010/main" val="14363920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3B9A8-2DCC-609B-50FB-F9C5A1E0EB39}"/>
              </a:ext>
            </a:extLst>
          </p:cNvPr>
          <p:cNvSpPr>
            <a:spLocks noGrp="1"/>
          </p:cNvSpPr>
          <p:nvPr>
            <p:ph type="ctrTitle"/>
          </p:nvPr>
        </p:nvSpPr>
        <p:spPr>
          <a:xfrm>
            <a:off x="2841308" y="762000"/>
            <a:ext cx="6509385" cy="3556730"/>
          </a:xfrm>
        </p:spPr>
        <p:txBody>
          <a:bodyPr>
            <a:normAutofit/>
          </a:bodyPr>
          <a:lstStyle/>
          <a:p>
            <a:pPr algn="ctr"/>
            <a:r>
              <a:rPr lang="en-US" sz="4800">
                <a:solidFill>
                  <a:srgbClr val="000000"/>
                </a:solidFill>
              </a:rPr>
              <a:t>The Levitical Priesthood is inaugurated</a:t>
            </a:r>
          </a:p>
        </p:txBody>
      </p:sp>
      <p:sp>
        <p:nvSpPr>
          <p:cNvPr id="3" name="Subtitle 2">
            <a:extLst>
              <a:ext uri="{FF2B5EF4-FFF2-40B4-BE49-F238E27FC236}">
                <a16:creationId xmlns:a16="http://schemas.microsoft.com/office/drawing/2014/main" id="{4F34B983-1906-1CBB-1636-56FA4CD9F02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0593739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4B790A-6B41-5CF3-BEC1-777F61EE97D0}"/>
              </a:ext>
            </a:extLst>
          </p:cNvPr>
          <p:cNvSpPr txBox="1"/>
          <p:nvPr/>
        </p:nvSpPr>
        <p:spPr>
          <a:xfrm>
            <a:off x="127000" y="127000"/>
            <a:ext cx="7315200" cy="276999"/>
          </a:xfrm>
          <a:prstGeom prst="rect">
            <a:avLst/>
          </a:prstGeom>
          <a:noFill/>
        </p:spPr>
        <p:txBody>
          <a:bodyPr vert="horz" lIns="0" tIns="0" rIns="0" bIns="0" rtlCol="0">
            <a:spAutoFit/>
          </a:bodyPr>
          <a:lstStyle/>
          <a:p>
            <a:r>
              <a:rPr lang="en-US"/>
              <a:t>THE LEVITICAL PRIESTHOOD IS INAUGURATED</a:t>
            </a:r>
          </a:p>
        </p:txBody>
      </p:sp>
      <p:sp>
        <p:nvSpPr>
          <p:cNvPr id="3" name="TextBox 2">
            <a:extLst>
              <a:ext uri="{FF2B5EF4-FFF2-40B4-BE49-F238E27FC236}">
                <a16:creationId xmlns:a16="http://schemas.microsoft.com/office/drawing/2014/main" id="{A0E6869C-BCCE-0305-D23F-F4561305A023}"/>
              </a:ext>
            </a:extLst>
          </p:cNvPr>
          <p:cNvSpPr txBox="1"/>
          <p:nvPr/>
        </p:nvSpPr>
        <p:spPr>
          <a:xfrm>
            <a:off x="0" y="762000"/>
            <a:ext cx="12192000" cy="646331"/>
          </a:xfrm>
          <a:prstGeom prst="rect">
            <a:avLst/>
          </a:prstGeom>
          <a:noFill/>
        </p:spPr>
        <p:txBody>
          <a:bodyPr vert="horz" rtlCol="0">
            <a:spAutoFit/>
          </a:bodyPr>
          <a:lstStyle/>
          <a:p>
            <a:pPr algn="ctr"/>
            <a:r>
              <a:rPr lang="en-US" sz="3600"/>
              <a:t>Exodus 40:1-16</a:t>
            </a:r>
          </a:p>
        </p:txBody>
      </p:sp>
      <p:sp>
        <p:nvSpPr>
          <p:cNvPr id="4" name="TextBox 3">
            <a:extLst>
              <a:ext uri="{FF2B5EF4-FFF2-40B4-BE49-F238E27FC236}">
                <a16:creationId xmlns:a16="http://schemas.microsoft.com/office/drawing/2014/main" id="{8C393E8F-215B-C805-FB14-1A01A7AC8FC7}"/>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FB03BB6-F0E5-EB66-A749-DC2947862CEC}"/>
              </a:ext>
            </a:extLst>
          </p:cNvPr>
          <p:cNvSpPr txBox="1"/>
          <p:nvPr/>
        </p:nvSpPr>
        <p:spPr>
          <a:xfrm>
            <a:off x="1016000" y="1905000"/>
            <a:ext cx="10160000" cy="3431709"/>
          </a:xfrm>
          <a:prstGeom prst="rect">
            <a:avLst/>
          </a:prstGeom>
          <a:noFill/>
        </p:spPr>
        <p:txBody>
          <a:bodyPr vert="horz" rtlCol="0">
            <a:spAutoFit/>
          </a:bodyPr>
          <a:lstStyle/>
          <a:p>
            <a:pPr algn="ctr"/>
            <a:r>
              <a:rPr lang="en-US" sz="3100"/>
              <a:t>Then the LORD spoke to Moses, saying, "On the first day of the first month you shall set up the tabernacle of the tent of meeting. "You shall place the ark of the testimony there, and you shall screen the ark with the veil. "You shall bring in the table and arrange what belongs on it; and you shall bring in the lampstand and mount its lamps. (Continued...)</a:t>
            </a:r>
          </a:p>
        </p:txBody>
      </p:sp>
    </p:spTree>
    <p:extLst>
      <p:ext uri="{BB962C8B-B14F-4D97-AF65-F5344CB8AC3E}">
        <p14:creationId xmlns:p14="http://schemas.microsoft.com/office/powerpoint/2010/main" val="284678045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A727478-1B21-1377-ED20-363DB1A9864C}"/>
              </a:ext>
            </a:extLst>
          </p:cNvPr>
          <p:cNvSpPr txBox="1"/>
          <p:nvPr/>
        </p:nvSpPr>
        <p:spPr>
          <a:xfrm>
            <a:off x="127000" y="127000"/>
            <a:ext cx="7315200" cy="276999"/>
          </a:xfrm>
          <a:prstGeom prst="rect">
            <a:avLst/>
          </a:prstGeom>
          <a:noFill/>
        </p:spPr>
        <p:txBody>
          <a:bodyPr vert="horz" lIns="0" tIns="0" rIns="0" bIns="0" rtlCol="0">
            <a:spAutoFit/>
          </a:bodyPr>
          <a:lstStyle/>
          <a:p>
            <a:r>
              <a:rPr lang="en-US"/>
              <a:t>THE LEVITICAL PRIESTHOOD IS INAUGURATED</a:t>
            </a:r>
          </a:p>
        </p:txBody>
      </p:sp>
      <p:sp>
        <p:nvSpPr>
          <p:cNvPr id="3" name="TextBox 2">
            <a:extLst>
              <a:ext uri="{FF2B5EF4-FFF2-40B4-BE49-F238E27FC236}">
                <a16:creationId xmlns:a16="http://schemas.microsoft.com/office/drawing/2014/main" id="{D51DADF5-0F3B-3113-8840-3BA20A40D514}"/>
              </a:ext>
            </a:extLst>
          </p:cNvPr>
          <p:cNvSpPr txBox="1"/>
          <p:nvPr/>
        </p:nvSpPr>
        <p:spPr>
          <a:xfrm>
            <a:off x="1016000" y="635000"/>
            <a:ext cx="10160000" cy="3908762"/>
          </a:xfrm>
          <a:prstGeom prst="rect">
            <a:avLst/>
          </a:prstGeom>
          <a:noFill/>
        </p:spPr>
        <p:txBody>
          <a:bodyPr vert="horz" rtlCol="0">
            <a:spAutoFit/>
          </a:bodyPr>
          <a:lstStyle/>
          <a:p>
            <a:pPr algn="ctr"/>
            <a:r>
              <a:rPr lang="en-US" sz="3100"/>
              <a:t>"Moreover, you shall set the gold altar of incense before the ark of the testimony, and set up the veil for the doorway to the tabernacle. "You shall set the altar of burnt offering in front of the doorway of the tabernacle of the tent of meeting. "You shall set the laver between the tent of meeting and the altar and put water in it. "You shall set up the court all around and hang up the veil for the gateway of the court. (Continued...)</a:t>
            </a:r>
          </a:p>
        </p:txBody>
      </p:sp>
    </p:spTree>
    <p:extLst>
      <p:ext uri="{BB962C8B-B14F-4D97-AF65-F5344CB8AC3E}">
        <p14:creationId xmlns:p14="http://schemas.microsoft.com/office/powerpoint/2010/main" val="412662316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7A7009-BCF8-9207-D98A-F421671F13DD}"/>
              </a:ext>
            </a:extLst>
          </p:cNvPr>
          <p:cNvSpPr txBox="1"/>
          <p:nvPr/>
        </p:nvSpPr>
        <p:spPr>
          <a:xfrm>
            <a:off x="127000" y="127000"/>
            <a:ext cx="7315200" cy="276999"/>
          </a:xfrm>
          <a:prstGeom prst="rect">
            <a:avLst/>
          </a:prstGeom>
          <a:noFill/>
        </p:spPr>
        <p:txBody>
          <a:bodyPr vert="horz" lIns="0" tIns="0" rIns="0" bIns="0" rtlCol="0">
            <a:spAutoFit/>
          </a:bodyPr>
          <a:lstStyle/>
          <a:p>
            <a:r>
              <a:rPr lang="en-US"/>
              <a:t>THE LEVITICAL PRIESTHOOD IS INAUGURATED</a:t>
            </a:r>
          </a:p>
        </p:txBody>
      </p:sp>
      <p:sp>
        <p:nvSpPr>
          <p:cNvPr id="3" name="TextBox 2">
            <a:extLst>
              <a:ext uri="{FF2B5EF4-FFF2-40B4-BE49-F238E27FC236}">
                <a16:creationId xmlns:a16="http://schemas.microsoft.com/office/drawing/2014/main" id="{D5A249ED-C22F-BD48-82B4-562BC3EC3D39}"/>
              </a:ext>
            </a:extLst>
          </p:cNvPr>
          <p:cNvSpPr txBox="1"/>
          <p:nvPr/>
        </p:nvSpPr>
        <p:spPr>
          <a:xfrm>
            <a:off x="1016000" y="635000"/>
            <a:ext cx="10160000" cy="4385816"/>
          </a:xfrm>
          <a:prstGeom prst="rect">
            <a:avLst/>
          </a:prstGeom>
          <a:noFill/>
        </p:spPr>
        <p:txBody>
          <a:bodyPr vert="horz" rtlCol="0">
            <a:spAutoFit/>
          </a:bodyPr>
          <a:lstStyle/>
          <a:p>
            <a:pPr algn="ctr"/>
            <a:r>
              <a:rPr lang="en-US" sz="3100"/>
              <a:t>"Then you shall take the anointing oil and anoint the tabernacle and all that is in it, and shall consecrate it and all its furnishings; and it shall be holy. "You shall anoint the altar of burnt offering and all its utensils, and consecrate the altar, and the altar shall be most holy. "You shall anoint the laver and its stand, and consecrate it. "Then you shall bring Aaron and his sons to the doorway of the tent of meeting and wash them with water. (Continued...)</a:t>
            </a:r>
          </a:p>
        </p:txBody>
      </p:sp>
    </p:spTree>
    <p:extLst>
      <p:ext uri="{BB962C8B-B14F-4D97-AF65-F5344CB8AC3E}">
        <p14:creationId xmlns:p14="http://schemas.microsoft.com/office/powerpoint/2010/main" val="2917282102"/>
      </p:ext>
    </p:extLst>
  </p:cSld>
  <p:clrMapOvr>
    <a:masterClrMapping/>
  </p:clrMapOvr>
</p:sld>
</file>

<file path=ppt/theme/theme1.xml><?xml version="1.0" encoding="utf-8"?>
<a:theme xmlns:a="http://schemas.openxmlformats.org/drawingml/2006/main" name="TribuneVTI">
  <a:themeElements>
    <a:clrScheme name="amasis">
      <a:dk1>
        <a:sysClr val="windowText" lastClr="000000"/>
      </a:dk1>
      <a:lt1>
        <a:sysClr val="window" lastClr="FFFFFF"/>
      </a:lt1>
      <a:dk2>
        <a:srgbClr val="470401"/>
      </a:dk2>
      <a:lt2>
        <a:srgbClr val="EBE2E2"/>
      </a:lt2>
      <a:accent1>
        <a:srgbClr val="BD1209"/>
      </a:accent1>
      <a:accent2>
        <a:srgbClr val="F40600"/>
      </a:accent2>
      <a:accent3>
        <a:srgbClr val="F26216"/>
      </a:accent3>
      <a:accent4>
        <a:srgbClr val="F0800D"/>
      </a:accent4>
      <a:accent5>
        <a:srgbClr val="3EA8B6"/>
      </a:accent5>
      <a:accent6>
        <a:srgbClr val="005B6B"/>
      </a:accent6>
      <a:hlink>
        <a:srgbClr val="F40600"/>
      </a:hlink>
      <a:folHlink>
        <a:srgbClr val="1C7E8E"/>
      </a:folHlink>
    </a:clrScheme>
    <a:fontScheme name="Amasis-Univers">
      <a:majorFont>
        <a:latin typeface="Amasis MT Pro Medium"/>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ibuneVTI" id="{4D84C650-59FC-4F6B-ADA6-B11C508FF6CE}" vid="{0E07EAE6-ACBC-4250-8522-FC108A45043A}"/>
    </a:ext>
  </a:extLst>
</a:theme>
</file>

<file path=docProps/app.xml><?xml version="1.0" encoding="utf-8"?>
<Properties xmlns="http://schemas.openxmlformats.org/officeDocument/2006/extended-properties" xmlns:vt="http://schemas.openxmlformats.org/officeDocument/2006/docPropsVTypes">
  <TotalTime>20</TotalTime>
  <Words>11119</Words>
  <Application>Microsoft Office PowerPoint</Application>
  <PresentationFormat>Widescreen</PresentationFormat>
  <Paragraphs>384</Paragraphs>
  <Slides>154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154</vt:i4>
      </vt:variant>
    </vt:vector>
  </HeadingPairs>
  <TitlesOfParts>
    <vt:vector size="158" baseType="lpstr">
      <vt:lpstr>Amasis MT Pro Medium</vt:lpstr>
      <vt:lpstr>Arial</vt:lpstr>
      <vt:lpstr>Univers Light</vt:lpstr>
      <vt:lpstr>TribuneVTI</vt:lpstr>
      <vt:lpstr>Inauguration of the Levitical Priesthood</vt:lpstr>
      <vt:lpstr>The people of Israel arrive to Mount Sinai, Moses goes up the mountain to meet with YHVH</vt:lpstr>
      <vt:lpstr>PowerPoint Presentation</vt:lpstr>
      <vt:lpstr>PowerPoint Presentation</vt:lpstr>
      <vt:lpstr>YHVH tells Moses the basic terms of the covenant while on the mountain</vt:lpstr>
      <vt:lpstr>PowerPoint Presentation</vt:lpstr>
      <vt:lpstr>PowerPoint Presentation</vt:lpstr>
      <vt:lpstr>YHVH gives further instructions to Moses, Moses returns to the camp to tell the people</vt:lpstr>
      <vt:lpstr>Israel prepares to meet YHVH, Moses returns up the mountain</vt:lpstr>
      <vt:lpstr>PowerPoint Presentation</vt:lpstr>
      <vt:lpstr>PowerPoint Presentation</vt:lpstr>
      <vt:lpstr>This is Moses' third trip up the mountain. People of Israel remain at the foot of the mountain.</vt:lpstr>
      <vt:lpstr>PowerPoint Presentation</vt:lpstr>
      <vt:lpstr>PowerPoint Presentation</vt:lpstr>
      <vt:lpstr>PowerPoint Presentation</vt:lpstr>
      <vt:lpstr>PowerPoint Presentation</vt:lpstr>
      <vt:lpstr>PowerPoint Presentation</vt:lpstr>
      <vt:lpstr>The people hear directly from YHVH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Moses receives further commandments while on the mountain and writes them in "the Book of the Covenant"</vt:lpstr>
      <vt:lpstr>PowerPoint Presentation</vt:lpstr>
      <vt:lpstr>PowerPoint Presentation</vt:lpstr>
      <vt:lpstr>Moses receives the "ordinances" and writes them in the "Book of the Covenant"</vt:lpstr>
      <vt:lpstr>PowerPoint Presentation</vt:lpstr>
      <vt:lpstr>Moses returns to camp, presents the "Book of the Covenant", and the people of Israel accept the terms</vt:lpstr>
      <vt:lpstr>PowerPoint Presentation</vt:lpstr>
      <vt:lpstr>PowerPoint Presentation</vt:lpstr>
      <vt:lpstr>PowerPoint Presentation</vt:lpstr>
      <vt:lpstr>Moses then goes back up the mountain to receive the stone tablets, the law, and the commandments</vt:lpstr>
      <vt:lpstr>PowerPoint Presentation</vt:lpstr>
      <vt:lpstr>PowerPoint Presentation</vt:lpstr>
      <vt:lpstr>Moses receives instructions on how to build the Tent of Meeting</vt:lpstr>
      <vt:lpstr>PowerPoint Presentation</vt:lpstr>
      <vt:lpstr>PowerPoint Presentation</vt:lpstr>
      <vt:lpstr>PowerPoint Presentation</vt:lpstr>
      <vt:lpstr>Moses receives instructions for how priests should perform their duties</vt:lpstr>
      <vt:lpstr>PowerPoint Presentation</vt:lpstr>
      <vt:lpstr>PowerPoint Presentation</vt:lpstr>
      <vt:lpstr>YHVH concludes instructing Moses, gives him the tablets of the testimony</vt:lpstr>
      <vt:lpstr>PowerPoint Presentation</vt:lpstr>
      <vt:lpstr>PowerPoint Presentation</vt:lpstr>
      <vt:lpstr>Moses comes down from the mountain, golden calf incident, tablets smashed</vt:lpstr>
      <vt:lpstr>PowerPoint Presentation</vt:lpstr>
      <vt:lpstr>PowerPoint Presentation</vt:lpstr>
      <vt:lpstr>PowerPoint Presentation</vt:lpstr>
      <vt:lpstr>Moses returns up the mountain to plead with YHVH</vt:lpstr>
      <vt:lpstr>PowerPoint Presentation</vt:lpstr>
      <vt:lpstr>YHVH decides He will not travel in the midst of Israel on the way to the promised land due to their behavior</vt:lpstr>
      <vt:lpstr>PowerPoint Presentation</vt:lpstr>
      <vt:lpstr>PowerPoint Presentation</vt:lpstr>
      <vt:lpstr>Moses returns down the mountain and breaks the news to Israel</vt:lpstr>
      <vt:lpstr>PowerPoint Presentation</vt:lpstr>
      <vt:lpstr>The "Tent of Meeting" is constructed</vt:lpstr>
      <vt:lpstr>PowerPoint Presentation</vt:lpstr>
      <vt:lpstr>PowerPoint Presentation</vt:lpstr>
      <vt:lpstr>PowerPoint Presentation</vt:lpstr>
      <vt:lpstr>YHVH instructs Moses to return up the mountain with new tablets</vt:lpstr>
      <vt:lpstr>PowerPoint Presentation</vt:lpstr>
      <vt:lpstr>PowerPoint Presentation</vt:lpstr>
      <vt:lpstr>YHVH forgives Israel for the Golden Calf Incident</vt:lpstr>
      <vt:lpstr>PowerPoint Presentation</vt:lpstr>
      <vt:lpstr>PowerPoint Presentation</vt:lpstr>
      <vt:lpstr>PowerPoint Presentation</vt:lpstr>
      <vt:lpstr>PowerPoint Presentation</vt:lpstr>
      <vt:lpstr>Moses returns from the mountain</vt:lpstr>
      <vt:lpstr>PowerPoint Presentation</vt:lpstr>
      <vt:lpstr>PowerPoint Presentation</vt:lpstr>
      <vt:lpstr>Moses retells the instructions from YHVH, requests materials to build the tabernacle</vt:lpstr>
      <vt:lpstr>PowerPoint Presentation</vt:lpstr>
      <vt:lpstr>The people of Israel bring the materials for the tabernacle</vt:lpstr>
      <vt:lpstr>PowerPoint Presentation</vt:lpstr>
      <vt:lpstr>PowerPoint Presentation</vt:lpstr>
      <vt:lpstr>PowerPoint Presentation</vt:lpstr>
      <vt:lpstr>Construction on the tabernacle is complete</vt:lpstr>
      <vt:lpstr>PowerPoint Presentation</vt:lpstr>
      <vt:lpstr>PowerPoint Presentation</vt:lpstr>
      <vt:lpstr>PowerPoint Presentation</vt:lpstr>
      <vt:lpstr>PowerPoint Presentation</vt:lpstr>
      <vt:lpstr>The Levitical Priesthood is inaugurated</vt:lpstr>
      <vt:lpstr>PowerPoint Presentation</vt:lpstr>
      <vt:lpstr>PowerPoint Presentation</vt:lpstr>
      <vt:lpstr>PowerPoint Presentation</vt:lpstr>
      <vt:lpstr>PowerPoint Presentation</vt:lpstr>
      <vt:lpstr>YHVH continues to give commands to Moses from the tent of meeting through the Book of Leviticus</vt:lpstr>
      <vt:lpstr>PowerPoint Presentation</vt:lpstr>
      <vt:lpstr>PowerPoint Presentation</vt:lpstr>
      <vt:lpstr>PowerPoint Presentation</vt:lpstr>
      <vt:lpstr>YHVH continues to give commands to Moses from the tent of meeting throughout the Book of Numbers</vt:lpstr>
      <vt:lpstr>PowerPoint Presentation</vt:lpstr>
      <vt:lpstr>PowerPoint Presentation</vt:lpstr>
      <vt:lpstr>PowerPoint Presentation</vt:lpstr>
      <vt:lpstr>PowerPoint Presentation</vt:lpstr>
      <vt:lpstr>The Books of the Law</vt:lpstr>
      <vt:lpstr>"The Law" outside the Pentateuch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Book of the Law contained the "blessings and the curse"</vt:lpstr>
      <vt:lpstr>PowerPoint Presentation</vt:lpstr>
      <vt:lpstr>PowerPoint Presentation</vt:lpstr>
      <vt:lpstr>PowerPoint Presentation</vt:lpstr>
      <vt:lpstr>The Book of the Law apparently also kept records.</vt:lpstr>
      <vt:lpstr>PowerPoint Presentation</vt:lpstr>
      <vt:lpstr>PowerPoint Presentation</vt:lpstr>
      <vt:lpstr>PowerPoint Presentation</vt:lpstr>
      <vt:lpstr>PowerPoint Presentation</vt:lpstr>
      <vt:lpstr>The books of "the Law" compiled after Moses?</vt:lpstr>
      <vt:lpstr>PowerPoint Presentation</vt:lpstr>
      <vt:lpstr>PowerPoint Presentation</vt:lpstr>
      <vt:lpstr>The Book of the Law was "lost" and "found" on several occasions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Johnson</dc:creator>
  <cp:lastModifiedBy>Kyle Johnson</cp:lastModifiedBy>
  <cp:revision>2</cp:revision>
  <dcterms:created xsi:type="dcterms:W3CDTF">2025-03-27T20:57:54Z</dcterms:created>
  <dcterms:modified xsi:type="dcterms:W3CDTF">2026-05-11T04:06:23Z</dcterms:modified>
</cp:coreProperties>
</file>