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53BD216-2F3F-44F9-B54A-149A74CC7AFD}">
          <p14:sldIdLst>
            <p14:sldId id="256"/>
          </p14:sldIdLst>
        </p14:section>
        <p14:section name="&quot;WATCHERS&quot; CAME FROM HEAVEN TO INSTRUCT MEN" id="{10725199-410D-40EF-B0E7-2C071F848C59}">
          <p14:sldIdLst>
            <p14:sldId id="257"/>
            <p14:sldId id="258"/>
            <p14:sldId id="259"/>
            <p14:sldId id="260"/>
            <p14:sldId id="261"/>
            <p14:sldId id="262"/>
            <p14:sldId id="263"/>
            <p14:sldId id="264"/>
            <p14:sldId id="265"/>
            <p14:sldId id="266"/>
            <p14:sldId id="267"/>
            <p14:sldId id="268"/>
            <p14:sldId id="269"/>
          </p14:sldIdLst>
        </p14:section>
        <p14:section name="THE WATCHERS SINNED" id="{69446CAB-FDCF-4ED0-BEB0-A4CC8F7EAC35}">
          <p14:sldIdLst>
            <p14:sldId id="270"/>
            <p14:sldId id="271"/>
          </p14:sldIdLst>
        </p14:section>
        <p14:section name="WATCHERS TOOK HUMAN WIVES" id="{8792CF5D-24AD-4D90-A59F-89BDD6BF0818}">
          <p14:sldIdLst>
            <p14:sldId id="272"/>
            <p14:sldId id="273"/>
            <p14:sldId id="274"/>
            <p14:sldId id="275"/>
            <p14:sldId id="276"/>
            <p14:sldId id="277"/>
            <p14:sldId id="278"/>
          </p14:sldIdLst>
        </p14:section>
        <p14:section name="WATCHERS &amp; WOMEN BEGAT GIANTS" id="{A8FC0BF2-7171-4181-AA0F-7C782474B04D}">
          <p14:sldIdLst>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Lst>
        </p14:section>
        <p14:section name="WATCHERS WILL BE PUNISHED" id="{1357975C-CAFB-4265-8D3B-D6770C019A0F}">
          <p14:sldIdLst>
            <p14:sldId id="308"/>
            <p14:sldId id="309"/>
            <p14:sldId id="310"/>
            <p14:sldId id="311"/>
            <p14:sldId id="31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25DBA9-83B2-41DA-BCC7-D71FFFF483EB}" v="2008" dt="2025-04-09T16:25:05.6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5/10/2026</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657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5/10/2026</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44084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5/10/2026</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40506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5/10/2026</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2563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5/10/2026</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41205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5/10/2026</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38868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5/10/2026</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02921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5/10/2026</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3826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5/10/2026</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3324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5/10/2026</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6322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5/10/2026</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1160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5/10/2026</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1726376"/>
      </p:ext>
    </p:extLst>
  </p:cSld>
  <p:clrMap bg1="lt1" tx1="dk1" bg2="lt2" tx2="dk2" accent1="accent1" accent2="accent2" accent3="accent3" accent4="accent4" accent5="accent5" accent6="accent6" hlink="hlink" folHlink="folHlink"/>
  <p:sldLayoutIdLst>
    <p:sldLayoutId id="2147483789" r:id="rId1"/>
    <p:sldLayoutId id="2147483788" r:id="rId2"/>
    <p:sldLayoutId id="2147483787" r:id="rId3"/>
    <p:sldLayoutId id="2147483786" r:id="rId4"/>
    <p:sldLayoutId id="2147483785" r:id="rId5"/>
    <p:sldLayoutId id="2147483784" r:id="rId6"/>
    <p:sldLayoutId id="2147483783" r:id="rId7"/>
    <p:sldLayoutId id="2147483782" r:id="rId8"/>
    <p:sldLayoutId id="2147483781" r:id="rId9"/>
    <p:sldLayoutId id="2147483780" r:id="rId10"/>
    <p:sldLayoutId id="2147483779"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665316E-3E8A-6339-265A-61818C725CB0}"/>
              </a:ext>
            </a:extLst>
          </p:cNvPr>
          <p:cNvPicPr>
            <a:picLocks noChangeAspect="1"/>
          </p:cNvPicPr>
          <p:nvPr/>
        </p:nvPicPr>
        <p:blipFill>
          <a:blip r:embed="rId2"/>
          <a:srcRect t="23527" b="20223"/>
          <a:stretch/>
        </p:blipFill>
        <p:spPr>
          <a:xfrm>
            <a:off x="1" y="10"/>
            <a:ext cx="12192000" cy="6857989"/>
          </a:xfrm>
          <a:prstGeom prst="rect">
            <a:avLst/>
          </a:prstGeom>
        </p:spPr>
      </p:pic>
      <p:sp>
        <p:nvSpPr>
          <p:cNvPr id="92" name="Rectangle 91">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C51DDE-F7E3-A030-EEBD-F7308927FF00}"/>
              </a:ext>
            </a:extLst>
          </p:cNvPr>
          <p:cNvSpPr>
            <a:spLocks noGrp="1"/>
          </p:cNvSpPr>
          <p:nvPr>
            <p:ph type="ctrTitle"/>
          </p:nvPr>
        </p:nvSpPr>
        <p:spPr>
          <a:xfrm>
            <a:off x="1833541" y="990599"/>
            <a:ext cx="5619054" cy="4849091"/>
          </a:xfrm>
        </p:spPr>
        <p:txBody>
          <a:bodyPr anchor="ctr">
            <a:normAutofit/>
          </a:bodyPr>
          <a:lstStyle/>
          <a:p>
            <a:pPr algn="r"/>
            <a:r>
              <a:rPr lang="en-US">
                <a:solidFill>
                  <a:srgbClr val="FFFFFF"/>
                </a:solidFill>
              </a:rPr>
              <a:t>The Watchers</a:t>
            </a:r>
          </a:p>
        </p:txBody>
      </p:sp>
      <p:cxnSp>
        <p:nvCxnSpPr>
          <p:cNvPr id="94" name="Straight Connector 93">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82427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9FCE35-135A-7CBE-CADF-CFFBFE7E19DB}"/>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5F31E522-1DB0-A720-1F47-C25DEC4A9B07}"/>
              </a:ext>
            </a:extLst>
          </p:cNvPr>
          <p:cNvSpPr txBox="1"/>
          <p:nvPr/>
        </p:nvSpPr>
        <p:spPr>
          <a:xfrm>
            <a:off x="1016000" y="635000"/>
            <a:ext cx="10160000" cy="3431709"/>
          </a:xfrm>
          <a:prstGeom prst="rect">
            <a:avLst/>
          </a:prstGeom>
          <a:noFill/>
        </p:spPr>
        <p:txBody>
          <a:bodyPr vert="horz" rtlCol="0">
            <a:spAutoFit/>
          </a:bodyPr>
          <a:lstStyle/>
          <a:p>
            <a:pPr algn="ctr"/>
            <a:r>
              <a:rPr lang="en-US" sz="3100"/>
              <a:t>Semj z  taught </a:t>
            </a:r>
            <a:r>
              <a:rPr lang="en-US" sz="3100" b="1">
                <a:solidFill>
                  <a:srgbClr val="FF0000"/>
                </a:solidFill>
              </a:rPr>
              <a:t>enchantments</a:t>
            </a:r>
            <a:r>
              <a:rPr lang="en-US" sz="3100"/>
              <a:t>, and </a:t>
            </a:r>
            <a:r>
              <a:rPr lang="en-US" sz="3100" b="1">
                <a:solidFill>
                  <a:srgbClr val="FF0000"/>
                </a:solidFill>
              </a:rPr>
              <a:t>root-cuttings</a:t>
            </a:r>
            <a:r>
              <a:rPr lang="en-US" sz="3100"/>
              <a:t>, 'Armaros the resolving of </a:t>
            </a:r>
            <a:r>
              <a:rPr lang="en-US" sz="3100" b="1">
                <a:solidFill>
                  <a:srgbClr val="FF0000"/>
                </a:solidFill>
              </a:rPr>
              <a:t>enchantments</a:t>
            </a:r>
            <a:r>
              <a:rPr lang="en-US" sz="3100"/>
              <a:t>, Baraqijal (taught) </a:t>
            </a:r>
            <a:r>
              <a:rPr lang="en-US" sz="3100" b="1">
                <a:solidFill>
                  <a:srgbClr val="FF0000"/>
                </a:solidFill>
              </a:rPr>
              <a:t>astrology</a:t>
            </a:r>
            <a:r>
              <a:rPr lang="en-US" sz="3100"/>
              <a:t>, Kokabel the </a:t>
            </a:r>
            <a:r>
              <a:rPr lang="en-US" sz="3100" b="1">
                <a:solidFill>
                  <a:srgbClr val="FF0000"/>
                </a:solidFill>
              </a:rPr>
              <a:t>constellations</a:t>
            </a:r>
            <a:r>
              <a:rPr lang="en-US" sz="3100"/>
              <a:t>, Ezeqeel the </a:t>
            </a:r>
            <a:r>
              <a:rPr lang="en-US" sz="3100" b="1">
                <a:solidFill>
                  <a:srgbClr val="FF0000"/>
                </a:solidFill>
              </a:rPr>
              <a:t>knowledge of the clouds</a:t>
            </a:r>
            <a:r>
              <a:rPr lang="en-US" sz="3100"/>
              <a:t>, Araqiel the </a:t>
            </a:r>
            <a:r>
              <a:rPr lang="en-US" sz="3100" b="1">
                <a:solidFill>
                  <a:srgbClr val="FF0000"/>
                </a:solidFill>
              </a:rPr>
              <a:t>signs of the earth</a:t>
            </a:r>
            <a:r>
              <a:rPr lang="en-US" sz="3100"/>
              <a:t>, Shamsiel the </a:t>
            </a:r>
            <a:r>
              <a:rPr lang="en-US" sz="3100" b="1">
                <a:solidFill>
                  <a:srgbClr val="FF0000"/>
                </a:solidFill>
              </a:rPr>
              <a:t>signs of the sun</a:t>
            </a:r>
            <a:r>
              <a:rPr lang="en-US" sz="3100"/>
              <a:t>, and Sariel </a:t>
            </a:r>
            <a:r>
              <a:rPr lang="en-US" sz="3100" b="1">
                <a:solidFill>
                  <a:srgbClr val="FF0000"/>
                </a:solidFill>
              </a:rPr>
              <a:t>the course of the moon</a:t>
            </a:r>
            <a:r>
              <a:rPr lang="en-US" sz="3100"/>
              <a:t>. And as men perished, they cried, and their cry went up to heaven . . .</a:t>
            </a:r>
          </a:p>
        </p:txBody>
      </p:sp>
    </p:spTree>
    <p:extLst>
      <p:ext uri="{BB962C8B-B14F-4D97-AF65-F5344CB8AC3E}">
        <p14:creationId xmlns:p14="http://schemas.microsoft.com/office/powerpoint/2010/main" val="1429200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C56C45-0B61-7363-54FB-E995C7C8B946}"/>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2513EC17-5BFD-F57C-8DB9-7BBF54F30706}"/>
              </a:ext>
            </a:extLst>
          </p:cNvPr>
          <p:cNvSpPr txBox="1"/>
          <p:nvPr/>
        </p:nvSpPr>
        <p:spPr>
          <a:xfrm>
            <a:off x="0" y="762000"/>
            <a:ext cx="12192000" cy="646331"/>
          </a:xfrm>
          <a:prstGeom prst="rect">
            <a:avLst/>
          </a:prstGeom>
          <a:noFill/>
        </p:spPr>
        <p:txBody>
          <a:bodyPr vert="horz" rtlCol="0">
            <a:spAutoFit/>
          </a:bodyPr>
          <a:lstStyle/>
          <a:p>
            <a:pPr algn="ctr"/>
            <a:r>
              <a:rPr lang="en-US" sz="3600"/>
              <a:t>Jubilees 4:15-16</a:t>
            </a:r>
          </a:p>
        </p:txBody>
      </p:sp>
      <p:sp>
        <p:nvSpPr>
          <p:cNvPr id="4" name="TextBox 3">
            <a:extLst>
              <a:ext uri="{FF2B5EF4-FFF2-40B4-BE49-F238E27FC236}">
                <a16:creationId xmlns:a16="http://schemas.microsoft.com/office/drawing/2014/main" id="{3C358126-03B8-F9D1-B9F1-4F5AA7E4F3F2}"/>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0C46EFB2-BA19-BC11-B6EC-D59402007BA9}"/>
              </a:ext>
            </a:extLst>
          </p:cNvPr>
          <p:cNvSpPr txBox="1"/>
          <p:nvPr/>
        </p:nvSpPr>
        <p:spPr>
          <a:xfrm>
            <a:off x="1016000" y="1905000"/>
            <a:ext cx="10160000" cy="4385816"/>
          </a:xfrm>
          <a:prstGeom prst="rect">
            <a:avLst/>
          </a:prstGeom>
          <a:noFill/>
        </p:spPr>
        <p:txBody>
          <a:bodyPr vert="horz" rtlCol="0">
            <a:spAutoFit/>
          </a:bodyPr>
          <a:lstStyle/>
          <a:p>
            <a:pPr algn="ctr"/>
            <a:r>
              <a:rPr lang="en-US" sz="3100"/>
              <a:t>And in the second week of the tenth jubilee [449-55 A.M.] Mahalalel took unto him to wife DinaH, the daughter of Barakiel the daughter of his father's brother, and she bare him a son in the third week in the sixth year, [461 A.M.] and he called his name Jared, for in his days the angels of the Lord descended on the earth, </a:t>
            </a:r>
            <a:r>
              <a:rPr lang="en-US" sz="3100" b="1">
                <a:solidFill>
                  <a:srgbClr val="FF0000"/>
                </a:solidFill>
              </a:rPr>
              <a:t>those who are named the Watchers, that they should instruct the children of men, and that they should do judgment and uprightness on the earth.</a:t>
            </a:r>
            <a:r>
              <a:rPr lang="en-US" sz="3100"/>
              <a:t> (Continued...)</a:t>
            </a:r>
          </a:p>
        </p:txBody>
      </p:sp>
    </p:spTree>
    <p:extLst>
      <p:ext uri="{BB962C8B-B14F-4D97-AF65-F5344CB8AC3E}">
        <p14:creationId xmlns:p14="http://schemas.microsoft.com/office/powerpoint/2010/main" val="3574515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70116E-EF68-BCA4-DCE5-4D283225D3D4}"/>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76759825-DE92-7C89-9633-242D53700E0A}"/>
              </a:ext>
            </a:extLst>
          </p:cNvPr>
          <p:cNvSpPr txBox="1"/>
          <p:nvPr/>
        </p:nvSpPr>
        <p:spPr>
          <a:xfrm>
            <a:off x="1016000" y="635000"/>
            <a:ext cx="10160000" cy="2954655"/>
          </a:xfrm>
          <a:prstGeom prst="rect">
            <a:avLst/>
          </a:prstGeom>
          <a:noFill/>
        </p:spPr>
        <p:txBody>
          <a:bodyPr vert="horz" rtlCol="0">
            <a:spAutoFit/>
          </a:bodyPr>
          <a:lstStyle/>
          <a:p>
            <a:pPr algn="ctr"/>
            <a:r>
              <a:rPr lang="en-US" sz="3100"/>
              <a:t>And in the eleventh jubilee [512-18 A.M.] Jared took to himself a wife, and her name was Baraka, the daughter of R s j l, a daughter of his father's brother, in the fourth week of this jubilee, [522 A.M.] and she bare him a son in the fifth week, in the fourth year of the jubilee, and he called his name Enoch.</a:t>
            </a:r>
          </a:p>
        </p:txBody>
      </p:sp>
    </p:spTree>
    <p:extLst>
      <p:ext uri="{BB962C8B-B14F-4D97-AF65-F5344CB8AC3E}">
        <p14:creationId xmlns:p14="http://schemas.microsoft.com/office/powerpoint/2010/main" val="1857561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E364C0-296F-4735-2F75-7E4DDB3FA32E}"/>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48A12F04-CF01-94C4-7960-8274A2E40C2D}"/>
              </a:ext>
            </a:extLst>
          </p:cNvPr>
          <p:cNvSpPr txBox="1"/>
          <p:nvPr/>
        </p:nvSpPr>
        <p:spPr>
          <a:xfrm>
            <a:off x="0" y="762000"/>
            <a:ext cx="12192000" cy="646331"/>
          </a:xfrm>
          <a:prstGeom prst="rect">
            <a:avLst/>
          </a:prstGeom>
          <a:noFill/>
        </p:spPr>
        <p:txBody>
          <a:bodyPr vert="horz" rtlCol="0">
            <a:spAutoFit/>
          </a:bodyPr>
          <a:lstStyle/>
          <a:p>
            <a:pPr algn="ctr"/>
            <a:r>
              <a:rPr lang="en-US" sz="3600"/>
              <a:t>Jubilees 4:22</a:t>
            </a:r>
          </a:p>
        </p:txBody>
      </p:sp>
      <p:sp>
        <p:nvSpPr>
          <p:cNvPr id="4" name="TextBox 3">
            <a:extLst>
              <a:ext uri="{FF2B5EF4-FFF2-40B4-BE49-F238E27FC236}">
                <a16:creationId xmlns:a16="http://schemas.microsoft.com/office/drawing/2014/main" id="{E71626D6-CE51-2FA3-56CE-191EE775726C}"/>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5F93224B-1112-3221-7E23-ADEE3C4DE39F}"/>
              </a:ext>
            </a:extLst>
          </p:cNvPr>
          <p:cNvSpPr txBox="1"/>
          <p:nvPr/>
        </p:nvSpPr>
        <p:spPr>
          <a:xfrm>
            <a:off x="1016000" y="1905000"/>
            <a:ext cx="10160000" cy="2000548"/>
          </a:xfrm>
          <a:prstGeom prst="rect">
            <a:avLst/>
          </a:prstGeom>
          <a:noFill/>
        </p:spPr>
        <p:txBody>
          <a:bodyPr vert="horz" rtlCol="0">
            <a:spAutoFit/>
          </a:bodyPr>
          <a:lstStyle/>
          <a:p>
            <a:pPr algn="ctr"/>
            <a:r>
              <a:rPr lang="en-US" sz="3100"/>
              <a:t>And he testified to </a:t>
            </a:r>
            <a:r>
              <a:rPr lang="en-US" sz="3100" b="1">
                <a:solidFill>
                  <a:srgbClr val="FF0000"/>
                </a:solidFill>
              </a:rPr>
              <a:t>the Watchers, who had sinned with the daughters of men; for these had begun to unite themselves, so as to be defiled, with the daughters of men</a:t>
            </a:r>
            <a:r>
              <a:rPr lang="en-US" sz="3100"/>
              <a:t>, and Enoch testified against (them) all.</a:t>
            </a:r>
          </a:p>
        </p:txBody>
      </p:sp>
    </p:spTree>
    <p:extLst>
      <p:ext uri="{BB962C8B-B14F-4D97-AF65-F5344CB8AC3E}">
        <p14:creationId xmlns:p14="http://schemas.microsoft.com/office/powerpoint/2010/main" val="1142450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820B3C-3B94-6765-9CEA-DFB770F19199}"/>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57992F02-DC04-C34B-6D4A-82DB0AE14A91}"/>
              </a:ext>
            </a:extLst>
          </p:cNvPr>
          <p:cNvSpPr txBox="1"/>
          <p:nvPr/>
        </p:nvSpPr>
        <p:spPr>
          <a:xfrm>
            <a:off x="0" y="762000"/>
            <a:ext cx="12192000" cy="646331"/>
          </a:xfrm>
          <a:prstGeom prst="rect">
            <a:avLst/>
          </a:prstGeom>
          <a:noFill/>
        </p:spPr>
        <p:txBody>
          <a:bodyPr vert="horz" rtlCol="0">
            <a:spAutoFit/>
          </a:bodyPr>
          <a:lstStyle/>
          <a:p>
            <a:pPr algn="ctr"/>
            <a:r>
              <a:rPr lang="en-US" sz="3600"/>
              <a:t>Second Apology of Justin Martyr 5:1</a:t>
            </a:r>
          </a:p>
        </p:txBody>
      </p:sp>
      <p:sp>
        <p:nvSpPr>
          <p:cNvPr id="4" name="TextBox 3">
            <a:extLst>
              <a:ext uri="{FF2B5EF4-FFF2-40B4-BE49-F238E27FC236}">
                <a16:creationId xmlns:a16="http://schemas.microsoft.com/office/drawing/2014/main" id="{F2407DF7-0A86-C2E1-4619-06A7045CEBAE}"/>
              </a:ext>
            </a:extLst>
          </p:cNvPr>
          <p:cNvSpPr txBox="1"/>
          <p:nvPr/>
        </p:nvSpPr>
        <p:spPr>
          <a:xfrm>
            <a:off x="0" y="1270000"/>
            <a:ext cx="12192000" cy="400110"/>
          </a:xfrm>
          <a:prstGeom prst="rect">
            <a:avLst/>
          </a:prstGeom>
          <a:noFill/>
        </p:spPr>
        <p:txBody>
          <a:bodyPr vert="horz" rtlCol="0">
            <a:spAutoFit/>
          </a:bodyPr>
          <a:lstStyle/>
          <a:p>
            <a:pPr algn="ctr"/>
            <a:r>
              <a:rPr lang="en-US" sz="2000"/>
              <a:t>(William Fletcher Translation)</a:t>
            </a:r>
          </a:p>
        </p:txBody>
      </p:sp>
      <p:sp>
        <p:nvSpPr>
          <p:cNvPr id="5" name="TextBox 4">
            <a:extLst>
              <a:ext uri="{FF2B5EF4-FFF2-40B4-BE49-F238E27FC236}">
                <a16:creationId xmlns:a16="http://schemas.microsoft.com/office/drawing/2014/main" id="{8C95847F-DA28-356E-718F-558CB200E31A}"/>
              </a:ext>
            </a:extLst>
          </p:cNvPr>
          <p:cNvSpPr txBox="1"/>
          <p:nvPr/>
        </p:nvSpPr>
        <p:spPr>
          <a:xfrm>
            <a:off x="1016000" y="1905000"/>
            <a:ext cx="10160000" cy="3908762"/>
          </a:xfrm>
          <a:prstGeom prst="rect">
            <a:avLst/>
          </a:prstGeom>
          <a:noFill/>
        </p:spPr>
        <p:txBody>
          <a:bodyPr vert="horz" rtlCol="0">
            <a:spAutoFit/>
          </a:bodyPr>
          <a:lstStyle/>
          <a:p>
            <a:pPr algn="ctr"/>
            <a:r>
              <a:rPr lang="en-US" sz="3100"/>
              <a:t>God, when he had made the whole world and subjected things earthly to man, and arrange the heavenly elements for the increase of fruits and rotation of the seasons, and appointed this divine law. For these things also he evidently made for man committed the care of men, and of all things under heaven </a:t>
            </a:r>
            <a:r>
              <a:rPr lang="en-US" sz="3100" b="1">
                <a:solidFill>
                  <a:srgbClr val="FF0000"/>
                </a:solidFill>
              </a:rPr>
              <a:t>to angels whom he appointed over them.</a:t>
            </a:r>
            <a:r>
              <a:rPr lang="en-US" sz="3100"/>
              <a:t> But the angels transgressed this appointment and were captivated by the love of women.</a:t>
            </a:r>
          </a:p>
        </p:txBody>
      </p:sp>
    </p:spTree>
    <p:extLst>
      <p:ext uri="{BB962C8B-B14F-4D97-AF65-F5344CB8AC3E}">
        <p14:creationId xmlns:p14="http://schemas.microsoft.com/office/powerpoint/2010/main" val="998111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6FACD-2AA9-1DA7-C30D-1B73563EF85D}"/>
              </a:ext>
            </a:extLst>
          </p:cNvPr>
          <p:cNvSpPr>
            <a:spLocks noGrp="1"/>
          </p:cNvSpPr>
          <p:nvPr>
            <p:ph type="ctrTitle"/>
          </p:nvPr>
        </p:nvSpPr>
        <p:spPr>
          <a:xfrm>
            <a:off x="1101213" y="762000"/>
            <a:ext cx="9989574" cy="3598606"/>
          </a:xfrm>
        </p:spPr>
        <p:txBody>
          <a:bodyPr>
            <a:normAutofit/>
          </a:bodyPr>
          <a:lstStyle/>
          <a:p>
            <a:pPr algn="ctr"/>
            <a:r>
              <a:rPr lang="en-US" sz="4800">
                <a:solidFill>
                  <a:srgbClr val="000000"/>
                </a:solidFill>
              </a:rPr>
              <a:t>The Watchers Sinned</a:t>
            </a:r>
          </a:p>
        </p:txBody>
      </p:sp>
      <p:sp>
        <p:nvSpPr>
          <p:cNvPr id="3" name="Subtitle 2">
            <a:extLst>
              <a:ext uri="{FF2B5EF4-FFF2-40B4-BE49-F238E27FC236}">
                <a16:creationId xmlns:a16="http://schemas.microsoft.com/office/drawing/2014/main" id="{FFB1E031-651D-7754-0A03-81896956F0D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94679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3F2248-E376-2CAE-9F65-E4AFF2DFB7A4}"/>
              </a:ext>
            </a:extLst>
          </p:cNvPr>
          <p:cNvSpPr txBox="1"/>
          <p:nvPr/>
        </p:nvSpPr>
        <p:spPr>
          <a:xfrm>
            <a:off x="127000" y="127000"/>
            <a:ext cx="7315200" cy="276999"/>
          </a:xfrm>
          <a:prstGeom prst="rect">
            <a:avLst/>
          </a:prstGeom>
          <a:noFill/>
        </p:spPr>
        <p:txBody>
          <a:bodyPr vert="horz" lIns="0" tIns="0" rIns="0" bIns="0" rtlCol="0">
            <a:spAutoFit/>
          </a:bodyPr>
          <a:lstStyle/>
          <a:p>
            <a:r>
              <a:rPr lang="en-US"/>
              <a:t>THE WATCHERS SINNED</a:t>
            </a:r>
          </a:p>
        </p:txBody>
      </p:sp>
      <p:sp>
        <p:nvSpPr>
          <p:cNvPr id="3" name="TextBox 2">
            <a:extLst>
              <a:ext uri="{FF2B5EF4-FFF2-40B4-BE49-F238E27FC236}">
                <a16:creationId xmlns:a16="http://schemas.microsoft.com/office/drawing/2014/main" id="{633687AE-06F9-5359-C877-B6E2B5F48492}"/>
              </a:ext>
            </a:extLst>
          </p:cNvPr>
          <p:cNvSpPr txBox="1"/>
          <p:nvPr/>
        </p:nvSpPr>
        <p:spPr>
          <a:xfrm>
            <a:off x="0" y="762000"/>
            <a:ext cx="12192000" cy="646331"/>
          </a:xfrm>
          <a:prstGeom prst="rect">
            <a:avLst/>
          </a:prstGeom>
          <a:noFill/>
        </p:spPr>
        <p:txBody>
          <a:bodyPr vert="horz" rtlCol="0">
            <a:spAutoFit/>
          </a:bodyPr>
          <a:lstStyle/>
          <a:p>
            <a:pPr algn="ctr"/>
            <a:r>
              <a:rPr lang="en-US" sz="3600"/>
              <a:t>Jubilees 8:3</a:t>
            </a:r>
          </a:p>
        </p:txBody>
      </p:sp>
      <p:sp>
        <p:nvSpPr>
          <p:cNvPr id="4" name="TextBox 3">
            <a:extLst>
              <a:ext uri="{FF2B5EF4-FFF2-40B4-BE49-F238E27FC236}">
                <a16:creationId xmlns:a16="http://schemas.microsoft.com/office/drawing/2014/main" id="{84D77CC3-9A02-7520-B0CB-689BBEC87A59}"/>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BF0442D-FD46-B2C0-FF4E-73C230EBAF73}"/>
              </a:ext>
            </a:extLst>
          </p:cNvPr>
          <p:cNvSpPr txBox="1"/>
          <p:nvPr/>
        </p:nvSpPr>
        <p:spPr>
          <a:xfrm>
            <a:off x="1016000" y="1905000"/>
            <a:ext cx="10160000" cy="2954655"/>
          </a:xfrm>
          <a:prstGeom prst="rect">
            <a:avLst/>
          </a:prstGeom>
          <a:noFill/>
        </p:spPr>
        <p:txBody>
          <a:bodyPr vert="horz" rtlCol="0">
            <a:spAutoFit/>
          </a:bodyPr>
          <a:lstStyle/>
          <a:p>
            <a:pPr algn="ctr"/>
            <a:r>
              <a:rPr lang="en-US" sz="3100"/>
              <a:t>And he found a writing which former (generations) had carved on the rock, and he read what was thereon, and he transcribed it and sinned owing to it; for </a:t>
            </a:r>
            <a:r>
              <a:rPr lang="en-US" sz="3100" b="1">
                <a:solidFill>
                  <a:srgbClr val="FF0000"/>
                </a:solidFill>
              </a:rPr>
              <a:t>it contained the teaching of the Watchers</a:t>
            </a:r>
            <a:r>
              <a:rPr lang="en-US" sz="3100"/>
              <a:t> in accordance with which they used to observe the omens of the sun and moon and stars in all the signs of heaven.</a:t>
            </a:r>
          </a:p>
        </p:txBody>
      </p:sp>
    </p:spTree>
    <p:extLst>
      <p:ext uri="{BB962C8B-B14F-4D97-AF65-F5344CB8AC3E}">
        <p14:creationId xmlns:p14="http://schemas.microsoft.com/office/powerpoint/2010/main" val="3698926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9E40-B216-3AF4-7ED3-5FB517D4FCC5}"/>
              </a:ext>
            </a:extLst>
          </p:cNvPr>
          <p:cNvSpPr>
            <a:spLocks noGrp="1"/>
          </p:cNvSpPr>
          <p:nvPr>
            <p:ph type="ctrTitle"/>
          </p:nvPr>
        </p:nvSpPr>
        <p:spPr>
          <a:xfrm>
            <a:off x="1101213" y="762000"/>
            <a:ext cx="9989574" cy="3598606"/>
          </a:xfrm>
        </p:spPr>
        <p:txBody>
          <a:bodyPr>
            <a:normAutofit/>
          </a:bodyPr>
          <a:lstStyle/>
          <a:p>
            <a:pPr algn="ctr"/>
            <a:r>
              <a:rPr lang="en-US" sz="4800">
                <a:solidFill>
                  <a:srgbClr val="000000"/>
                </a:solidFill>
              </a:rPr>
              <a:t>Watchers Took Human Wives</a:t>
            </a:r>
          </a:p>
        </p:txBody>
      </p:sp>
      <p:sp>
        <p:nvSpPr>
          <p:cNvPr id="3" name="Subtitle 2">
            <a:extLst>
              <a:ext uri="{FF2B5EF4-FFF2-40B4-BE49-F238E27FC236}">
                <a16:creationId xmlns:a16="http://schemas.microsoft.com/office/drawing/2014/main" id="{4685C5BE-B3D9-CF09-3544-6144AEBEDF0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5946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DFF183-FB26-B0AA-8B35-ABEA1F6078EA}"/>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9A8C77F7-EDC3-1F99-09DE-7E7026264ACB}"/>
              </a:ext>
            </a:extLst>
          </p:cNvPr>
          <p:cNvSpPr txBox="1"/>
          <p:nvPr/>
        </p:nvSpPr>
        <p:spPr>
          <a:xfrm>
            <a:off x="0" y="762000"/>
            <a:ext cx="12192000" cy="646331"/>
          </a:xfrm>
          <a:prstGeom prst="rect">
            <a:avLst/>
          </a:prstGeom>
          <a:noFill/>
        </p:spPr>
        <p:txBody>
          <a:bodyPr vert="horz" rtlCol="0">
            <a:spAutoFit/>
          </a:bodyPr>
          <a:lstStyle/>
          <a:p>
            <a:pPr algn="ctr"/>
            <a:r>
              <a:rPr lang="en-US" sz="3600"/>
              <a:t>First Enoch 12:3-6</a:t>
            </a:r>
          </a:p>
        </p:txBody>
      </p:sp>
      <p:sp>
        <p:nvSpPr>
          <p:cNvPr id="4" name="TextBox 3">
            <a:extLst>
              <a:ext uri="{FF2B5EF4-FFF2-40B4-BE49-F238E27FC236}">
                <a16:creationId xmlns:a16="http://schemas.microsoft.com/office/drawing/2014/main" id="{A14962BF-C26F-82ED-47A6-1A8CC2258DAE}"/>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3B8E79B-E4CF-F6A5-25BF-766E512AB6CF}"/>
              </a:ext>
            </a:extLst>
          </p:cNvPr>
          <p:cNvSpPr txBox="1"/>
          <p:nvPr/>
        </p:nvSpPr>
        <p:spPr>
          <a:xfrm>
            <a:off x="1016000" y="1905000"/>
            <a:ext cx="10160000" cy="3908762"/>
          </a:xfrm>
          <a:prstGeom prst="rect">
            <a:avLst/>
          </a:prstGeom>
          <a:noFill/>
        </p:spPr>
        <p:txBody>
          <a:bodyPr vert="horz" rtlCol="0">
            <a:spAutoFit/>
          </a:bodyPr>
          <a:lstStyle/>
          <a:p>
            <a:pPr algn="ctr"/>
            <a:r>
              <a:rPr lang="en-US" sz="3100"/>
              <a:t>And I Enoch was blessing the Lord of majesty and the King of the ages, and lo! the Watchers called me -Enoch the scribe- and said to me: 'Enoch, thou scribe of righteousness, go, declare to the Watchers of the heaven who have left the high heaven, the holy eternal place, </a:t>
            </a:r>
            <a:r>
              <a:rPr lang="en-US" sz="3100" b="1">
                <a:solidFill>
                  <a:srgbClr val="FF0000"/>
                </a:solidFill>
              </a:rPr>
              <a:t>and have defiled themselves with women, and have done as the children of earth do, and have taken unto themselves wives:</a:t>
            </a:r>
            <a:r>
              <a:rPr lang="en-US" sz="3100"/>
              <a:t> "Ye have wrought great destruction on the earth: (Continued...)</a:t>
            </a:r>
          </a:p>
        </p:txBody>
      </p:sp>
    </p:spTree>
    <p:extLst>
      <p:ext uri="{BB962C8B-B14F-4D97-AF65-F5344CB8AC3E}">
        <p14:creationId xmlns:p14="http://schemas.microsoft.com/office/powerpoint/2010/main" val="2601907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26F6FB-5CB1-72E2-0A88-A387960DE82E}"/>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BDB78051-890F-7277-0C11-AD5A4AD920A8}"/>
              </a:ext>
            </a:extLst>
          </p:cNvPr>
          <p:cNvSpPr txBox="1"/>
          <p:nvPr/>
        </p:nvSpPr>
        <p:spPr>
          <a:xfrm>
            <a:off x="1016000" y="635000"/>
            <a:ext cx="10160000" cy="2954655"/>
          </a:xfrm>
          <a:prstGeom prst="rect">
            <a:avLst/>
          </a:prstGeom>
          <a:noFill/>
        </p:spPr>
        <p:txBody>
          <a:bodyPr vert="horz" rtlCol="0">
            <a:spAutoFit/>
          </a:bodyPr>
          <a:lstStyle/>
          <a:p>
            <a:pPr algn="ctr"/>
            <a:r>
              <a:rPr lang="en-US" sz="3100"/>
              <a:t>And ye shall have no peace nor forgiveness of sin: and inasmuch as they delight themselves in their children, The murder of their beloved ones shall they see, and over the destruction of their children shall they lament, and shall make supplication unto eternity, but mercy and peace shall ye not attain."'</a:t>
            </a:r>
          </a:p>
        </p:txBody>
      </p:sp>
    </p:spTree>
    <p:extLst>
      <p:ext uri="{BB962C8B-B14F-4D97-AF65-F5344CB8AC3E}">
        <p14:creationId xmlns:p14="http://schemas.microsoft.com/office/powerpoint/2010/main" val="4204600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736A5-B4F9-13F8-167C-1AE936DFE2D4}"/>
              </a:ext>
            </a:extLst>
          </p:cNvPr>
          <p:cNvSpPr>
            <a:spLocks noGrp="1"/>
          </p:cNvSpPr>
          <p:nvPr>
            <p:ph type="ctrTitle"/>
          </p:nvPr>
        </p:nvSpPr>
        <p:spPr>
          <a:xfrm>
            <a:off x="1101213" y="762000"/>
            <a:ext cx="9989574" cy="3598606"/>
          </a:xfrm>
        </p:spPr>
        <p:txBody>
          <a:bodyPr>
            <a:normAutofit/>
          </a:bodyPr>
          <a:lstStyle/>
          <a:p>
            <a:pPr algn="ctr"/>
            <a:r>
              <a:rPr lang="en-US" sz="4800">
                <a:solidFill>
                  <a:srgbClr val="000000"/>
                </a:solidFill>
              </a:rPr>
              <a:t>"Watchers" came from heaven to instruct men</a:t>
            </a:r>
          </a:p>
        </p:txBody>
      </p:sp>
      <p:sp>
        <p:nvSpPr>
          <p:cNvPr id="3" name="Subtitle 2">
            <a:extLst>
              <a:ext uri="{FF2B5EF4-FFF2-40B4-BE49-F238E27FC236}">
                <a16:creationId xmlns:a16="http://schemas.microsoft.com/office/drawing/2014/main" id="{97588AD9-7C5D-57B9-3A15-801FC05D96E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80753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FCBDCA-5D93-7274-750D-804FE175CF78}"/>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D47994E5-2041-D32F-C875-F05AC289E805}"/>
              </a:ext>
            </a:extLst>
          </p:cNvPr>
          <p:cNvSpPr txBox="1"/>
          <p:nvPr/>
        </p:nvSpPr>
        <p:spPr>
          <a:xfrm>
            <a:off x="0" y="762000"/>
            <a:ext cx="12192000" cy="646331"/>
          </a:xfrm>
          <a:prstGeom prst="rect">
            <a:avLst/>
          </a:prstGeom>
          <a:noFill/>
        </p:spPr>
        <p:txBody>
          <a:bodyPr vert="horz" rtlCol="0">
            <a:spAutoFit/>
          </a:bodyPr>
          <a:lstStyle/>
          <a:p>
            <a:pPr algn="ctr"/>
            <a:r>
              <a:rPr lang="en-US" sz="3600"/>
              <a:t>First Enoch 6:2</a:t>
            </a:r>
          </a:p>
        </p:txBody>
      </p:sp>
      <p:sp>
        <p:nvSpPr>
          <p:cNvPr id="4" name="TextBox 3">
            <a:extLst>
              <a:ext uri="{FF2B5EF4-FFF2-40B4-BE49-F238E27FC236}">
                <a16:creationId xmlns:a16="http://schemas.microsoft.com/office/drawing/2014/main" id="{36CEA161-8BFE-333E-0AFD-B3478A41C0C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45F2F54-A0E0-9F4D-0461-4DD9A0AD727C}"/>
              </a:ext>
            </a:extLst>
          </p:cNvPr>
          <p:cNvSpPr txBox="1"/>
          <p:nvPr/>
        </p:nvSpPr>
        <p:spPr>
          <a:xfrm>
            <a:off x="1016000" y="1905000"/>
            <a:ext cx="10160000" cy="2000548"/>
          </a:xfrm>
          <a:prstGeom prst="rect">
            <a:avLst/>
          </a:prstGeom>
          <a:noFill/>
        </p:spPr>
        <p:txBody>
          <a:bodyPr vert="horz" rtlCol="0">
            <a:spAutoFit/>
          </a:bodyPr>
          <a:lstStyle/>
          <a:p>
            <a:pPr algn="ctr"/>
            <a:r>
              <a:rPr lang="en-US" sz="3100"/>
              <a:t>them beautiful and comely daughters. And the angels, the children of the heaven, saw and lusted after them, and said to one another: '</a:t>
            </a:r>
            <a:r>
              <a:rPr lang="en-US" sz="3100" b="1">
                <a:solidFill>
                  <a:srgbClr val="FF0000"/>
                </a:solidFill>
              </a:rPr>
              <a:t>Come, let us choose us wives from among the children of men</a:t>
            </a:r>
          </a:p>
        </p:txBody>
      </p:sp>
    </p:spTree>
    <p:extLst>
      <p:ext uri="{BB962C8B-B14F-4D97-AF65-F5344CB8AC3E}">
        <p14:creationId xmlns:p14="http://schemas.microsoft.com/office/powerpoint/2010/main" val="2494982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392998-1793-EA97-2BF9-0DA381A236B3}"/>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5AE11692-8000-FC1A-F56D-9BE57EE5C749}"/>
              </a:ext>
            </a:extLst>
          </p:cNvPr>
          <p:cNvSpPr txBox="1"/>
          <p:nvPr/>
        </p:nvSpPr>
        <p:spPr>
          <a:xfrm>
            <a:off x="0" y="762000"/>
            <a:ext cx="12192000" cy="646331"/>
          </a:xfrm>
          <a:prstGeom prst="rect">
            <a:avLst/>
          </a:prstGeom>
          <a:noFill/>
        </p:spPr>
        <p:txBody>
          <a:bodyPr vert="horz" rtlCol="0">
            <a:spAutoFit/>
          </a:bodyPr>
          <a:lstStyle/>
          <a:p>
            <a:pPr algn="ctr"/>
            <a:r>
              <a:rPr lang="en-US" sz="3600"/>
              <a:t>Genesis 6:1-5</a:t>
            </a:r>
          </a:p>
        </p:txBody>
      </p:sp>
      <p:sp>
        <p:nvSpPr>
          <p:cNvPr id="4" name="TextBox 3">
            <a:extLst>
              <a:ext uri="{FF2B5EF4-FFF2-40B4-BE49-F238E27FC236}">
                <a16:creationId xmlns:a16="http://schemas.microsoft.com/office/drawing/2014/main" id="{8022ED52-CE21-78A0-D89C-86FDC97974B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6A82287-B417-8AAE-702A-183A720BA14F}"/>
              </a:ext>
            </a:extLst>
          </p:cNvPr>
          <p:cNvSpPr txBox="1"/>
          <p:nvPr/>
        </p:nvSpPr>
        <p:spPr>
          <a:xfrm>
            <a:off x="1016000" y="1905000"/>
            <a:ext cx="10160000" cy="3431709"/>
          </a:xfrm>
          <a:prstGeom prst="rect">
            <a:avLst/>
          </a:prstGeom>
          <a:noFill/>
        </p:spPr>
        <p:txBody>
          <a:bodyPr vert="horz" rtlCol="0">
            <a:spAutoFit/>
          </a:bodyPr>
          <a:lstStyle/>
          <a:p>
            <a:pPr algn="ctr"/>
            <a:r>
              <a:rPr lang="en-US" sz="3100"/>
              <a:t>Now it came about, when men began to multiply on the face of the land, and daughters were born to them, </a:t>
            </a:r>
            <a:r>
              <a:rPr lang="en-US" sz="3100" b="1">
                <a:solidFill>
                  <a:srgbClr val="FF0000"/>
                </a:solidFill>
              </a:rPr>
              <a:t>that the sons of God saw that the daughters of men were beautiful; and they took wives for themselves</a:t>
            </a:r>
            <a:r>
              <a:rPr lang="en-US" sz="3100"/>
              <a:t>, whomever they chose. Then the LORD said, "My Spirit shall not strive with man forever, because he also is flesh; nevertheless his days shall be one hundred and twenty years. (Continued...)</a:t>
            </a:r>
          </a:p>
        </p:txBody>
      </p:sp>
    </p:spTree>
    <p:extLst>
      <p:ext uri="{BB962C8B-B14F-4D97-AF65-F5344CB8AC3E}">
        <p14:creationId xmlns:p14="http://schemas.microsoft.com/office/powerpoint/2010/main" val="4062854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3393F6-3CC5-C364-4514-DB9E5B926078}"/>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E6B96608-43C3-1195-DCA6-290C84D37117}"/>
              </a:ext>
            </a:extLst>
          </p:cNvPr>
          <p:cNvSpPr txBox="1"/>
          <p:nvPr/>
        </p:nvSpPr>
        <p:spPr>
          <a:xfrm>
            <a:off x="1016000" y="635000"/>
            <a:ext cx="10160000" cy="3431709"/>
          </a:xfrm>
          <a:prstGeom prst="rect">
            <a:avLst/>
          </a:prstGeom>
          <a:noFill/>
        </p:spPr>
        <p:txBody>
          <a:bodyPr vert="horz" rtlCol="0">
            <a:spAutoFit/>
          </a:bodyPr>
          <a:lstStyle/>
          <a:p>
            <a:pPr algn="ctr"/>
            <a:r>
              <a:rPr lang="en-US" sz="3100"/>
              <a:t>"</a:t>
            </a:r>
            <a:r>
              <a:rPr lang="en-US" sz="3100" b="1">
                <a:solidFill>
                  <a:srgbClr val="FF0000"/>
                </a:solidFill>
              </a:rPr>
              <a:t> The Nephilim were on the earth in those day</a:t>
            </a:r>
            <a:r>
              <a:rPr lang="en-US" sz="3100"/>
              <a:t>s, and also afterward, when the sons of God came in to the daughters of men, and they bore children to them. Those were the mighty men who were of old, men of renown. Then the LORD saw that the wickedness of man was great on the earth, and that every intent of the thoughts of his heart was only evil continually.</a:t>
            </a:r>
          </a:p>
        </p:txBody>
      </p:sp>
    </p:spTree>
    <p:extLst>
      <p:ext uri="{BB962C8B-B14F-4D97-AF65-F5344CB8AC3E}">
        <p14:creationId xmlns:p14="http://schemas.microsoft.com/office/powerpoint/2010/main" val="29589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D7C684-0F82-5F24-95CF-C9EAB664A32A}"/>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TOOK HUMAN WIVES</a:t>
            </a:r>
          </a:p>
        </p:txBody>
      </p:sp>
      <p:sp>
        <p:nvSpPr>
          <p:cNvPr id="3" name="TextBox 2">
            <a:extLst>
              <a:ext uri="{FF2B5EF4-FFF2-40B4-BE49-F238E27FC236}">
                <a16:creationId xmlns:a16="http://schemas.microsoft.com/office/drawing/2014/main" id="{D1F04CD4-7D0E-979C-48E7-932A9DF939E2}"/>
              </a:ext>
            </a:extLst>
          </p:cNvPr>
          <p:cNvSpPr txBox="1"/>
          <p:nvPr/>
        </p:nvSpPr>
        <p:spPr>
          <a:xfrm>
            <a:off x="0" y="762000"/>
            <a:ext cx="12192000" cy="646331"/>
          </a:xfrm>
          <a:prstGeom prst="rect">
            <a:avLst/>
          </a:prstGeom>
          <a:noFill/>
        </p:spPr>
        <p:txBody>
          <a:bodyPr vert="horz" rtlCol="0">
            <a:spAutoFit/>
          </a:bodyPr>
          <a:lstStyle/>
          <a:p>
            <a:pPr algn="ctr"/>
            <a:r>
              <a:rPr lang="en-US" sz="3600"/>
              <a:t>Jude 1:6-7</a:t>
            </a:r>
          </a:p>
        </p:txBody>
      </p:sp>
      <p:sp>
        <p:nvSpPr>
          <p:cNvPr id="4" name="TextBox 3">
            <a:extLst>
              <a:ext uri="{FF2B5EF4-FFF2-40B4-BE49-F238E27FC236}">
                <a16:creationId xmlns:a16="http://schemas.microsoft.com/office/drawing/2014/main" id="{15EF07B3-2737-BBF3-C42E-95E0A021D68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A8599DF-1A4D-B43B-DC12-3746141B49F0}"/>
              </a:ext>
            </a:extLst>
          </p:cNvPr>
          <p:cNvSpPr txBox="1"/>
          <p:nvPr/>
        </p:nvSpPr>
        <p:spPr>
          <a:xfrm>
            <a:off x="1016000" y="1905000"/>
            <a:ext cx="10160000" cy="3431709"/>
          </a:xfrm>
          <a:prstGeom prst="rect">
            <a:avLst/>
          </a:prstGeom>
          <a:noFill/>
        </p:spPr>
        <p:txBody>
          <a:bodyPr vert="horz" rtlCol="0">
            <a:spAutoFit/>
          </a:bodyPr>
          <a:lstStyle/>
          <a:p>
            <a:pPr algn="ctr"/>
            <a:r>
              <a:rPr lang="en-US" sz="3100" b="1">
                <a:solidFill>
                  <a:srgbClr val="FF0000"/>
                </a:solidFill>
              </a:rPr>
              <a:t>And angels who did not keep their own domain, but abandoned their proper abode</a:t>
            </a:r>
            <a:r>
              <a:rPr lang="en-US" sz="3100"/>
              <a:t>, He has kept in eternal bonds under darkness for the judgment of the great day, just as Sodom and Gomorrah and the cities around them, </a:t>
            </a:r>
            <a:r>
              <a:rPr lang="en-US" sz="3100" b="1">
                <a:solidFill>
                  <a:srgbClr val="FF0000"/>
                </a:solidFill>
              </a:rPr>
              <a:t>since they in the same way as these indulged in gross immorality and went after strange flesh</a:t>
            </a:r>
            <a:r>
              <a:rPr lang="en-US" sz="3100"/>
              <a:t>, are exhibited as an example in undergoing the punishment of eternal fire.</a:t>
            </a:r>
          </a:p>
        </p:txBody>
      </p:sp>
    </p:spTree>
    <p:extLst>
      <p:ext uri="{BB962C8B-B14F-4D97-AF65-F5344CB8AC3E}">
        <p14:creationId xmlns:p14="http://schemas.microsoft.com/office/powerpoint/2010/main" val="1812892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E375B-76A2-CF7D-B5D6-2FD0D1C1E645}"/>
              </a:ext>
            </a:extLst>
          </p:cNvPr>
          <p:cNvSpPr>
            <a:spLocks noGrp="1"/>
          </p:cNvSpPr>
          <p:nvPr>
            <p:ph type="ctrTitle"/>
          </p:nvPr>
        </p:nvSpPr>
        <p:spPr>
          <a:xfrm>
            <a:off x="1101213" y="762000"/>
            <a:ext cx="9989574" cy="3598606"/>
          </a:xfrm>
        </p:spPr>
        <p:txBody>
          <a:bodyPr>
            <a:normAutofit/>
          </a:bodyPr>
          <a:lstStyle/>
          <a:p>
            <a:pPr algn="ctr"/>
            <a:r>
              <a:rPr lang="en-US" sz="4800">
                <a:solidFill>
                  <a:srgbClr val="000000"/>
                </a:solidFill>
              </a:rPr>
              <a:t>Watchers &amp; Women Begat Giants</a:t>
            </a:r>
          </a:p>
        </p:txBody>
      </p:sp>
      <p:sp>
        <p:nvSpPr>
          <p:cNvPr id="3" name="Subtitle 2">
            <a:extLst>
              <a:ext uri="{FF2B5EF4-FFF2-40B4-BE49-F238E27FC236}">
                <a16:creationId xmlns:a16="http://schemas.microsoft.com/office/drawing/2014/main" id="{0B9261E6-DFFD-4A7F-A683-5A941D7F828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75310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81A3DA-92C3-E53D-0BF3-5B894A4D9421}"/>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D2455AC9-DC5A-2FCE-341F-D324D4430242}"/>
              </a:ext>
            </a:extLst>
          </p:cNvPr>
          <p:cNvSpPr txBox="1"/>
          <p:nvPr/>
        </p:nvSpPr>
        <p:spPr>
          <a:xfrm>
            <a:off x="0" y="762000"/>
            <a:ext cx="12192000" cy="646331"/>
          </a:xfrm>
          <a:prstGeom prst="rect">
            <a:avLst/>
          </a:prstGeom>
          <a:noFill/>
        </p:spPr>
        <p:txBody>
          <a:bodyPr vert="horz" rtlCol="0">
            <a:spAutoFit/>
          </a:bodyPr>
          <a:lstStyle/>
          <a:p>
            <a:pPr algn="ctr"/>
            <a:r>
              <a:rPr lang="en-US" sz="3600"/>
              <a:t>Antiquities of the Jews Book One 3:1</a:t>
            </a:r>
          </a:p>
        </p:txBody>
      </p:sp>
      <p:sp>
        <p:nvSpPr>
          <p:cNvPr id="4" name="TextBox 3">
            <a:extLst>
              <a:ext uri="{FF2B5EF4-FFF2-40B4-BE49-F238E27FC236}">
                <a16:creationId xmlns:a16="http://schemas.microsoft.com/office/drawing/2014/main" id="{DA663343-CA8C-D71C-95B6-C2C93353C4D6}"/>
              </a:ext>
            </a:extLst>
          </p:cNvPr>
          <p:cNvSpPr txBox="1"/>
          <p:nvPr/>
        </p:nvSpPr>
        <p:spPr>
          <a:xfrm>
            <a:off x="0" y="1270000"/>
            <a:ext cx="12192000" cy="400110"/>
          </a:xfrm>
          <a:prstGeom prst="rect">
            <a:avLst/>
          </a:prstGeom>
          <a:noFill/>
        </p:spPr>
        <p:txBody>
          <a:bodyPr vert="horz" rtlCol="0">
            <a:spAutoFit/>
          </a:bodyPr>
          <a:lstStyle/>
          <a:p>
            <a:pPr algn="ctr"/>
            <a:r>
              <a:rPr lang="en-US" sz="2000"/>
              <a:t>(Whiston Translation)</a:t>
            </a:r>
          </a:p>
        </p:txBody>
      </p:sp>
      <p:sp>
        <p:nvSpPr>
          <p:cNvPr id="5" name="TextBox 4">
            <a:extLst>
              <a:ext uri="{FF2B5EF4-FFF2-40B4-BE49-F238E27FC236}">
                <a16:creationId xmlns:a16="http://schemas.microsoft.com/office/drawing/2014/main" id="{4C757695-6A0C-E1B7-BF6B-2CB2A63142A9}"/>
              </a:ext>
            </a:extLst>
          </p:cNvPr>
          <p:cNvSpPr txBox="1"/>
          <p:nvPr/>
        </p:nvSpPr>
        <p:spPr>
          <a:xfrm>
            <a:off x="1016000" y="1905000"/>
            <a:ext cx="10160000" cy="3431709"/>
          </a:xfrm>
          <a:prstGeom prst="rect">
            <a:avLst/>
          </a:prstGeom>
          <a:noFill/>
        </p:spPr>
        <p:txBody>
          <a:bodyPr vert="horz" rtlCol="0">
            <a:spAutoFit/>
          </a:bodyPr>
          <a:lstStyle/>
          <a:p>
            <a:pPr algn="ctr"/>
            <a:r>
              <a:rPr lang="en-US" sz="3100"/>
              <a:t>Now this posterity of Seth continued to esteem God as the Lord of the universe, and to have an entire regard to virtue, for seven generations; but in process of time they were perverted, and forsook the practices of their forefathers; and did neither pay those honors to God which were appointed them, nor had they any concern to do justice towards men. (Continued...)</a:t>
            </a:r>
          </a:p>
        </p:txBody>
      </p:sp>
    </p:spTree>
    <p:extLst>
      <p:ext uri="{BB962C8B-B14F-4D97-AF65-F5344CB8AC3E}">
        <p14:creationId xmlns:p14="http://schemas.microsoft.com/office/powerpoint/2010/main" val="1959750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E576EE-790D-7B3D-AB18-CBDC35AE17F1}"/>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E27AA408-B3FD-A366-37C0-7303A018C33D}"/>
              </a:ext>
            </a:extLst>
          </p:cNvPr>
          <p:cNvSpPr txBox="1"/>
          <p:nvPr/>
        </p:nvSpPr>
        <p:spPr>
          <a:xfrm>
            <a:off x="1016000" y="635000"/>
            <a:ext cx="10160000" cy="4385816"/>
          </a:xfrm>
          <a:prstGeom prst="rect">
            <a:avLst/>
          </a:prstGeom>
          <a:noFill/>
        </p:spPr>
        <p:txBody>
          <a:bodyPr vert="horz" rtlCol="0">
            <a:spAutoFit/>
          </a:bodyPr>
          <a:lstStyle/>
          <a:p>
            <a:pPr algn="ctr"/>
            <a:r>
              <a:rPr lang="en-US" sz="3100"/>
              <a:t>But for what degree of zeal they had formerly shown for virtue, they now showed by their actions a double degree of wickedness, whereby they made God to be their enemy. </a:t>
            </a:r>
            <a:r>
              <a:rPr lang="en-US" sz="3100" b="1">
                <a:solidFill>
                  <a:srgbClr val="FF0000"/>
                </a:solidFill>
              </a:rPr>
              <a:t>For many angels of God accompanied with women, and begat sons that proved unjust</a:t>
            </a:r>
            <a:r>
              <a:rPr lang="en-US" sz="3100"/>
              <a:t>, and despisers of all that was good, on account of the confidence they had in their own strength; for the tradition is, that these men did what resembled the acts </a:t>
            </a:r>
            <a:r>
              <a:rPr lang="en-US" sz="3100" b="1">
                <a:solidFill>
                  <a:srgbClr val="FF0000"/>
                </a:solidFill>
              </a:rPr>
              <a:t>of those whom the Grecians call giants</a:t>
            </a:r>
            <a:r>
              <a:rPr lang="en-US" sz="3100"/>
              <a:t>. (Continued...)</a:t>
            </a:r>
          </a:p>
        </p:txBody>
      </p:sp>
    </p:spTree>
    <p:extLst>
      <p:ext uri="{BB962C8B-B14F-4D97-AF65-F5344CB8AC3E}">
        <p14:creationId xmlns:p14="http://schemas.microsoft.com/office/powerpoint/2010/main" val="2839159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72DD59-EC54-E0B5-EEBA-F56405E66E08}"/>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5FF2405D-816E-E0C2-C098-47B76EFAC0FE}"/>
              </a:ext>
            </a:extLst>
          </p:cNvPr>
          <p:cNvSpPr txBox="1"/>
          <p:nvPr/>
        </p:nvSpPr>
        <p:spPr>
          <a:xfrm>
            <a:off x="1016000" y="635000"/>
            <a:ext cx="10160000" cy="3431709"/>
          </a:xfrm>
          <a:prstGeom prst="rect">
            <a:avLst/>
          </a:prstGeom>
          <a:noFill/>
        </p:spPr>
        <p:txBody>
          <a:bodyPr vert="horz" rtlCol="0">
            <a:spAutoFit/>
          </a:bodyPr>
          <a:lstStyle/>
          <a:p>
            <a:pPr algn="ctr"/>
            <a:r>
              <a:rPr lang="en-US" sz="3100"/>
              <a:t>But Noah was very uneasy at what they did; and being displeased at their conduct, persuaded them to change their dispositions and their acts for the better: but seeing they did not yield to him, but were slaves to their wicked pleasures, he was afraid they would kill him, together with his wife and children, and those they had married; so he departed out of that land.</a:t>
            </a:r>
          </a:p>
        </p:txBody>
      </p:sp>
    </p:spTree>
    <p:extLst>
      <p:ext uri="{BB962C8B-B14F-4D97-AF65-F5344CB8AC3E}">
        <p14:creationId xmlns:p14="http://schemas.microsoft.com/office/powerpoint/2010/main" val="3906455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159C21-FD51-364C-E5B9-194D272A0675}"/>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55C29D40-4538-2EEB-FFA1-1DA72A9BD764}"/>
              </a:ext>
            </a:extLst>
          </p:cNvPr>
          <p:cNvSpPr txBox="1"/>
          <p:nvPr/>
        </p:nvSpPr>
        <p:spPr>
          <a:xfrm>
            <a:off x="0" y="762000"/>
            <a:ext cx="12192000" cy="646331"/>
          </a:xfrm>
          <a:prstGeom prst="rect">
            <a:avLst/>
          </a:prstGeom>
          <a:noFill/>
        </p:spPr>
        <p:txBody>
          <a:bodyPr vert="horz" rtlCol="0">
            <a:spAutoFit/>
          </a:bodyPr>
          <a:lstStyle/>
          <a:p>
            <a:pPr algn="ctr"/>
            <a:r>
              <a:rPr lang="en-US" sz="3600"/>
              <a:t>First Enoch 106:1-6</a:t>
            </a:r>
          </a:p>
        </p:txBody>
      </p:sp>
      <p:sp>
        <p:nvSpPr>
          <p:cNvPr id="4" name="TextBox 3">
            <a:extLst>
              <a:ext uri="{FF2B5EF4-FFF2-40B4-BE49-F238E27FC236}">
                <a16:creationId xmlns:a16="http://schemas.microsoft.com/office/drawing/2014/main" id="{172053F3-F69E-F31A-51DB-9D7E0CCD3796}"/>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A055B77-2925-FA2B-3FF9-413E1B2474E0}"/>
              </a:ext>
            </a:extLst>
          </p:cNvPr>
          <p:cNvSpPr txBox="1"/>
          <p:nvPr/>
        </p:nvSpPr>
        <p:spPr>
          <a:xfrm>
            <a:off x="1016000" y="1905000"/>
            <a:ext cx="10160000" cy="3431709"/>
          </a:xfrm>
          <a:prstGeom prst="rect">
            <a:avLst/>
          </a:prstGeom>
          <a:noFill/>
        </p:spPr>
        <p:txBody>
          <a:bodyPr vert="horz" rtlCol="0">
            <a:spAutoFit/>
          </a:bodyPr>
          <a:lstStyle/>
          <a:p>
            <a:pPr algn="ctr"/>
            <a:r>
              <a:rPr lang="en-US" sz="3100"/>
              <a:t>And after some days my son Methuselah took a wife for his son Lamech, and she became pregnant by him and bore a son. And his body was white as snow and red as the blooming of a rose, and the hair of his head and his long locks were white as wool, and his eyes beautiful. And when he opened his eyes, he lighted up the whole house like the sun, and the whole house was very bright. (Continued...)</a:t>
            </a:r>
          </a:p>
        </p:txBody>
      </p:sp>
    </p:spTree>
    <p:extLst>
      <p:ext uri="{BB962C8B-B14F-4D97-AF65-F5344CB8AC3E}">
        <p14:creationId xmlns:p14="http://schemas.microsoft.com/office/powerpoint/2010/main" val="34599990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DF4A9F-6E2D-E966-7C31-A4BD94A125A3}"/>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A7E1590C-F401-B4CC-7CF6-F8DA98093FB5}"/>
              </a:ext>
            </a:extLst>
          </p:cNvPr>
          <p:cNvSpPr txBox="1"/>
          <p:nvPr/>
        </p:nvSpPr>
        <p:spPr>
          <a:xfrm>
            <a:off x="1016000" y="635000"/>
            <a:ext cx="10160000" cy="4385816"/>
          </a:xfrm>
          <a:prstGeom prst="rect">
            <a:avLst/>
          </a:prstGeom>
          <a:noFill/>
        </p:spPr>
        <p:txBody>
          <a:bodyPr vert="horz" rtlCol="0">
            <a:spAutoFit/>
          </a:bodyPr>
          <a:lstStyle/>
          <a:p>
            <a:pPr algn="ctr"/>
            <a:r>
              <a:rPr lang="en-US" sz="3100"/>
              <a:t>And thereupon he arose in the hands of the midwife, opened his mouth, and conversed with the Lord of righteousness. And his father Lamech was afraid of him and fled, and came to his father Methuselah. And he said unto him: ' </a:t>
            </a:r>
            <a:r>
              <a:rPr lang="en-US" sz="3100" b="1">
                <a:solidFill>
                  <a:srgbClr val="FF0000"/>
                </a:solidFill>
              </a:rPr>
              <a:t>I have begotten a strange son, diverse from and unlike man, and resembling the sons of the God of heaven; and his nature is different and he is not like us,</a:t>
            </a:r>
            <a:r>
              <a:rPr lang="en-US" sz="3100"/>
              <a:t> and his eyes are as the rays of the sun, and his countenance is glorious. (Continued...)</a:t>
            </a:r>
          </a:p>
        </p:txBody>
      </p:sp>
    </p:spTree>
    <p:extLst>
      <p:ext uri="{BB962C8B-B14F-4D97-AF65-F5344CB8AC3E}">
        <p14:creationId xmlns:p14="http://schemas.microsoft.com/office/powerpoint/2010/main" val="12988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ACF558-14C1-6B21-8D71-B7C04D8B6464}"/>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24220962-ECE9-46F0-34B1-5A06FDD0DBA2}"/>
              </a:ext>
            </a:extLst>
          </p:cNvPr>
          <p:cNvSpPr txBox="1"/>
          <p:nvPr/>
        </p:nvSpPr>
        <p:spPr>
          <a:xfrm>
            <a:off x="0" y="762000"/>
            <a:ext cx="12192000" cy="646331"/>
          </a:xfrm>
          <a:prstGeom prst="rect">
            <a:avLst/>
          </a:prstGeom>
          <a:noFill/>
        </p:spPr>
        <p:txBody>
          <a:bodyPr vert="horz" rtlCol="0">
            <a:spAutoFit/>
          </a:bodyPr>
          <a:lstStyle/>
          <a:p>
            <a:pPr algn="ctr"/>
            <a:r>
              <a:rPr lang="en-US" sz="3600"/>
              <a:t>First Enoch 10:7-8</a:t>
            </a:r>
          </a:p>
        </p:txBody>
      </p:sp>
      <p:sp>
        <p:nvSpPr>
          <p:cNvPr id="4" name="TextBox 3">
            <a:extLst>
              <a:ext uri="{FF2B5EF4-FFF2-40B4-BE49-F238E27FC236}">
                <a16:creationId xmlns:a16="http://schemas.microsoft.com/office/drawing/2014/main" id="{421D61F4-2A5B-D5DB-2A2F-5CAA5B5B860A}"/>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628CB3A2-ED86-9DB0-3EAD-4920E831B26B}"/>
              </a:ext>
            </a:extLst>
          </p:cNvPr>
          <p:cNvSpPr txBox="1"/>
          <p:nvPr/>
        </p:nvSpPr>
        <p:spPr>
          <a:xfrm>
            <a:off x="1016000" y="1905000"/>
            <a:ext cx="10160000" cy="3431709"/>
          </a:xfrm>
          <a:prstGeom prst="rect">
            <a:avLst/>
          </a:prstGeom>
          <a:noFill/>
        </p:spPr>
        <p:txBody>
          <a:bodyPr vert="horz" rtlCol="0">
            <a:spAutoFit/>
          </a:bodyPr>
          <a:lstStyle/>
          <a:p>
            <a:pPr algn="ctr"/>
            <a:r>
              <a:rPr lang="en-US" sz="3100"/>
              <a:t>And on the day of the great judgement he shall be cast into the fire. And heal the earth which the angels have corrupted, and proclaim the healing of the earth, that they may heal the plague, and that all the children of men may not perish through all </a:t>
            </a:r>
            <a:r>
              <a:rPr lang="en-US" sz="3100" b="1">
                <a:solidFill>
                  <a:srgbClr val="FF0000"/>
                </a:solidFill>
              </a:rPr>
              <a:t>the secret things that the Watchers have disclosed and have taught their sons.</a:t>
            </a:r>
            <a:r>
              <a:rPr lang="en-US" sz="3100"/>
              <a:t> And the whole earth has been corrupted</a:t>
            </a:r>
          </a:p>
        </p:txBody>
      </p:sp>
    </p:spTree>
    <p:extLst>
      <p:ext uri="{BB962C8B-B14F-4D97-AF65-F5344CB8AC3E}">
        <p14:creationId xmlns:p14="http://schemas.microsoft.com/office/powerpoint/2010/main" val="3948596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AE99BE-D50C-7045-261B-654454EC34B9}"/>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7FB62ED6-535D-366A-6EEF-29BDCABF1C34}"/>
              </a:ext>
            </a:extLst>
          </p:cNvPr>
          <p:cNvSpPr txBox="1"/>
          <p:nvPr/>
        </p:nvSpPr>
        <p:spPr>
          <a:xfrm>
            <a:off x="1016000" y="635000"/>
            <a:ext cx="10160000" cy="1046440"/>
          </a:xfrm>
          <a:prstGeom prst="rect">
            <a:avLst/>
          </a:prstGeom>
          <a:noFill/>
        </p:spPr>
        <p:txBody>
          <a:bodyPr vert="horz" rtlCol="0">
            <a:spAutoFit/>
          </a:bodyPr>
          <a:lstStyle/>
          <a:p>
            <a:pPr algn="ctr"/>
            <a:r>
              <a:rPr lang="en-US" sz="3100"/>
              <a:t>And it seems to me that he is not sprung from me b</a:t>
            </a:r>
            <a:r>
              <a:rPr lang="en-US" sz="3100" b="1">
                <a:solidFill>
                  <a:srgbClr val="FF0000"/>
                </a:solidFill>
              </a:rPr>
              <a:t>ut from the angels,</a:t>
            </a:r>
            <a:r>
              <a:rPr lang="en-US" sz="3100"/>
              <a:t> and I fear that in his days a wonder may be</a:t>
            </a:r>
          </a:p>
        </p:txBody>
      </p:sp>
    </p:spTree>
    <p:extLst>
      <p:ext uri="{BB962C8B-B14F-4D97-AF65-F5344CB8AC3E}">
        <p14:creationId xmlns:p14="http://schemas.microsoft.com/office/powerpoint/2010/main" val="12222570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2DFAB1-5993-FC39-B379-B398DE2F9EC9}"/>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3AC4D075-8DE4-F21A-9AC9-8F2B0997293C}"/>
              </a:ext>
            </a:extLst>
          </p:cNvPr>
          <p:cNvSpPr txBox="1"/>
          <p:nvPr/>
        </p:nvSpPr>
        <p:spPr>
          <a:xfrm>
            <a:off x="0" y="762000"/>
            <a:ext cx="12192000" cy="646331"/>
          </a:xfrm>
          <a:prstGeom prst="rect">
            <a:avLst/>
          </a:prstGeom>
          <a:noFill/>
        </p:spPr>
        <p:txBody>
          <a:bodyPr vert="horz" rtlCol="0">
            <a:spAutoFit/>
          </a:bodyPr>
          <a:lstStyle/>
          <a:p>
            <a:pPr algn="ctr"/>
            <a:r>
              <a:rPr lang="en-US" sz="3600"/>
              <a:t>First Enoch 15:1-7</a:t>
            </a:r>
          </a:p>
        </p:txBody>
      </p:sp>
      <p:sp>
        <p:nvSpPr>
          <p:cNvPr id="4" name="TextBox 3">
            <a:extLst>
              <a:ext uri="{FF2B5EF4-FFF2-40B4-BE49-F238E27FC236}">
                <a16:creationId xmlns:a16="http://schemas.microsoft.com/office/drawing/2014/main" id="{02736D52-3578-6D9B-1C4E-43E12D5AC2D5}"/>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5318C2D4-D127-A2AC-E315-DAF19234B55A}"/>
              </a:ext>
            </a:extLst>
          </p:cNvPr>
          <p:cNvSpPr txBox="1"/>
          <p:nvPr/>
        </p:nvSpPr>
        <p:spPr>
          <a:xfrm>
            <a:off x="1016000" y="1905000"/>
            <a:ext cx="10160000" cy="2954655"/>
          </a:xfrm>
          <a:prstGeom prst="rect">
            <a:avLst/>
          </a:prstGeom>
          <a:noFill/>
        </p:spPr>
        <p:txBody>
          <a:bodyPr vert="horz" rtlCol="0">
            <a:spAutoFit/>
          </a:bodyPr>
          <a:lstStyle/>
          <a:p>
            <a:pPr algn="ctr"/>
            <a:r>
              <a:rPr lang="en-US" sz="3100"/>
              <a:t>And He answered and said to me, and I heard His voice: 'Fear not, Enoch, thou righteous man and scribe of righteousness: approach hither and hear my voice. And go, say to the Watchers of heaven, who have sent thee to intercede for them: "You should intercede" for men, and not men for you: (Continued...)</a:t>
            </a:r>
          </a:p>
        </p:txBody>
      </p:sp>
    </p:spTree>
    <p:extLst>
      <p:ext uri="{BB962C8B-B14F-4D97-AF65-F5344CB8AC3E}">
        <p14:creationId xmlns:p14="http://schemas.microsoft.com/office/powerpoint/2010/main" val="19074916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77FBD9-BAE7-AC4D-CF7E-E68538272E92}"/>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C480B001-B0B2-1FAA-2435-50C77AB4DCDD}"/>
              </a:ext>
            </a:extLst>
          </p:cNvPr>
          <p:cNvSpPr txBox="1"/>
          <p:nvPr/>
        </p:nvSpPr>
        <p:spPr>
          <a:xfrm>
            <a:off x="1016000" y="635000"/>
            <a:ext cx="10160000" cy="2477601"/>
          </a:xfrm>
          <a:prstGeom prst="rect">
            <a:avLst/>
          </a:prstGeom>
          <a:noFill/>
        </p:spPr>
        <p:txBody>
          <a:bodyPr vert="horz" rtlCol="0">
            <a:spAutoFit/>
          </a:bodyPr>
          <a:lstStyle/>
          <a:p>
            <a:pPr algn="ctr"/>
            <a:r>
              <a:rPr lang="en-US" sz="3100"/>
              <a:t>Wherefore have ye left the high, holy, and eternal heaven, and lain with women, and defiled yourselves with the daughters of men and taken to yourselves wives, and done like the children of earth, and begotten giants (as your) sons? (Continued...)</a:t>
            </a:r>
          </a:p>
        </p:txBody>
      </p:sp>
    </p:spTree>
    <p:extLst>
      <p:ext uri="{BB962C8B-B14F-4D97-AF65-F5344CB8AC3E}">
        <p14:creationId xmlns:p14="http://schemas.microsoft.com/office/powerpoint/2010/main" val="3885741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2BAA99-0E5D-E0A5-56D3-288DC3C6D944}"/>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65048F5F-5E37-20C7-EAC2-31D12A35F15C}"/>
              </a:ext>
            </a:extLst>
          </p:cNvPr>
          <p:cNvSpPr txBox="1"/>
          <p:nvPr/>
        </p:nvSpPr>
        <p:spPr>
          <a:xfrm>
            <a:off x="1016000" y="635000"/>
            <a:ext cx="10160000" cy="3908762"/>
          </a:xfrm>
          <a:prstGeom prst="rect">
            <a:avLst/>
          </a:prstGeom>
          <a:noFill/>
        </p:spPr>
        <p:txBody>
          <a:bodyPr vert="horz" rtlCol="0">
            <a:spAutoFit/>
          </a:bodyPr>
          <a:lstStyle/>
          <a:p>
            <a:pPr algn="ctr"/>
            <a:r>
              <a:rPr lang="en-US" sz="3100"/>
              <a:t>And though ye were holy, spiritual, living the eternal life, you have defiled yourselves with the blood of women, and have begotten (children) with the blood of flesh, and, as the children of men, have lusted after flesh and blood as those also do who die and perish. Therefore have I given them wives also that they might impregnate them, and beget children by them, that thus nothing might be wanting to them on earth. (Continued...)</a:t>
            </a:r>
          </a:p>
        </p:txBody>
      </p:sp>
    </p:spTree>
    <p:extLst>
      <p:ext uri="{BB962C8B-B14F-4D97-AF65-F5344CB8AC3E}">
        <p14:creationId xmlns:p14="http://schemas.microsoft.com/office/powerpoint/2010/main" val="7143536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AD984D-C0AB-96F5-6C6F-A8B1064BC478}"/>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430DE999-3147-2E72-9A03-AA62EEA16158}"/>
              </a:ext>
            </a:extLst>
          </p:cNvPr>
          <p:cNvSpPr txBox="1"/>
          <p:nvPr/>
        </p:nvSpPr>
        <p:spPr>
          <a:xfrm>
            <a:off x="1016000" y="635000"/>
            <a:ext cx="10160000" cy="2000548"/>
          </a:xfrm>
          <a:prstGeom prst="rect">
            <a:avLst/>
          </a:prstGeom>
          <a:noFill/>
        </p:spPr>
        <p:txBody>
          <a:bodyPr vert="horz" rtlCol="0">
            <a:spAutoFit/>
          </a:bodyPr>
          <a:lstStyle/>
          <a:p>
            <a:pPr algn="ctr"/>
            <a:r>
              <a:rPr lang="en-US" sz="3100"/>
              <a:t>But you were formerly spiritual, living the eternal life, and immortal for all generations of the world. And therefore I have not appointed wives for you; for as for the spiritual ones of the heaven, in heaven is their dwelling.</a:t>
            </a:r>
          </a:p>
        </p:txBody>
      </p:sp>
    </p:spTree>
    <p:extLst>
      <p:ext uri="{BB962C8B-B14F-4D97-AF65-F5344CB8AC3E}">
        <p14:creationId xmlns:p14="http://schemas.microsoft.com/office/powerpoint/2010/main" val="22708373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B3F524-612D-F978-DFEB-F41D6820142B}"/>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B76087C5-903D-903B-054B-8123A652E7C5}"/>
              </a:ext>
            </a:extLst>
          </p:cNvPr>
          <p:cNvSpPr txBox="1"/>
          <p:nvPr/>
        </p:nvSpPr>
        <p:spPr>
          <a:xfrm>
            <a:off x="0" y="762000"/>
            <a:ext cx="12192000" cy="646331"/>
          </a:xfrm>
          <a:prstGeom prst="rect">
            <a:avLst/>
          </a:prstGeom>
          <a:noFill/>
        </p:spPr>
        <p:txBody>
          <a:bodyPr vert="horz" rtlCol="0">
            <a:spAutoFit/>
          </a:bodyPr>
          <a:lstStyle/>
          <a:p>
            <a:pPr algn="ctr"/>
            <a:r>
              <a:rPr lang="en-US" sz="3600"/>
              <a:t>First Enoch 7:1-6</a:t>
            </a:r>
          </a:p>
        </p:txBody>
      </p:sp>
      <p:sp>
        <p:nvSpPr>
          <p:cNvPr id="4" name="TextBox 3">
            <a:extLst>
              <a:ext uri="{FF2B5EF4-FFF2-40B4-BE49-F238E27FC236}">
                <a16:creationId xmlns:a16="http://schemas.microsoft.com/office/drawing/2014/main" id="{4A6E5178-9595-8720-7C52-7D8A79EE0871}"/>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CA9E81EB-EC08-114F-A17F-1A7C528D7B57}"/>
              </a:ext>
            </a:extLst>
          </p:cNvPr>
          <p:cNvSpPr txBox="1"/>
          <p:nvPr/>
        </p:nvSpPr>
        <p:spPr>
          <a:xfrm>
            <a:off x="1016000" y="1905000"/>
            <a:ext cx="10160000" cy="3908762"/>
          </a:xfrm>
          <a:prstGeom prst="rect">
            <a:avLst/>
          </a:prstGeom>
          <a:noFill/>
        </p:spPr>
        <p:txBody>
          <a:bodyPr vert="horz" rtlCol="0">
            <a:spAutoFit/>
          </a:bodyPr>
          <a:lstStyle/>
          <a:p>
            <a:pPr algn="ctr"/>
            <a:r>
              <a:rPr lang="en-US" sz="3100"/>
              <a:t>And all the others together with them took unto themselves wives, and each chose for himself one, and they began to go in unto them and to defile themselves with them, and they taught them charms and enchantments, and the cutting of roots, and made them acquainted with plants. And </a:t>
            </a:r>
            <a:r>
              <a:rPr lang="en-US" sz="3100" b="1">
                <a:solidFill>
                  <a:srgbClr val="FF0000"/>
                </a:solidFill>
              </a:rPr>
              <a:t>they became pregnant, and they bare great giants</a:t>
            </a:r>
            <a:r>
              <a:rPr lang="en-US" sz="3100"/>
              <a:t>, whose height was three thousand ells: Who consumed all the acquisitions of men. (Continued...)</a:t>
            </a:r>
          </a:p>
        </p:txBody>
      </p:sp>
    </p:spTree>
    <p:extLst>
      <p:ext uri="{BB962C8B-B14F-4D97-AF65-F5344CB8AC3E}">
        <p14:creationId xmlns:p14="http://schemas.microsoft.com/office/powerpoint/2010/main" val="3513646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0839DB-62A6-B68E-4EBE-A5D85E019543}"/>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44425D2D-BC68-DA8D-2469-88C880DEA203}"/>
              </a:ext>
            </a:extLst>
          </p:cNvPr>
          <p:cNvSpPr txBox="1"/>
          <p:nvPr/>
        </p:nvSpPr>
        <p:spPr>
          <a:xfrm>
            <a:off x="1016000" y="635000"/>
            <a:ext cx="10160000" cy="2477601"/>
          </a:xfrm>
          <a:prstGeom prst="rect">
            <a:avLst/>
          </a:prstGeom>
          <a:noFill/>
        </p:spPr>
        <p:txBody>
          <a:bodyPr vert="horz" rtlCol="0">
            <a:spAutoFit/>
          </a:bodyPr>
          <a:lstStyle/>
          <a:p>
            <a:pPr algn="ctr"/>
            <a:r>
              <a:rPr lang="en-US" sz="3100"/>
              <a:t>And when men could no longer sustain them, the giants turned against them and devoured mankind. And they began to sin against birds, and beasts, and reptiles, and fish, and to devour one another's flesh, and drink the blood. Then the earth laid accusation against the lawless ones.</a:t>
            </a:r>
          </a:p>
        </p:txBody>
      </p:sp>
    </p:spTree>
    <p:extLst>
      <p:ext uri="{BB962C8B-B14F-4D97-AF65-F5344CB8AC3E}">
        <p14:creationId xmlns:p14="http://schemas.microsoft.com/office/powerpoint/2010/main" val="9626841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723A25-BE3D-F534-4266-834D13F5052E}"/>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F8C0A6A6-667A-651A-1C69-D91C98ADDAD4}"/>
              </a:ext>
            </a:extLst>
          </p:cNvPr>
          <p:cNvSpPr txBox="1"/>
          <p:nvPr/>
        </p:nvSpPr>
        <p:spPr>
          <a:xfrm>
            <a:off x="0" y="762000"/>
            <a:ext cx="12192000" cy="646331"/>
          </a:xfrm>
          <a:prstGeom prst="rect">
            <a:avLst/>
          </a:prstGeom>
          <a:noFill/>
        </p:spPr>
        <p:txBody>
          <a:bodyPr vert="horz" rtlCol="0">
            <a:spAutoFit/>
          </a:bodyPr>
          <a:lstStyle/>
          <a:p>
            <a:pPr algn="ctr"/>
            <a:r>
              <a:rPr lang="en-US" sz="3600"/>
              <a:t>First Enoch 9:7-10</a:t>
            </a:r>
          </a:p>
        </p:txBody>
      </p:sp>
      <p:sp>
        <p:nvSpPr>
          <p:cNvPr id="4" name="TextBox 3">
            <a:extLst>
              <a:ext uri="{FF2B5EF4-FFF2-40B4-BE49-F238E27FC236}">
                <a16:creationId xmlns:a16="http://schemas.microsoft.com/office/drawing/2014/main" id="{3AA42E4E-5295-2E1B-9CF5-CD6C084A7959}"/>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6C3D8804-E845-7556-E3B7-0F113CD2DAD0}"/>
              </a:ext>
            </a:extLst>
          </p:cNvPr>
          <p:cNvSpPr txBox="1"/>
          <p:nvPr/>
        </p:nvSpPr>
        <p:spPr>
          <a:xfrm>
            <a:off x="1016000" y="1905000"/>
            <a:ext cx="10160000" cy="3431709"/>
          </a:xfrm>
          <a:prstGeom prst="rect">
            <a:avLst/>
          </a:prstGeom>
          <a:noFill/>
        </p:spPr>
        <p:txBody>
          <a:bodyPr vert="horz" rtlCol="0">
            <a:spAutoFit/>
          </a:bodyPr>
          <a:lstStyle/>
          <a:p>
            <a:pPr algn="ctr"/>
            <a:r>
              <a:rPr lang="en-US" sz="3100"/>
              <a:t>men were striving to learn: And Semj z , to whom Thou hast given authority to bear rule over his associates. And they have gone to the daughters of men upon the earth, </a:t>
            </a:r>
            <a:r>
              <a:rPr lang="en-US" sz="3100" b="1">
                <a:solidFill>
                  <a:srgbClr val="FF0000"/>
                </a:solidFill>
              </a:rPr>
              <a:t>and have slept with the women</a:t>
            </a:r>
            <a:r>
              <a:rPr lang="en-US" sz="3100"/>
              <a:t>, and have defiled themselves, and revealed to them all kinds of sins. </a:t>
            </a:r>
            <a:r>
              <a:rPr lang="en-US" sz="3100" b="1">
                <a:solidFill>
                  <a:srgbClr val="FF0000"/>
                </a:solidFill>
              </a:rPr>
              <a:t>And the women have borne giants,</a:t>
            </a:r>
            <a:r>
              <a:rPr lang="en-US" sz="3100"/>
              <a:t> and the whole earth has thereby been filled with blood and unrighteousness. (Continued...)</a:t>
            </a:r>
          </a:p>
        </p:txBody>
      </p:sp>
    </p:spTree>
    <p:extLst>
      <p:ext uri="{BB962C8B-B14F-4D97-AF65-F5344CB8AC3E}">
        <p14:creationId xmlns:p14="http://schemas.microsoft.com/office/powerpoint/2010/main" val="12341231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71C6D9-B63B-7304-22E6-F0D654173BBB}"/>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8CC4A95F-A931-5FD3-23F6-337AD94B4E3D}"/>
              </a:ext>
            </a:extLst>
          </p:cNvPr>
          <p:cNvSpPr txBox="1"/>
          <p:nvPr/>
        </p:nvSpPr>
        <p:spPr>
          <a:xfrm>
            <a:off x="1016000" y="635000"/>
            <a:ext cx="10160000" cy="2000548"/>
          </a:xfrm>
          <a:prstGeom prst="rect">
            <a:avLst/>
          </a:prstGeom>
          <a:noFill/>
        </p:spPr>
        <p:txBody>
          <a:bodyPr vert="horz" rtlCol="0">
            <a:spAutoFit/>
          </a:bodyPr>
          <a:lstStyle/>
          <a:p>
            <a:pPr algn="ctr"/>
            <a:r>
              <a:rPr lang="en-US" sz="3100"/>
              <a:t>And now, behold, the souls of those who have died are crying and making their suit to the gates of heaven, and their lamentations have ascended: and cannot cease because of the lawless deeds which are</a:t>
            </a:r>
          </a:p>
        </p:txBody>
      </p:sp>
    </p:spTree>
    <p:extLst>
      <p:ext uri="{BB962C8B-B14F-4D97-AF65-F5344CB8AC3E}">
        <p14:creationId xmlns:p14="http://schemas.microsoft.com/office/powerpoint/2010/main" val="16403608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DBA4AB-C2A7-11C6-D6D1-9D76F973E77E}"/>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2B00D3F1-0354-2263-0CD0-376E7C77892A}"/>
              </a:ext>
            </a:extLst>
          </p:cNvPr>
          <p:cNvSpPr txBox="1"/>
          <p:nvPr/>
        </p:nvSpPr>
        <p:spPr>
          <a:xfrm>
            <a:off x="0" y="762000"/>
            <a:ext cx="12192000" cy="1200329"/>
          </a:xfrm>
          <a:prstGeom prst="rect">
            <a:avLst/>
          </a:prstGeom>
          <a:noFill/>
        </p:spPr>
        <p:txBody>
          <a:bodyPr vert="horz" rtlCol="0">
            <a:spAutoFit/>
          </a:bodyPr>
          <a:lstStyle/>
          <a:p>
            <a:pPr algn="ctr"/>
            <a:r>
              <a:rPr lang="en-US" sz="3600"/>
              <a:t>Instructions of the Commodianus in Favor of Christian Discipline 1:1</a:t>
            </a:r>
          </a:p>
        </p:txBody>
      </p:sp>
      <p:sp>
        <p:nvSpPr>
          <p:cNvPr id="4" name="TextBox 3">
            <a:extLst>
              <a:ext uri="{FF2B5EF4-FFF2-40B4-BE49-F238E27FC236}">
                <a16:creationId xmlns:a16="http://schemas.microsoft.com/office/drawing/2014/main" id="{3173695B-08F6-76D7-4625-B5BAD1AD2A5A}"/>
              </a:ext>
            </a:extLst>
          </p:cNvPr>
          <p:cNvSpPr txBox="1"/>
          <p:nvPr/>
        </p:nvSpPr>
        <p:spPr>
          <a:xfrm>
            <a:off x="0" y="1270000"/>
            <a:ext cx="12192000" cy="400110"/>
          </a:xfrm>
          <a:prstGeom prst="rect">
            <a:avLst/>
          </a:prstGeom>
          <a:noFill/>
        </p:spPr>
        <p:txBody>
          <a:bodyPr vert="horz" rtlCol="0">
            <a:spAutoFit/>
          </a:bodyPr>
          <a:lstStyle/>
          <a:p>
            <a:pPr algn="ctr"/>
            <a:r>
              <a:rPr lang="en-US" sz="2000"/>
              <a:t>(Ante-Nicene Fathers Series)</a:t>
            </a:r>
          </a:p>
        </p:txBody>
      </p:sp>
      <p:sp>
        <p:nvSpPr>
          <p:cNvPr id="5" name="TextBox 4">
            <a:extLst>
              <a:ext uri="{FF2B5EF4-FFF2-40B4-BE49-F238E27FC236}">
                <a16:creationId xmlns:a16="http://schemas.microsoft.com/office/drawing/2014/main" id="{BCB50840-2F3F-B5E5-16AA-32E13CAA7C29}"/>
              </a:ext>
            </a:extLst>
          </p:cNvPr>
          <p:cNvSpPr txBox="1"/>
          <p:nvPr/>
        </p:nvSpPr>
        <p:spPr>
          <a:xfrm>
            <a:off x="1016000" y="1905000"/>
            <a:ext cx="10160000" cy="3908762"/>
          </a:xfrm>
          <a:prstGeom prst="rect">
            <a:avLst/>
          </a:prstGeom>
          <a:noFill/>
        </p:spPr>
        <p:txBody>
          <a:bodyPr vert="horz" rtlCol="0">
            <a:spAutoFit/>
          </a:bodyPr>
          <a:lstStyle/>
          <a:p>
            <a:pPr algn="ctr"/>
            <a:r>
              <a:rPr lang="en-US" sz="3100"/>
              <a:t>When Almighty God, to beautify the nature of the world, will that the earth should be visited by angels, when they were sent down, they despised his laws. Such was the beauty of women that it turned them aside, so that being contaminated, they could not return to heaven. Rebels from God, they uttered words against him. Then the Highest uttered his judgment against them, </a:t>
            </a:r>
            <a:r>
              <a:rPr lang="en-US" sz="3100" b="1">
                <a:solidFill>
                  <a:srgbClr val="FF0000"/>
                </a:solidFill>
              </a:rPr>
              <a:t>and from their seed giants are said to have been born.</a:t>
            </a:r>
          </a:p>
        </p:txBody>
      </p:sp>
    </p:spTree>
    <p:extLst>
      <p:ext uri="{BB962C8B-B14F-4D97-AF65-F5344CB8AC3E}">
        <p14:creationId xmlns:p14="http://schemas.microsoft.com/office/powerpoint/2010/main" val="1547975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705721-9FE0-65BA-8BCE-73960B307513}"/>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5D30F6E7-D888-E493-F721-822681C643DD}"/>
              </a:ext>
            </a:extLst>
          </p:cNvPr>
          <p:cNvSpPr txBox="1"/>
          <p:nvPr/>
        </p:nvSpPr>
        <p:spPr>
          <a:xfrm>
            <a:off x="0" y="762000"/>
            <a:ext cx="12192000" cy="646331"/>
          </a:xfrm>
          <a:prstGeom prst="rect">
            <a:avLst/>
          </a:prstGeom>
          <a:noFill/>
        </p:spPr>
        <p:txBody>
          <a:bodyPr vert="horz" rtlCol="0">
            <a:spAutoFit/>
          </a:bodyPr>
          <a:lstStyle/>
          <a:p>
            <a:pPr algn="ctr"/>
            <a:r>
              <a:rPr lang="en-US" sz="3600"/>
              <a:t>First Enoch 16:2-4</a:t>
            </a:r>
          </a:p>
        </p:txBody>
      </p:sp>
      <p:sp>
        <p:nvSpPr>
          <p:cNvPr id="4" name="TextBox 3">
            <a:extLst>
              <a:ext uri="{FF2B5EF4-FFF2-40B4-BE49-F238E27FC236}">
                <a16:creationId xmlns:a16="http://schemas.microsoft.com/office/drawing/2014/main" id="{E10E0C2A-235D-7F58-7A25-1231B3C55BDC}"/>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E324479B-45AC-2352-5669-1914C9B7D44F}"/>
              </a:ext>
            </a:extLst>
          </p:cNvPr>
          <p:cNvSpPr txBox="1"/>
          <p:nvPr/>
        </p:nvSpPr>
        <p:spPr>
          <a:xfrm>
            <a:off x="1016000" y="1905000"/>
            <a:ext cx="10160000" cy="4862870"/>
          </a:xfrm>
          <a:prstGeom prst="rect">
            <a:avLst/>
          </a:prstGeom>
          <a:noFill/>
        </p:spPr>
        <p:txBody>
          <a:bodyPr vert="horz" rtlCol="0">
            <a:spAutoFit/>
          </a:bodyPr>
          <a:lstStyle/>
          <a:p>
            <a:pPr algn="ctr"/>
            <a:r>
              <a:rPr lang="en-US" sz="3100"/>
              <a:t>consummated, over the Watchers and the godless, yea, shall be wholly consummated." And now as to the watchers who have sent thee to intercede for them, who had been aforetime in heaven, (say to them): "You have been in heaven, </a:t>
            </a:r>
            <a:r>
              <a:rPr lang="en-US" sz="3100" b="1">
                <a:solidFill>
                  <a:srgbClr val="FF0000"/>
                </a:solidFill>
              </a:rPr>
              <a:t>but all the mysteries had not yet been revealed to you,</a:t>
            </a:r>
            <a:r>
              <a:rPr lang="en-US" sz="3100"/>
              <a:t> and you knew worthless ones, and these in the hardness of your hearts </a:t>
            </a:r>
            <a:r>
              <a:rPr lang="en-US" sz="3100" b="1">
                <a:solidFill>
                  <a:srgbClr val="FF0000"/>
                </a:solidFill>
              </a:rPr>
              <a:t>you have made known to the women,</a:t>
            </a:r>
            <a:r>
              <a:rPr lang="en-US" sz="3100"/>
              <a:t> and through these mysteries women and men work much evil on earth." Say to them therefore: (Continued...)</a:t>
            </a:r>
          </a:p>
        </p:txBody>
      </p:sp>
    </p:spTree>
    <p:extLst>
      <p:ext uri="{BB962C8B-B14F-4D97-AF65-F5344CB8AC3E}">
        <p14:creationId xmlns:p14="http://schemas.microsoft.com/office/powerpoint/2010/main" val="39227203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B3188F-9471-9519-45FA-FFA453C320E1}"/>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9CD9FAFF-78F0-4AEC-3FE7-D319D18A5E53}"/>
              </a:ext>
            </a:extLst>
          </p:cNvPr>
          <p:cNvSpPr txBox="1"/>
          <p:nvPr/>
        </p:nvSpPr>
        <p:spPr>
          <a:xfrm>
            <a:off x="0" y="762000"/>
            <a:ext cx="12192000" cy="646331"/>
          </a:xfrm>
          <a:prstGeom prst="rect">
            <a:avLst/>
          </a:prstGeom>
          <a:noFill/>
        </p:spPr>
        <p:txBody>
          <a:bodyPr vert="horz" rtlCol="0">
            <a:spAutoFit/>
          </a:bodyPr>
          <a:lstStyle/>
          <a:p>
            <a:pPr algn="ctr"/>
            <a:r>
              <a:rPr lang="en-US" sz="3600"/>
              <a:t>Irenaeus' The demonstration of the Apostolic Preaching 1:1</a:t>
            </a:r>
          </a:p>
        </p:txBody>
      </p:sp>
      <p:sp>
        <p:nvSpPr>
          <p:cNvPr id="4" name="TextBox 3">
            <a:extLst>
              <a:ext uri="{FF2B5EF4-FFF2-40B4-BE49-F238E27FC236}">
                <a16:creationId xmlns:a16="http://schemas.microsoft.com/office/drawing/2014/main" id="{5FE65FC2-7647-C51F-3B4B-2E7A0FF2BC09}"/>
              </a:ext>
            </a:extLst>
          </p:cNvPr>
          <p:cNvSpPr txBox="1"/>
          <p:nvPr/>
        </p:nvSpPr>
        <p:spPr>
          <a:xfrm>
            <a:off x="0" y="1270000"/>
            <a:ext cx="12192000" cy="400110"/>
          </a:xfrm>
          <a:prstGeom prst="rect">
            <a:avLst/>
          </a:prstGeom>
          <a:noFill/>
        </p:spPr>
        <p:txBody>
          <a:bodyPr vert="horz" rtlCol="0">
            <a:spAutoFit/>
          </a:bodyPr>
          <a:lstStyle/>
          <a:p>
            <a:pPr algn="ctr"/>
            <a:r>
              <a:rPr lang="en-US" sz="2000"/>
              <a:t>(J. Armitage Robinson Translation)</a:t>
            </a:r>
          </a:p>
        </p:txBody>
      </p:sp>
      <p:sp>
        <p:nvSpPr>
          <p:cNvPr id="5" name="TextBox 4">
            <a:extLst>
              <a:ext uri="{FF2B5EF4-FFF2-40B4-BE49-F238E27FC236}">
                <a16:creationId xmlns:a16="http://schemas.microsoft.com/office/drawing/2014/main" id="{E5A814B1-9EF8-B077-9EC3-5FCA5C926954}"/>
              </a:ext>
            </a:extLst>
          </p:cNvPr>
          <p:cNvSpPr txBox="1"/>
          <p:nvPr/>
        </p:nvSpPr>
        <p:spPr>
          <a:xfrm>
            <a:off x="1016000" y="1905000"/>
            <a:ext cx="10160000" cy="3431709"/>
          </a:xfrm>
          <a:prstGeom prst="rect">
            <a:avLst/>
          </a:prstGeom>
          <a:noFill/>
        </p:spPr>
        <p:txBody>
          <a:bodyPr vert="horz" rtlCol="0">
            <a:spAutoFit/>
          </a:bodyPr>
          <a:lstStyle/>
          <a:p>
            <a:pPr algn="ctr"/>
            <a:r>
              <a:rPr lang="en-US" sz="3100"/>
              <a:t>And for a very long while wickedness extended and spread, and reached and laid hold upon the whole race of mankind, until a very small seed of righteousness remained among them, </a:t>
            </a:r>
            <a:r>
              <a:rPr lang="en-US" sz="3100" b="1">
                <a:solidFill>
                  <a:srgbClr val="FF0000"/>
                </a:solidFill>
              </a:rPr>
              <a:t>and illicit unions took place upon the earth. Since angels were united with the daughters of the race of mankind, and they bore to them sons, who for their scenes were giants.</a:t>
            </a:r>
          </a:p>
        </p:txBody>
      </p:sp>
    </p:spTree>
    <p:extLst>
      <p:ext uri="{BB962C8B-B14F-4D97-AF65-F5344CB8AC3E}">
        <p14:creationId xmlns:p14="http://schemas.microsoft.com/office/powerpoint/2010/main" val="30502892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4A32F5-9246-E832-BC4A-D8C96ED14B1D}"/>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31074118-176F-1B74-D5E2-FD7BE22556A9}"/>
              </a:ext>
            </a:extLst>
          </p:cNvPr>
          <p:cNvSpPr txBox="1"/>
          <p:nvPr/>
        </p:nvSpPr>
        <p:spPr>
          <a:xfrm>
            <a:off x="0" y="762000"/>
            <a:ext cx="12192000" cy="646331"/>
          </a:xfrm>
          <a:prstGeom prst="rect">
            <a:avLst/>
          </a:prstGeom>
          <a:noFill/>
        </p:spPr>
        <p:txBody>
          <a:bodyPr vert="horz" rtlCol="0">
            <a:spAutoFit/>
          </a:bodyPr>
          <a:lstStyle/>
          <a:p>
            <a:pPr algn="ctr"/>
            <a:r>
              <a:rPr lang="en-US" sz="3600"/>
              <a:t>Jubilees 5:1-11</a:t>
            </a:r>
          </a:p>
        </p:txBody>
      </p:sp>
      <p:sp>
        <p:nvSpPr>
          <p:cNvPr id="4" name="TextBox 3">
            <a:extLst>
              <a:ext uri="{FF2B5EF4-FFF2-40B4-BE49-F238E27FC236}">
                <a16:creationId xmlns:a16="http://schemas.microsoft.com/office/drawing/2014/main" id="{CA6B1D71-11F7-2EDD-8317-EBFDC0AAE9D3}"/>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7B3CDC9F-E4D7-B512-38CE-6E9547B1B980}"/>
              </a:ext>
            </a:extLst>
          </p:cNvPr>
          <p:cNvSpPr txBox="1"/>
          <p:nvPr/>
        </p:nvSpPr>
        <p:spPr>
          <a:xfrm>
            <a:off x="1016000" y="1905000"/>
            <a:ext cx="10160000" cy="3431709"/>
          </a:xfrm>
          <a:prstGeom prst="rect">
            <a:avLst/>
          </a:prstGeom>
          <a:noFill/>
        </p:spPr>
        <p:txBody>
          <a:bodyPr vert="horz" rtlCol="0">
            <a:spAutoFit/>
          </a:bodyPr>
          <a:lstStyle/>
          <a:p>
            <a:pPr algn="ctr"/>
            <a:r>
              <a:rPr lang="en-US" sz="3100"/>
              <a:t>And it came to pass when the children of men began to multiply on the face of the earth and daughters were born unto them, </a:t>
            </a:r>
            <a:r>
              <a:rPr lang="en-US" sz="3100" b="1">
                <a:solidFill>
                  <a:srgbClr val="FF0000"/>
                </a:solidFill>
              </a:rPr>
              <a:t>that the angels of God saw them</a:t>
            </a:r>
            <a:r>
              <a:rPr lang="en-US" sz="3100"/>
              <a:t> on a certain year of this jubilee, that </a:t>
            </a:r>
            <a:r>
              <a:rPr lang="en-US" sz="3100" b="1">
                <a:solidFill>
                  <a:srgbClr val="FF0000"/>
                </a:solidFill>
              </a:rPr>
              <a:t>they were beautiful to look upon</a:t>
            </a:r>
            <a:r>
              <a:rPr lang="en-US" sz="3100"/>
              <a:t>; and they </a:t>
            </a:r>
            <a:r>
              <a:rPr lang="en-US" sz="3100" b="1">
                <a:solidFill>
                  <a:srgbClr val="FF0000"/>
                </a:solidFill>
              </a:rPr>
              <a:t>took themselves wives</a:t>
            </a:r>
            <a:r>
              <a:rPr lang="en-US" sz="3100"/>
              <a:t> of all whom they chose, and </a:t>
            </a:r>
            <a:r>
              <a:rPr lang="en-US" sz="3100" b="1">
                <a:solidFill>
                  <a:srgbClr val="FF0000"/>
                </a:solidFill>
              </a:rPr>
              <a:t>they bare unto them sons and they were giants</a:t>
            </a:r>
            <a:r>
              <a:rPr lang="en-US" sz="3100"/>
              <a:t>. (Continued...)</a:t>
            </a:r>
          </a:p>
        </p:txBody>
      </p:sp>
    </p:spTree>
    <p:extLst>
      <p:ext uri="{BB962C8B-B14F-4D97-AF65-F5344CB8AC3E}">
        <p14:creationId xmlns:p14="http://schemas.microsoft.com/office/powerpoint/2010/main" val="401788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50525B-CF29-75EE-66F1-977398995F85}"/>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041C6B96-F3C9-B24B-A3CA-9162700846A5}"/>
              </a:ext>
            </a:extLst>
          </p:cNvPr>
          <p:cNvSpPr txBox="1"/>
          <p:nvPr/>
        </p:nvSpPr>
        <p:spPr>
          <a:xfrm>
            <a:off x="1016000" y="635000"/>
            <a:ext cx="10160000" cy="3431709"/>
          </a:xfrm>
          <a:prstGeom prst="rect">
            <a:avLst/>
          </a:prstGeom>
          <a:noFill/>
        </p:spPr>
        <p:txBody>
          <a:bodyPr vert="horz" rtlCol="0">
            <a:spAutoFit/>
          </a:bodyPr>
          <a:lstStyle/>
          <a:p>
            <a:pPr algn="ctr"/>
            <a:r>
              <a:rPr lang="en-US" sz="3100"/>
              <a:t>And lawlessness increased on the earth and all flesh corrupted its way, alike men and cattle and beasts and birds and everything that walks on the earth -all of them corrupted their ways and their orders, and they began to devour each other, and lawlessness increased on the earth and every imagination of the thoughts of all men (was) thus evil continually. (Continued...)</a:t>
            </a:r>
          </a:p>
        </p:txBody>
      </p:sp>
    </p:spTree>
    <p:extLst>
      <p:ext uri="{BB962C8B-B14F-4D97-AF65-F5344CB8AC3E}">
        <p14:creationId xmlns:p14="http://schemas.microsoft.com/office/powerpoint/2010/main" val="15457020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7C8C57-6DD5-8245-7CF0-67DF64418C09}"/>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07286814-5FBA-F3F2-3CC6-2022EC4CB725}"/>
              </a:ext>
            </a:extLst>
          </p:cNvPr>
          <p:cNvSpPr txBox="1"/>
          <p:nvPr/>
        </p:nvSpPr>
        <p:spPr>
          <a:xfrm>
            <a:off x="1016000" y="635000"/>
            <a:ext cx="10160000" cy="2954655"/>
          </a:xfrm>
          <a:prstGeom prst="rect">
            <a:avLst/>
          </a:prstGeom>
          <a:noFill/>
        </p:spPr>
        <p:txBody>
          <a:bodyPr vert="horz" rtlCol="0">
            <a:spAutoFit/>
          </a:bodyPr>
          <a:lstStyle/>
          <a:p>
            <a:pPr algn="ctr"/>
            <a:r>
              <a:rPr lang="en-US" sz="3100"/>
              <a:t>And God looked upon the earth, and behold it was corrupt, and all flesh had corrupted its orders, and all that were upon the earth had wrought all manner of evil before His eyes. And He said that He would destroy man and all flesh upon the face of the earth which He had created. But Noah found grace before the eyes of the Lord. (Continued...)</a:t>
            </a:r>
          </a:p>
        </p:txBody>
      </p:sp>
    </p:spTree>
    <p:extLst>
      <p:ext uri="{BB962C8B-B14F-4D97-AF65-F5344CB8AC3E}">
        <p14:creationId xmlns:p14="http://schemas.microsoft.com/office/powerpoint/2010/main" val="39416706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3C65D8-E496-1C3D-19F8-236A0660FA94}"/>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D98780E3-B7AE-05E8-4F26-53C3C35663AF}"/>
              </a:ext>
            </a:extLst>
          </p:cNvPr>
          <p:cNvSpPr txBox="1"/>
          <p:nvPr/>
        </p:nvSpPr>
        <p:spPr>
          <a:xfrm>
            <a:off x="1016000" y="635000"/>
            <a:ext cx="10160000" cy="4385816"/>
          </a:xfrm>
          <a:prstGeom prst="rect">
            <a:avLst/>
          </a:prstGeom>
          <a:noFill/>
        </p:spPr>
        <p:txBody>
          <a:bodyPr vert="horz" rtlCol="0">
            <a:spAutoFit/>
          </a:bodyPr>
          <a:lstStyle/>
          <a:p>
            <a:pPr algn="ctr"/>
            <a:r>
              <a:rPr lang="en-US" sz="3100"/>
              <a:t>An</a:t>
            </a:r>
            <a:r>
              <a:rPr lang="en-US" sz="3100" b="1">
                <a:solidFill>
                  <a:srgbClr val="FF0000"/>
                </a:solidFill>
              </a:rPr>
              <a:t>d against the angels whom He had sent upon the earth, He was exceedingly wroth, </a:t>
            </a:r>
            <a:r>
              <a:rPr lang="en-US" sz="3100"/>
              <a:t>and He gave commandment to root them out of all their dominion, and He bade us to bind them in the depths of the earth, and behold they are bound in the midst of them, and are (kept) separate. And against their sons went forth a command from before His face that they should be smitten with the sword, and be removed from under heaven. And He said 'My spirit shall not always abide on man; (Continued...)</a:t>
            </a:r>
          </a:p>
        </p:txBody>
      </p:sp>
    </p:spTree>
    <p:extLst>
      <p:ext uri="{BB962C8B-B14F-4D97-AF65-F5344CB8AC3E}">
        <p14:creationId xmlns:p14="http://schemas.microsoft.com/office/powerpoint/2010/main" val="8496286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802D4A-4D5C-ECE8-385A-C0AB3E7C14DC}"/>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CA44ED08-19E0-4D9D-E9B4-E48D3F2CF5B9}"/>
              </a:ext>
            </a:extLst>
          </p:cNvPr>
          <p:cNvSpPr txBox="1"/>
          <p:nvPr/>
        </p:nvSpPr>
        <p:spPr>
          <a:xfrm>
            <a:off x="1016000" y="635000"/>
            <a:ext cx="10160000" cy="2477601"/>
          </a:xfrm>
          <a:prstGeom prst="rect">
            <a:avLst/>
          </a:prstGeom>
          <a:noFill/>
        </p:spPr>
        <p:txBody>
          <a:bodyPr vert="horz" rtlCol="0">
            <a:spAutoFit/>
          </a:bodyPr>
          <a:lstStyle/>
          <a:p>
            <a:pPr algn="ctr"/>
            <a:r>
              <a:rPr lang="en-US" sz="3100"/>
              <a:t>for they also are flesh and their days shall be one hundred and twenty years'. And He sent His sword into their midst that each should slay his neighbour, and they began to slay each other till they all fell by the sword and were destroyed from the earth. (Continued...)</a:t>
            </a:r>
          </a:p>
        </p:txBody>
      </p:sp>
    </p:spTree>
    <p:extLst>
      <p:ext uri="{BB962C8B-B14F-4D97-AF65-F5344CB8AC3E}">
        <p14:creationId xmlns:p14="http://schemas.microsoft.com/office/powerpoint/2010/main" val="5365928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826261-DAD4-8A29-E7FC-2BDA35CEAFCA}"/>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44FC3AC2-6663-438D-C99C-5A83F42203E3}"/>
              </a:ext>
            </a:extLst>
          </p:cNvPr>
          <p:cNvSpPr txBox="1"/>
          <p:nvPr/>
        </p:nvSpPr>
        <p:spPr>
          <a:xfrm>
            <a:off x="1016000" y="635000"/>
            <a:ext cx="10160000" cy="3431709"/>
          </a:xfrm>
          <a:prstGeom prst="rect">
            <a:avLst/>
          </a:prstGeom>
          <a:noFill/>
        </p:spPr>
        <p:txBody>
          <a:bodyPr vert="horz" rtlCol="0">
            <a:spAutoFit/>
          </a:bodyPr>
          <a:lstStyle/>
          <a:p>
            <a:pPr algn="ctr"/>
            <a:r>
              <a:rPr lang="en-US" sz="3100"/>
              <a:t>And their fathers were witnesses (of their destruction), and after this they were bound in the depths of the earth for ever, until the day of the great condemnation, when judgment is executed on all those who have corrupted their ways and their works before the Lord. And He destroyed all from their places, and there was not left one of them whom He judged not according to all their wickedness.</a:t>
            </a:r>
          </a:p>
        </p:txBody>
      </p:sp>
    </p:spTree>
    <p:extLst>
      <p:ext uri="{BB962C8B-B14F-4D97-AF65-F5344CB8AC3E}">
        <p14:creationId xmlns:p14="http://schemas.microsoft.com/office/powerpoint/2010/main" val="30675789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05FDC4-6AF1-27AB-DD5B-3C21A59C19E8}"/>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169637A5-B6EE-1BCF-6E90-C213201F9D23}"/>
              </a:ext>
            </a:extLst>
          </p:cNvPr>
          <p:cNvSpPr txBox="1"/>
          <p:nvPr/>
        </p:nvSpPr>
        <p:spPr>
          <a:xfrm>
            <a:off x="0" y="762000"/>
            <a:ext cx="12192000" cy="646331"/>
          </a:xfrm>
          <a:prstGeom prst="rect">
            <a:avLst/>
          </a:prstGeom>
          <a:noFill/>
        </p:spPr>
        <p:txBody>
          <a:bodyPr vert="horz" rtlCol="0">
            <a:spAutoFit/>
          </a:bodyPr>
          <a:lstStyle/>
          <a:p>
            <a:pPr algn="ctr"/>
            <a:r>
              <a:rPr lang="en-US" sz="3600"/>
              <a:t>Jubilees 7:20-24</a:t>
            </a:r>
          </a:p>
        </p:txBody>
      </p:sp>
      <p:sp>
        <p:nvSpPr>
          <p:cNvPr id="4" name="TextBox 3">
            <a:extLst>
              <a:ext uri="{FF2B5EF4-FFF2-40B4-BE49-F238E27FC236}">
                <a16:creationId xmlns:a16="http://schemas.microsoft.com/office/drawing/2014/main" id="{120F24FC-6FF7-6DE0-B50A-3F0A0B063ECA}"/>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96BDB89-17FB-2EDD-A866-2F0B30F3C8DA}"/>
              </a:ext>
            </a:extLst>
          </p:cNvPr>
          <p:cNvSpPr txBox="1"/>
          <p:nvPr/>
        </p:nvSpPr>
        <p:spPr>
          <a:xfrm>
            <a:off x="1016000" y="1905000"/>
            <a:ext cx="10160000" cy="3908762"/>
          </a:xfrm>
          <a:prstGeom prst="rect">
            <a:avLst/>
          </a:prstGeom>
          <a:noFill/>
        </p:spPr>
        <p:txBody>
          <a:bodyPr vert="horz" rtlCol="0">
            <a:spAutoFit/>
          </a:bodyPr>
          <a:lstStyle/>
          <a:p>
            <a:pPr algn="ctr"/>
            <a:r>
              <a:rPr lang="en-US" sz="3100"/>
              <a:t>And in the twenty-eighth jubilee [1324-1372 A.M.] Noah began to enjoin upon his sons' sons the ordinances and commandments, and all the judgments that he knew, and he exhorted his sons to observe righteousness, and to cover the shame of their flesh, and to bless their Creator, and honour father and mother, and love their neighbour, and guard their souls from fornication and uncleanness and all iniquity. (Continued...)</a:t>
            </a:r>
          </a:p>
        </p:txBody>
      </p:sp>
    </p:spTree>
    <p:extLst>
      <p:ext uri="{BB962C8B-B14F-4D97-AF65-F5344CB8AC3E}">
        <p14:creationId xmlns:p14="http://schemas.microsoft.com/office/powerpoint/2010/main" val="3512103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58A83-579A-3D0F-360C-35E8ABD129F2}"/>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1FF52EEC-62E0-87E9-C557-27CC1D663911}"/>
              </a:ext>
            </a:extLst>
          </p:cNvPr>
          <p:cNvSpPr txBox="1"/>
          <p:nvPr/>
        </p:nvSpPr>
        <p:spPr>
          <a:xfrm>
            <a:off x="1016000" y="635000"/>
            <a:ext cx="10160000" cy="3908762"/>
          </a:xfrm>
          <a:prstGeom prst="rect">
            <a:avLst/>
          </a:prstGeom>
          <a:noFill/>
        </p:spPr>
        <p:txBody>
          <a:bodyPr vert="horz" rtlCol="0">
            <a:spAutoFit/>
          </a:bodyPr>
          <a:lstStyle/>
          <a:p>
            <a:pPr algn="ctr"/>
            <a:r>
              <a:rPr lang="en-US" sz="3100"/>
              <a:t>For owing to these three things came the flood upon the earth, namely, </a:t>
            </a:r>
            <a:r>
              <a:rPr lang="en-US" sz="3100" b="1">
                <a:solidFill>
                  <a:srgbClr val="FF0000"/>
                </a:solidFill>
              </a:rPr>
              <a:t>owing to the fornication wherein the Watchers against the law of their ordinances went a whoring after the daughters of men, and took themselves wives of all which they chose</a:t>
            </a:r>
            <a:r>
              <a:rPr lang="en-US" sz="3100"/>
              <a:t>: and they made the beginning of uncleanness. </a:t>
            </a:r>
            <a:r>
              <a:rPr lang="en-US" sz="3100" b="1">
                <a:solidFill>
                  <a:srgbClr val="FF0000"/>
                </a:solidFill>
              </a:rPr>
              <a:t>And they begat sons the Naphidim</a:t>
            </a:r>
            <a:r>
              <a:rPr lang="en-US" sz="3100"/>
              <a:t>, and they were all unlike, and they devoured one another: (Continued...)</a:t>
            </a:r>
          </a:p>
        </p:txBody>
      </p:sp>
    </p:spTree>
    <p:extLst>
      <p:ext uri="{BB962C8B-B14F-4D97-AF65-F5344CB8AC3E}">
        <p14:creationId xmlns:p14="http://schemas.microsoft.com/office/powerpoint/2010/main" val="17521665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46FAE2-27FA-6AD0-BF9A-05D3D471FC93}"/>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411DD714-A8DC-0FFB-913B-B86CD115F74C}"/>
              </a:ext>
            </a:extLst>
          </p:cNvPr>
          <p:cNvSpPr txBox="1"/>
          <p:nvPr/>
        </p:nvSpPr>
        <p:spPr>
          <a:xfrm>
            <a:off x="1016000" y="635000"/>
            <a:ext cx="10160000" cy="3908762"/>
          </a:xfrm>
          <a:prstGeom prst="rect">
            <a:avLst/>
          </a:prstGeom>
          <a:noFill/>
        </p:spPr>
        <p:txBody>
          <a:bodyPr vert="horz" rtlCol="0">
            <a:spAutoFit/>
          </a:bodyPr>
          <a:lstStyle/>
          <a:p>
            <a:pPr algn="ctr"/>
            <a:r>
              <a:rPr lang="en-US" sz="3100"/>
              <a:t>and the Giants slew the Naphil, and the Naphil slew the Eljo, and the Eljo mankind, and one man another. And every one sold himself to work iniquity and to shed much blood, and the earth was filled with iniquity. And after this they sinned against the beasts and birds, and all that moves and walks on the earth: and much blood was shed on the earth, and every imagination and desire of men imagined vanity and evil continually.</a:t>
            </a:r>
          </a:p>
        </p:txBody>
      </p:sp>
    </p:spTree>
    <p:extLst>
      <p:ext uri="{BB962C8B-B14F-4D97-AF65-F5344CB8AC3E}">
        <p14:creationId xmlns:p14="http://schemas.microsoft.com/office/powerpoint/2010/main" val="369176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B78FCB-34AD-5E1F-298E-B8280F92E07A}"/>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16AFE9CB-6E7C-0DAA-43E5-17D9EC0C54A9}"/>
              </a:ext>
            </a:extLst>
          </p:cNvPr>
          <p:cNvSpPr txBox="1"/>
          <p:nvPr/>
        </p:nvSpPr>
        <p:spPr>
          <a:xfrm>
            <a:off x="1016000" y="635000"/>
            <a:ext cx="10160000" cy="569387"/>
          </a:xfrm>
          <a:prstGeom prst="rect">
            <a:avLst/>
          </a:prstGeom>
          <a:noFill/>
        </p:spPr>
        <p:txBody>
          <a:bodyPr vert="horz" rtlCol="0">
            <a:spAutoFit/>
          </a:bodyPr>
          <a:lstStyle/>
          <a:p>
            <a:pPr algn="ctr"/>
            <a:r>
              <a:rPr lang="en-US" sz="3100"/>
              <a:t>" You have no peace."'</a:t>
            </a:r>
          </a:p>
        </p:txBody>
      </p:sp>
    </p:spTree>
    <p:extLst>
      <p:ext uri="{BB962C8B-B14F-4D97-AF65-F5344CB8AC3E}">
        <p14:creationId xmlns:p14="http://schemas.microsoft.com/office/powerpoint/2010/main" val="18291307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FAAE9B-0F5E-741B-3E29-D94BFF2AD8A1}"/>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E0AA5FED-3840-A84A-3509-78870ED72888}"/>
              </a:ext>
            </a:extLst>
          </p:cNvPr>
          <p:cNvSpPr txBox="1"/>
          <p:nvPr/>
        </p:nvSpPr>
        <p:spPr>
          <a:xfrm>
            <a:off x="0" y="762000"/>
            <a:ext cx="12192000" cy="1200329"/>
          </a:xfrm>
          <a:prstGeom prst="rect">
            <a:avLst/>
          </a:prstGeom>
          <a:noFill/>
        </p:spPr>
        <p:txBody>
          <a:bodyPr vert="horz" rtlCol="0">
            <a:spAutoFit/>
          </a:bodyPr>
          <a:lstStyle/>
          <a:p>
            <a:pPr algn="ctr"/>
            <a:r>
              <a:rPr lang="en-US" sz="3600"/>
              <a:t>Testament of Lamech [Fragments 1Q20 Columns 0 through 5] 1:1</a:t>
            </a:r>
          </a:p>
        </p:txBody>
      </p:sp>
      <p:sp>
        <p:nvSpPr>
          <p:cNvPr id="4" name="TextBox 3">
            <a:extLst>
              <a:ext uri="{FF2B5EF4-FFF2-40B4-BE49-F238E27FC236}">
                <a16:creationId xmlns:a16="http://schemas.microsoft.com/office/drawing/2014/main" id="{05E2E6DC-4426-069C-D88D-A56B37285CAA}"/>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67BF0658-CF62-6C6B-F748-380A70696CFF}"/>
              </a:ext>
            </a:extLst>
          </p:cNvPr>
          <p:cNvSpPr txBox="1"/>
          <p:nvPr/>
        </p:nvSpPr>
        <p:spPr>
          <a:xfrm>
            <a:off x="1016000" y="1905000"/>
            <a:ext cx="10160000" cy="4385816"/>
          </a:xfrm>
          <a:prstGeom prst="rect">
            <a:avLst/>
          </a:prstGeom>
          <a:noFill/>
        </p:spPr>
        <p:txBody>
          <a:bodyPr vert="horz" rtlCol="0">
            <a:spAutoFit/>
          </a:bodyPr>
          <a:lstStyle/>
          <a:p>
            <a:pPr algn="ctr"/>
            <a:r>
              <a:rPr lang="en-US" sz="3100"/>
              <a:t>[Column 0] ... And all of us from... So in each way </a:t>
            </a:r>
            <a:r>
              <a:rPr lang="en-US" sz="3100" b="1">
                <a:solidFill>
                  <a:srgbClr val="FF0000"/>
                </a:solidFill>
              </a:rPr>
              <a:t>we may consent in this adulterous act</a:t>
            </a:r>
            <a:r>
              <a:rPr lang="en-US" sz="3100"/>
              <a:t>... All that you will... You will amplify anger and it will be unstoppable for who is there... who... In the heat of anger... The simple. The Humble. And the lowly shake and tremble... We are now imprisoned.... to cease from your anger... By your anger... Since we will leave the House of... The Great Holy One... Now your hand is ready to strike.... and to destroy all... (Continued...)</a:t>
            </a:r>
          </a:p>
        </p:txBody>
      </p:sp>
    </p:spTree>
    <p:extLst>
      <p:ext uri="{BB962C8B-B14F-4D97-AF65-F5344CB8AC3E}">
        <p14:creationId xmlns:p14="http://schemas.microsoft.com/office/powerpoint/2010/main" val="23364044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1FC6D7B-8380-2A84-01B2-74F7693EDEBB}"/>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B364E1A1-2E33-F8CB-9D6A-3B0EE3B9784E}"/>
              </a:ext>
            </a:extLst>
          </p:cNvPr>
          <p:cNvSpPr txBox="1"/>
          <p:nvPr/>
        </p:nvSpPr>
        <p:spPr>
          <a:xfrm>
            <a:off x="1016000" y="635000"/>
            <a:ext cx="10160000" cy="2000548"/>
          </a:xfrm>
          <a:prstGeom prst="rect">
            <a:avLst/>
          </a:prstGeom>
          <a:noFill/>
        </p:spPr>
        <p:txBody>
          <a:bodyPr vert="horz" rtlCol="0">
            <a:spAutoFit/>
          </a:bodyPr>
          <a:lstStyle/>
          <a:p>
            <a:pPr algn="ctr"/>
            <a:r>
              <a:rPr lang="en-US" sz="3100"/>
              <a:t>Because he ceased speaking when we were imprisoned... A fire that has appeared...... And attacking them from behind. And no longer... See Grace and Mercy from the Lord of Eternity.... before the Lord of eternity....</a:t>
            </a:r>
          </a:p>
        </p:txBody>
      </p:sp>
    </p:spTree>
    <p:extLst>
      <p:ext uri="{BB962C8B-B14F-4D97-AF65-F5344CB8AC3E}">
        <p14:creationId xmlns:p14="http://schemas.microsoft.com/office/powerpoint/2010/main" val="30172286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3CBFDD-1AC5-AD9B-87E9-239B5DDDABE4}"/>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&amp; WOMEN BEGAT GIANTS</a:t>
            </a:r>
          </a:p>
        </p:txBody>
      </p:sp>
      <p:sp>
        <p:nvSpPr>
          <p:cNvPr id="3" name="TextBox 2">
            <a:extLst>
              <a:ext uri="{FF2B5EF4-FFF2-40B4-BE49-F238E27FC236}">
                <a16:creationId xmlns:a16="http://schemas.microsoft.com/office/drawing/2014/main" id="{340CFADB-9C47-C08E-C980-C686CC7B6EEA}"/>
              </a:ext>
            </a:extLst>
          </p:cNvPr>
          <p:cNvSpPr txBox="1"/>
          <p:nvPr/>
        </p:nvSpPr>
        <p:spPr>
          <a:xfrm>
            <a:off x="0" y="762000"/>
            <a:ext cx="12192000" cy="646331"/>
          </a:xfrm>
          <a:prstGeom prst="rect">
            <a:avLst/>
          </a:prstGeom>
          <a:noFill/>
        </p:spPr>
        <p:txBody>
          <a:bodyPr vert="horz" rtlCol="0">
            <a:spAutoFit/>
          </a:bodyPr>
          <a:lstStyle/>
          <a:p>
            <a:pPr algn="ctr"/>
            <a:r>
              <a:rPr lang="en-US" sz="3600"/>
              <a:t>Jubilees 10:5</a:t>
            </a:r>
          </a:p>
        </p:txBody>
      </p:sp>
      <p:sp>
        <p:nvSpPr>
          <p:cNvPr id="4" name="TextBox 3">
            <a:extLst>
              <a:ext uri="{FF2B5EF4-FFF2-40B4-BE49-F238E27FC236}">
                <a16:creationId xmlns:a16="http://schemas.microsoft.com/office/drawing/2014/main" id="{652486FC-BD64-EAE5-AF23-B1F49716D4D5}"/>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65F2BDAA-074D-281D-E0F4-3A7BC5F3C50F}"/>
              </a:ext>
            </a:extLst>
          </p:cNvPr>
          <p:cNvSpPr txBox="1"/>
          <p:nvPr/>
        </p:nvSpPr>
        <p:spPr>
          <a:xfrm>
            <a:off x="1016000" y="1905000"/>
            <a:ext cx="10160000" cy="2954655"/>
          </a:xfrm>
          <a:prstGeom prst="rect">
            <a:avLst/>
          </a:prstGeom>
          <a:noFill/>
        </p:spPr>
        <p:txBody>
          <a:bodyPr vert="horz" rtlCol="0">
            <a:spAutoFit/>
          </a:bodyPr>
          <a:lstStyle/>
          <a:p>
            <a:pPr algn="ctr"/>
            <a:r>
              <a:rPr lang="en-US" sz="3100"/>
              <a:t>And Thou knowest how Thy Watchers, </a:t>
            </a:r>
            <a:r>
              <a:rPr lang="en-US" sz="3100" b="1">
                <a:solidFill>
                  <a:srgbClr val="FF0000"/>
                </a:solidFill>
              </a:rPr>
              <a:t>the fathers of these spirits</a:t>
            </a:r>
            <a:r>
              <a:rPr lang="en-US" sz="3100"/>
              <a:t>, acted in my day: and as for these spirits which are living, imprison them and hold them fast in the place of condemnation, and let them not bring destruction on the sons of thy servant, my God; for these are malignant, and created in order to destroy.</a:t>
            </a:r>
          </a:p>
        </p:txBody>
      </p:sp>
    </p:spTree>
    <p:extLst>
      <p:ext uri="{BB962C8B-B14F-4D97-AF65-F5344CB8AC3E}">
        <p14:creationId xmlns:p14="http://schemas.microsoft.com/office/powerpoint/2010/main" val="21920783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1860D-856B-E588-F109-49090F663C52}"/>
              </a:ext>
            </a:extLst>
          </p:cNvPr>
          <p:cNvSpPr>
            <a:spLocks noGrp="1"/>
          </p:cNvSpPr>
          <p:nvPr>
            <p:ph type="ctrTitle"/>
          </p:nvPr>
        </p:nvSpPr>
        <p:spPr>
          <a:xfrm>
            <a:off x="1101213" y="762000"/>
            <a:ext cx="9989574" cy="3598606"/>
          </a:xfrm>
        </p:spPr>
        <p:txBody>
          <a:bodyPr>
            <a:normAutofit/>
          </a:bodyPr>
          <a:lstStyle/>
          <a:p>
            <a:pPr algn="ctr"/>
            <a:r>
              <a:rPr lang="en-US" sz="4800">
                <a:solidFill>
                  <a:srgbClr val="000000"/>
                </a:solidFill>
              </a:rPr>
              <a:t>Watchers will be punished</a:t>
            </a:r>
          </a:p>
        </p:txBody>
      </p:sp>
      <p:sp>
        <p:nvSpPr>
          <p:cNvPr id="3" name="Subtitle 2">
            <a:extLst>
              <a:ext uri="{FF2B5EF4-FFF2-40B4-BE49-F238E27FC236}">
                <a16:creationId xmlns:a16="http://schemas.microsoft.com/office/drawing/2014/main" id="{5842CE00-BB33-8EAB-C397-CB4E4379412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907514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CB5F44-C19F-E1B6-C68F-E76C7D16D3AD}"/>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WILL BE PUNISHED</a:t>
            </a:r>
          </a:p>
        </p:txBody>
      </p:sp>
      <p:sp>
        <p:nvSpPr>
          <p:cNvPr id="3" name="TextBox 2">
            <a:extLst>
              <a:ext uri="{FF2B5EF4-FFF2-40B4-BE49-F238E27FC236}">
                <a16:creationId xmlns:a16="http://schemas.microsoft.com/office/drawing/2014/main" id="{ED847DCB-00A3-C8EC-BC4A-637D010F6B73}"/>
              </a:ext>
            </a:extLst>
          </p:cNvPr>
          <p:cNvSpPr txBox="1"/>
          <p:nvPr/>
        </p:nvSpPr>
        <p:spPr>
          <a:xfrm>
            <a:off x="0" y="762000"/>
            <a:ext cx="12192000" cy="646331"/>
          </a:xfrm>
          <a:prstGeom prst="rect">
            <a:avLst/>
          </a:prstGeom>
          <a:noFill/>
        </p:spPr>
        <p:txBody>
          <a:bodyPr vert="horz" rtlCol="0">
            <a:spAutoFit/>
          </a:bodyPr>
          <a:lstStyle/>
          <a:p>
            <a:pPr algn="ctr"/>
            <a:r>
              <a:rPr lang="en-US" sz="3600"/>
              <a:t>First Enoch 21:10</a:t>
            </a:r>
          </a:p>
        </p:txBody>
      </p:sp>
      <p:sp>
        <p:nvSpPr>
          <p:cNvPr id="4" name="TextBox 3">
            <a:extLst>
              <a:ext uri="{FF2B5EF4-FFF2-40B4-BE49-F238E27FC236}">
                <a16:creationId xmlns:a16="http://schemas.microsoft.com/office/drawing/2014/main" id="{4321FEEF-E031-B5EE-4EB2-EA4540483E14}"/>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D6B393CF-1785-0B4F-BAAF-CE2C354D1C61}"/>
              </a:ext>
            </a:extLst>
          </p:cNvPr>
          <p:cNvSpPr txBox="1"/>
          <p:nvPr/>
        </p:nvSpPr>
        <p:spPr>
          <a:xfrm>
            <a:off x="1016000" y="1905000"/>
            <a:ext cx="10160000" cy="2000548"/>
          </a:xfrm>
          <a:prstGeom prst="rect">
            <a:avLst/>
          </a:prstGeom>
          <a:noFill/>
        </p:spPr>
        <p:txBody>
          <a:bodyPr vert="horz" rtlCol="0">
            <a:spAutoFit/>
          </a:bodyPr>
          <a:lstStyle/>
          <a:p>
            <a:pPr algn="ctr"/>
            <a:r>
              <a:rPr lang="en-US" sz="3100"/>
              <a:t>I answered: 'Because of this fearful place, and because of the spectacle of the pain.' And he said unto me: '</a:t>
            </a:r>
            <a:r>
              <a:rPr lang="en-US" sz="3100" b="1">
                <a:solidFill>
                  <a:srgbClr val="FF0000"/>
                </a:solidFill>
              </a:rPr>
              <a:t>This place is the prison of the angels</a:t>
            </a:r>
            <a:r>
              <a:rPr lang="en-US" sz="3100"/>
              <a:t>, and here they will be imprisoned for ever.'</a:t>
            </a:r>
          </a:p>
        </p:txBody>
      </p:sp>
    </p:spTree>
    <p:extLst>
      <p:ext uri="{BB962C8B-B14F-4D97-AF65-F5344CB8AC3E}">
        <p14:creationId xmlns:p14="http://schemas.microsoft.com/office/powerpoint/2010/main" val="26124824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FEF96F-ABA7-52EA-2517-C856DBED6C3D}"/>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WILL BE PUNISHED</a:t>
            </a:r>
          </a:p>
        </p:txBody>
      </p:sp>
      <p:sp>
        <p:nvSpPr>
          <p:cNvPr id="3" name="TextBox 2">
            <a:extLst>
              <a:ext uri="{FF2B5EF4-FFF2-40B4-BE49-F238E27FC236}">
                <a16:creationId xmlns:a16="http://schemas.microsoft.com/office/drawing/2014/main" id="{6073B268-8EEE-89BA-4C8E-2512B6838870}"/>
              </a:ext>
            </a:extLst>
          </p:cNvPr>
          <p:cNvSpPr txBox="1"/>
          <p:nvPr/>
        </p:nvSpPr>
        <p:spPr>
          <a:xfrm>
            <a:off x="0" y="762000"/>
            <a:ext cx="12192000" cy="646331"/>
          </a:xfrm>
          <a:prstGeom prst="rect">
            <a:avLst/>
          </a:prstGeom>
          <a:noFill/>
        </p:spPr>
        <p:txBody>
          <a:bodyPr vert="horz" rtlCol="0">
            <a:spAutoFit/>
          </a:bodyPr>
          <a:lstStyle/>
          <a:p>
            <a:pPr algn="ctr"/>
            <a:r>
              <a:rPr lang="en-US" sz="3600"/>
              <a:t>First Enoch 54:6</a:t>
            </a:r>
          </a:p>
        </p:txBody>
      </p:sp>
      <p:sp>
        <p:nvSpPr>
          <p:cNvPr id="4" name="TextBox 3">
            <a:extLst>
              <a:ext uri="{FF2B5EF4-FFF2-40B4-BE49-F238E27FC236}">
                <a16:creationId xmlns:a16="http://schemas.microsoft.com/office/drawing/2014/main" id="{EC9D4F25-2F2B-50C2-FEB2-B91A747099E4}"/>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721ADA79-F42B-4D0A-7E9C-B4CB51A660D1}"/>
              </a:ext>
            </a:extLst>
          </p:cNvPr>
          <p:cNvSpPr txBox="1"/>
          <p:nvPr/>
        </p:nvSpPr>
        <p:spPr>
          <a:xfrm>
            <a:off x="1016000" y="1905000"/>
            <a:ext cx="10160000" cy="2954655"/>
          </a:xfrm>
          <a:prstGeom prst="rect">
            <a:avLst/>
          </a:prstGeom>
          <a:noFill/>
        </p:spPr>
        <p:txBody>
          <a:bodyPr vert="horz" rtlCol="0">
            <a:spAutoFit/>
          </a:bodyPr>
          <a:lstStyle/>
          <a:p>
            <a:pPr algn="ctr"/>
            <a:r>
              <a:rPr lang="en-US" sz="3100"/>
              <a:t>And Michael, and Gabriel, and Raphael, and Phanuel shall take hold of them on that great day, and cast them on that day into the burning furnace, that the Lord of Spirits </a:t>
            </a:r>
            <a:r>
              <a:rPr lang="en-US" sz="3100" b="1">
                <a:solidFill>
                  <a:srgbClr val="FF0000"/>
                </a:solidFill>
              </a:rPr>
              <a:t>may take vengeance on them for their unrighteousness in becoming subject to Satan</a:t>
            </a:r>
            <a:r>
              <a:rPr lang="en-US" sz="3100"/>
              <a:t> and leading astray those who dwell on the earth.'</a:t>
            </a:r>
          </a:p>
        </p:txBody>
      </p:sp>
    </p:spTree>
    <p:extLst>
      <p:ext uri="{BB962C8B-B14F-4D97-AF65-F5344CB8AC3E}">
        <p14:creationId xmlns:p14="http://schemas.microsoft.com/office/powerpoint/2010/main" val="15259680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3FBE0A-E1E8-DCB0-1BE3-422512E443F5}"/>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WILL BE PUNISHED</a:t>
            </a:r>
          </a:p>
        </p:txBody>
      </p:sp>
      <p:sp>
        <p:nvSpPr>
          <p:cNvPr id="3" name="TextBox 2">
            <a:extLst>
              <a:ext uri="{FF2B5EF4-FFF2-40B4-BE49-F238E27FC236}">
                <a16:creationId xmlns:a16="http://schemas.microsoft.com/office/drawing/2014/main" id="{0F638BF7-B12E-6F24-4296-D2D9CD547213}"/>
              </a:ext>
            </a:extLst>
          </p:cNvPr>
          <p:cNvSpPr txBox="1"/>
          <p:nvPr/>
        </p:nvSpPr>
        <p:spPr>
          <a:xfrm>
            <a:off x="0" y="762000"/>
            <a:ext cx="12192000" cy="646331"/>
          </a:xfrm>
          <a:prstGeom prst="rect">
            <a:avLst/>
          </a:prstGeom>
          <a:noFill/>
        </p:spPr>
        <p:txBody>
          <a:bodyPr vert="horz" rtlCol="0">
            <a:spAutoFit/>
          </a:bodyPr>
          <a:lstStyle/>
          <a:p>
            <a:pPr algn="ctr"/>
            <a:r>
              <a:rPr lang="en-US" sz="3600"/>
              <a:t>Jude 1:6</a:t>
            </a:r>
          </a:p>
        </p:txBody>
      </p:sp>
      <p:sp>
        <p:nvSpPr>
          <p:cNvPr id="4" name="TextBox 3">
            <a:extLst>
              <a:ext uri="{FF2B5EF4-FFF2-40B4-BE49-F238E27FC236}">
                <a16:creationId xmlns:a16="http://schemas.microsoft.com/office/drawing/2014/main" id="{1BB4E763-4C2A-BBB7-AC9E-51D7400A878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CC2B144-3E6A-D45A-BE93-CDB81B76909E}"/>
              </a:ext>
            </a:extLst>
          </p:cNvPr>
          <p:cNvSpPr txBox="1"/>
          <p:nvPr/>
        </p:nvSpPr>
        <p:spPr>
          <a:xfrm>
            <a:off x="1016000" y="1905000"/>
            <a:ext cx="10160000" cy="1523494"/>
          </a:xfrm>
          <a:prstGeom prst="rect">
            <a:avLst/>
          </a:prstGeom>
          <a:noFill/>
        </p:spPr>
        <p:txBody>
          <a:bodyPr vert="horz" rtlCol="0">
            <a:spAutoFit/>
          </a:bodyPr>
          <a:lstStyle/>
          <a:p>
            <a:pPr algn="ctr"/>
            <a:r>
              <a:rPr lang="en-US" sz="3100"/>
              <a:t>And angels who did not keep their own domain, but abandoned their proper abode, </a:t>
            </a:r>
            <a:r>
              <a:rPr lang="en-US" sz="3100" b="1">
                <a:solidFill>
                  <a:srgbClr val="FF0000"/>
                </a:solidFill>
              </a:rPr>
              <a:t>He has kept in eternal bonds under darkness for the judgment of the great day</a:t>
            </a:r>
            <a:r>
              <a:rPr lang="en-US" sz="3100"/>
              <a:t>,</a:t>
            </a:r>
          </a:p>
        </p:txBody>
      </p:sp>
    </p:spTree>
    <p:extLst>
      <p:ext uri="{BB962C8B-B14F-4D97-AF65-F5344CB8AC3E}">
        <p14:creationId xmlns:p14="http://schemas.microsoft.com/office/powerpoint/2010/main" val="6848073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D2A05F-25C8-D506-7E8C-CB6D3D5ECC8E}"/>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WILL BE PUNISHED</a:t>
            </a:r>
          </a:p>
        </p:txBody>
      </p:sp>
      <p:sp>
        <p:nvSpPr>
          <p:cNvPr id="3" name="TextBox 2">
            <a:extLst>
              <a:ext uri="{FF2B5EF4-FFF2-40B4-BE49-F238E27FC236}">
                <a16:creationId xmlns:a16="http://schemas.microsoft.com/office/drawing/2014/main" id="{3A52FE42-E969-101D-EC7C-9E77D65FE64F}"/>
              </a:ext>
            </a:extLst>
          </p:cNvPr>
          <p:cNvSpPr txBox="1"/>
          <p:nvPr/>
        </p:nvSpPr>
        <p:spPr>
          <a:xfrm>
            <a:off x="0" y="762000"/>
            <a:ext cx="12192000" cy="646331"/>
          </a:xfrm>
          <a:prstGeom prst="rect">
            <a:avLst/>
          </a:prstGeom>
          <a:noFill/>
        </p:spPr>
        <p:txBody>
          <a:bodyPr vert="horz" rtlCol="0">
            <a:spAutoFit/>
          </a:bodyPr>
          <a:lstStyle/>
          <a:p>
            <a:pPr algn="ctr"/>
            <a:r>
              <a:rPr lang="en-US" sz="3600"/>
              <a:t>Second Peter 2:4</a:t>
            </a:r>
          </a:p>
        </p:txBody>
      </p:sp>
      <p:sp>
        <p:nvSpPr>
          <p:cNvPr id="4" name="TextBox 3">
            <a:extLst>
              <a:ext uri="{FF2B5EF4-FFF2-40B4-BE49-F238E27FC236}">
                <a16:creationId xmlns:a16="http://schemas.microsoft.com/office/drawing/2014/main" id="{BA7D598D-6622-7E14-2314-3D3832F6D52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6B7B5D9-AB87-4BC8-91C7-843EC9E4F038}"/>
              </a:ext>
            </a:extLst>
          </p:cNvPr>
          <p:cNvSpPr txBox="1"/>
          <p:nvPr/>
        </p:nvSpPr>
        <p:spPr>
          <a:xfrm>
            <a:off x="1016000" y="1905000"/>
            <a:ext cx="10160000" cy="1523494"/>
          </a:xfrm>
          <a:prstGeom prst="rect">
            <a:avLst/>
          </a:prstGeom>
          <a:noFill/>
        </p:spPr>
        <p:txBody>
          <a:bodyPr vert="horz" rtlCol="0">
            <a:spAutoFit/>
          </a:bodyPr>
          <a:lstStyle/>
          <a:p>
            <a:pPr algn="ctr"/>
            <a:r>
              <a:rPr lang="en-US" sz="3100"/>
              <a:t>For if God did not spare angels when they sinned, </a:t>
            </a:r>
            <a:r>
              <a:rPr lang="en-US" sz="3100" b="1">
                <a:solidFill>
                  <a:srgbClr val="FF0000"/>
                </a:solidFill>
              </a:rPr>
              <a:t>but cast them into hell</a:t>
            </a:r>
            <a:r>
              <a:rPr lang="en-US" sz="3100"/>
              <a:t> and committed them to pits of darkness, reserved for judgment;</a:t>
            </a:r>
          </a:p>
        </p:txBody>
      </p:sp>
    </p:spTree>
    <p:extLst>
      <p:ext uri="{BB962C8B-B14F-4D97-AF65-F5344CB8AC3E}">
        <p14:creationId xmlns:p14="http://schemas.microsoft.com/office/powerpoint/2010/main" val="643163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EB8160-27B6-677E-088A-E6AB6B0290C6}"/>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63FB38B2-5230-6D49-15B7-E5B8195A95D6}"/>
              </a:ext>
            </a:extLst>
          </p:cNvPr>
          <p:cNvSpPr txBox="1"/>
          <p:nvPr/>
        </p:nvSpPr>
        <p:spPr>
          <a:xfrm>
            <a:off x="0" y="762000"/>
            <a:ext cx="12192000" cy="646331"/>
          </a:xfrm>
          <a:prstGeom prst="rect">
            <a:avLst/>
          </a:prstGeom>
          <a:noFill/>
        </p:spPr>
        <p:txBody>
          <a:bodyPr vert="horz" rtlCol="0">
            <a:spAutoFit/>
          </a:bodyPr>
          <a:lstStyle/>
          <a:p>
            <a:pPr algn="ctr"/>
            <a:r>
              <a:rPr lang="en-US" sz="3600"/>
              <a:t>First Enoch 65:6</a:t>
            </a:r>
          </a:p>
        </p:txBody>
      </p:sp>
      <p:sp>
        <p:nvSpPr>
          <p:cNvPr id="4" name="TextBox 3">
            <a:extLst>
              <a:ext uri="{FF2B5EF4-FFF2-40B4-BE49-F238E27FC236}">
                <a16:creationId xmlns:a16="http://schemas.microsoft.com/office/drawing/2014/main" id="{F3BC9169-3822-E496-2731-2C12A9F19433}"/>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E52C7A68-5B96-30F1-EE1E-35BA31842CB3}"/>
              </a:ext>
            </a:extLst>
          </p:cNvPr>
          <p:cNvSpPr txBox="1"/>
          <p:nvPr/>
        </p:nvSpPr>
        <p:spPr>
          <a:xfrm>
            <a:off x="1016000" y="1905000"/>
            <a:ext cx="10160000" cy="3431709"/>
          </a:xfrm>
          <a:prstGeom prst="rect">
            <a:avLst/>
          </a:prstGeom>
          <a:noFill/>
        </p:spPr>
        <p:txBody>
          <a:bodyPr vert="horz" rtlCol="0">
            <a:spAutoFit/>
          </a:bodyPr>
          <a:lstStyle/>
          <a:p>
            <a:pPr algn="ctr"/>
            <a:r>
              <a:rPr lang="en-US" sz="3100"/>
              <a:t>And a command has gone forth from the presence of the Lord concerning those who dwell on the earth that their ruin is accomplished </a:t>
            </a:r>
            <a:r>
              <a:rPr lang="en-US" sz="3100" b="1">
                <a:solidFill>
                  <a:srgbClr val="FF0000"/>
                </a:solidFill>
              </a:rPr>
              <a:t>because they have learnt all the secrets of the angels,</a:t>
            </a:r>
            <a:r>
              <a:rPr lang="en-US" sz="3100"/>
              <a:t> and all the violence of the Satans, and all their powers -the most secret ones- and all the power of those who practice sorcery, and the power of witchcraft, and the power of those who make molten images</a:t>
            </a:r>
          </a:p>
        </p:txBody>
      </p:sp>
    </p:spTree>
    <p:extLst>
      <p:ext uri="{BB962C8B-B14F-4D97-AF65-F5344CB8AC3E}">
        <p14:creationId xmlns:p14="http://schemas.microsoft.com/office/powerpoint/2010/main" val="2796630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4DC263-60F7-4021-0D4E-55082263B249}"/>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A8E995A6-AEE3-3922-B34F-264B947703E5}"/>
              </a:ext>
            </a:extLst>
          </p:cNvPr>
          <p:cNvSpPr txBox="1"/>
          <p:nvPr/>
        </p:nvSpPr>
        <p:spPr>
          <a:xfrm>
            <a:off x="0" y="762000"/>
            <a:ext cx="12192000" cy="646331"/>
          </a:xfrm>
          <a:prstGeom prst="rect">
            <a:avLst/>
          </a:prstGeom>
          <a:noFill/>
        </p:spPr>
        <p:txBody>
          <a:bodyPr vert="horz" rtlCol="0">
            <a:spAutoFit/>
          </a:bodyPr>
          <a:lstStyle/>
          <a:p>
            <a:pPr algn="ctr"/>
            <a:r>
              <a:rPr lang="en-US" sz="3600"/>
              <a:t>First Enoch 69:14</a:t>
            </a:r>
          </a:p>
        </p:txBody>
      </p:sp>
      <p:sp>
        <p:nvSpPr>
          <p:cNvPr id="4" name="TextBox 3">
            <a:extLst>
              <a:ext uri="{FF2B5EF4-FFF2-40B4-BE49-F238E27FC236}">
                <a16:creationId xmlns:a16="http://schemas.microsoft.com/office/drawing/2014/main" id="{1AD05F3A-D612-9A4E-9059-CB40DE56364F}"/>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446BAB58-5F5C-B52B-B98E-A37FC72A5C57}"/>
              </a:ext>
            </a:extLst>
          </p:cNvPr>
          <p:cNvSpPr txBox="1"/>
          <p:nvPr/>
        </p:nvSpPr>
        <p:spPr>
          <a:xfrm>
            <a:off x="1016000" y="1905000"/>
            <a:ext cx="10160000" cy="2477601"/>
          </a:xfrm>
          <a:prstGeom prst="rect">
            <a:avLst/>
          </a:prstGeom>
          <a:noFill/>
        </p:spPr>
        <p:txBody>
          <a:bodyPr vert="horz" rtlCol="0">
            <a:spAutoFit/>
          </a:bodyPr>
          <a:lstStyle/>
          <a:p>
            <a:pPr algn="ctr"/>
            <a:r>
              <a:rPr lang="en-US" sz="3100"/>
              <a:t>above in glory, and its name is Biqa. This (angel) requested Michael to show him the hidden name, that he might enunciate it in the oath, so that those might quake before that name and oath who revealed </a:t>
            </a:r>
            <a:r>
              <a:rPr lang="en-US" sz="3100" b="1">
                <a:solidFill>
                  <a:srgbClr val="FF0000"/>
                </a:solidFill>
              </a:rPr>
              <a:t>all that was in secret to the children of men.</a:t>
            </a:r>
          </a:p>
        </p:txBody>
      </p:sp>
    </p:spTree>
    <p:extLst>
      <p:ext uri="{BB962C8B-B14F-4D97-AF65-F5344CB8AC3E}">
        <p14:creationId xmlns:p14="http://schemas.microsoft.com/office/powerpoint/2010/main" val="4259721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161A24-6F30-F43E-2249-ABDFE494D3FD}"/>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7B86B281-D413-7BA9-DCE1-44B9F7199161}"/>
              </a:ext>
            </a:extLst>
          </p:cNvPr>
          <p:cNvSpPr txBox="1"/>
          <p:nvPr/>
        </p:nvSpPr>
        <p:spPr>
          <a:xfrm>
            <a:off x="0" y="762000"/>
            <a:ext cx="12192000" cy="646331"/>
          </a:xfrm>
          <a:prstGeom prst="rect">
            <a:avLst/>
          </a:prstGeom>
          <a:noFill/>
        </p:spPr>
        <p:txBody>
          <a:bodyPr vert="horz" rtlCol="0">
            <a:spAutoFit/>
          </a:bodyPr>
          <a:lstStyle/>
          <a:p>
            <a:pPr algn="ctr"/>
            <a:r>
              <a:rPr lang="en-US" sz="3600"/>
              <a:t>First Enoch 7:1-2</a:t>
            </a:r>
          </a:p>
        </p:txBody>
      </p:sp>
      <p:sp>
        <p:nvSpPr>
          <p:cNvPr id="4" name="TextBox 3">
            <a:extLst>
              <a:ext uri="{FF2B5EF4-FFF2-40B4-BE49-F238E27FC236}">
                <a16:creationId xmlns:a16="http://schemas.microsoft.com/office/drawing/2014/main" id="{F1B1B3B2-CD3A-457B-A9C8-D764AFB70F10}"/>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F2E27CA0-2FCD-9D8A-5D2C-8B005DC8057E}"/>
              </a:ext>
            </a:extLst>
          </p:cNvPr>
          <p:cNvSpPr txBox="1"/>
          <p:nvPr/>
        </p:nvSpPr>
        <p:spPr>
          <a:xfrm>
            <a:off x="1016000" y="1905000"/>
            <a:ext cx="10160000" cy="2477601"/>
          </a:xfrm>
          <a:prstGeom prst="rect">
            <a:avLst/>
          </a:prstGeom>
          <a:noFill/>
        </p:spPr>
        <p:txBody>
          <a:bodyPr vert="horz" rtlCol="0">
            <a:spAutoFit/>
          </a:bodyPr>
          <a:lstStyle/>
          <a:p>
            <a:pPr algn="ctr"/>
            <a:r>
              <a:rPr lang="en-US" sz="3100"/>
              <a:t>And all the others together with them took unto themselves wives, and each chose for himself one, and they began to go in unto them and to defile themselves with them, </a:t>
            </a:r>
            <a:r>
              <a:rPr lang="en-US" sz="3100" b="1">
                <a:solidFill>
                  <a:srgbClr val="FF0000"/>
                </a:solidFill>
              </a:rPr>
              <a:t>and they taught them charms and enchantments, and the cutting of roots, and made them acquainted with plants</a:t>
            </a:r>
            <a:r>
              <a:rPr lang="en-US" sz="3100"/>
              <a:t>. And they</a:t>
            </a:r>
          </a:p>
        </p:txBody>
      </p:sp>
    </p:spTree>
    <p:extLst>
      <p:ext uri="{BB962C8B-B14F-4D97-AF65-F5344CB8AC3E}">
        <p14:creationId xmlns:p14="http://schemas.microsoft.com/office/powerpoint/2010/main" val="1987154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41DB32-63A7-CB2A-C970-2876048AA1BA}"/>
              </a:ext>
            </a:extLst>
          </p:cNvPr>
          <p:cNvSpPr txBox="1"/>
          <p:nvPr/>
        </p:nvSpPr>
        <p:spPr>
          <a:xfrm>
            <a:off x="127000" y="127000"/>
            <a:ext cx="7315200" cy="276999"/>
          </a:xfrm>
          <a:prstGeom prst="rect">
            <a:avLst/>
          </a:prstGeom>
          <a:noFill/>
        </p:spPr>
        <p:txBody>
          <a:bodyPr vert="horz" lIns="0" tIns="0" rIns="0" bIns="0" rtlCol="0">
            <a:spAutoFit/>
          </a:bodyPr>
          <a:lstStyle/>
          <a:p>
            <a:r>
              <a:rPr lang="en-US"/>
              <a:t>"WATCHERS" CAME FROM HEAVEN TO INSTRUCT MEN</a:t>
            </a:r>
          </a:p>
        </p:txBody>
      </p:sp>
      <p:sp>
        <p:nvSpPr>
          <p:cNvPr id="3" name="TextBox 2">
            <a:extLst>
              <a:ext uri="{FF2B5EF4-FFF2-40B4-BE49-F238E27FC236}">
                <a16:creationId xmlns:a16="http://schemas.microsoft.com/office/drawing/2014/main" id="{949CEBED-2217-55F2-4AC5-C6A06FA8B95F}"/>
              </a:ext>
            </a:extLst>
          </p:cNvPr>
          <p:cNvSpPr txBox="1"/>
          <p:nvPr/>
        </p:nvSpPr>
        <p:spPr>
          <a:xfrm>
            <a:off x="0" y="762000"/>
            <a:ext cx="12192000" cy="646331"/>
          </a:xfrm>
          <a:prstGeom prst="rect">
            <a:avLst/>
          </a:prstGeom>
          <a:noFill/>
        </p:spPr>
        <p:txBody>
          <a:bodyPr vert="horz" rtlCol="0">
            <a:spAutoFit/>
          </a:bodyPr>
          <a:lstStyle/>
          <a:p>
            <a:pPr algn="ctr"/>
            <a:r>
              <a:rPr lang="en-US" sz="3600"/>
              <a:t>First Enoch 8:1-3</a:t>
            </a:r>
          </a:p>
        </p:txBody>
      </p:sp>
      <p:sp>
        <p:nvSpPr>
          <p:cNvPr id="4" name="TextBox 3">
            <a:extLst>
              <a:ext uri="{FF2B5EF4-FFF2-40B4-BE49-F238E27FC236}">
                <a16:creationId xmlns:a16="http://schemas.microsoft.com/office/drawing/2014/main" id="{95C74CEF-9465-4684-96A6-B1D13A8A6711}"/>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A7B9FBB7-A08B-9EDA-E243-CE2816CEF918}"/>
              </a:ext>
            </a:extLst>
          </p:cNvPr>
          <p:cNvSpPr txBox="1"/>
          <p:nvPr/>
        </p:nvSpPr>
        <p:spPr>
          <a:xfrm>
            <a:off x="1016000" y="1905000"/>
            <a:ext cx="10160000" cy="4385816"/>
          </a:xfrm>
          <a:prstGeom prst="rect">
            <a:avLst/>
          </a:prstGeom>
          <a:noFill/>
        </p:spPr>
        <p:txBody>
          <a:bodyPr vert="horz" rtlCol="0">
            <a:spAutoFit/>
          </a:bodyPr>
          <a:lstStyle/>
          <a:p>
            <a:pPr algn="ctr"/>
            <a:r>
              <a:rPr lang="en-US" sz="3100"/>
              <a:t>And Azazel taught men to make swords, and knives, and shields, and breastplates, and made known to them the metals of the earth and the art of working them, and bracelets, and ornaments, and the use of antimony, and the beautifying of the eyelids, and all kinds of costly stones, and all colouring tinctures. And there arose much godlessness, and they committed fornication, and they were led astray, and became corrupt in all their ways. (Continued...)</a:t>
            </a:r>
          </a:p>
        </p:txBody>
      </p:sp>
    </p:spTree>
    <p:extLst>
      <p:ext uri="{BB962C8B-B14F-4D97-AF65-F5344CB8AC3E}">
        <p14:creationId xmlns:p14="http://schemas.microsoft.com/office/powerpoint/2010/main" val="2125577219"/>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18</TotalTime>
  <Words>4272</Words>
  <Application>Microsoft Office PowerPoint</Application>
  <PresentationFormat>Widescreen</PresentationFormat>
  <Paragraphs>166</Paragraphs>
  <Slides>57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57</vt:i4>
      </vt:variant>
    </vt:vector>
  </HeadingPairs>
  <TitlesOfParts>
    <vt:vector size="61" baseType="lpstr">
      <vt:lpstr>Arial</vt:lpstr>
      <vt:lpstr>Calisto MT</vt:lpstr>
      <vt:lpstr>Univers Condensed</vt:lpstr>
      <vt:lpstr>ChronicleVTI</vt:lpstr>
      <vt:lpstr>The Watchers</vt:lpstr>
      <vt:lpstr>"Watchers" came from heaven to instruct 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Watchers Sinned</vt:lpstr>
      <vt:lpstr>PowerPoint Presentation</vt:lpstr>
      <vt:lpstr>Watchers Took Human Wives</vt:lpstr>
      <vt:lpstr>PowerPoint Presentation</vt:lpstr>
      <vt:lpstr>PowerPoint Presentation</vt:lpstr>
      <vt:lpstr>PowerPoint Presentation</vt:lpstr>
      <vt:lpstr>PowerPoint Presentation</vt:lpstr>
      <vt:lpstr>PowerPoint Presentation</vt:lpstr>
      <vt:lpstr>PowerPoint Presentation</vt:lpstr>
      <vt:lpstr>Watchers &amp; Women Begat Giants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Watchers will be punished</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Johnson</dc:creator>
  <cp:lastModifiedBy>Kyle Johnson</cp:lastModifiedBy>
  <cp:revision>2</cp:revision>
  <dcterms:created xsi:type="dcterms:W3CDTF">2025-03-27T20:57:54Z</dcterms:created>
  <dcterms:modified xsi:type="dcterms:W3CDTF">2026-05-11T04:01:35Z</dcterms:modified>
</cp:coreProperties>
</file>