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40F0B9-D582-4797-96AE-B12E2F80FEC9}">
          <p14:sldIdLst>
            <p14:sldId id="256"/>
          </p14:sldIdLst>
        </p14:section>
        <p14:section name="SAVED BY FAITH" id="{5D26478A-541D-4B04-B84C-3537E5224D60}">
          <p14:sldIdLst>
            <p14:sldId id="257"/>
            <p14:sldId id="258"/>
            <p14:sldId id="259"/>
            <p14:sldId id="260"/>
            <p14:sldId id="261"/>
            <p14:sldId id="262"/>
            <p14:sldId id="263"/>
            <p14:sldId id="264"/>
            <p14:sldId id="265"/>
            <p14:sldId id="266"/>
            <p14:sldId id="267"/>
            <p14:sldId id="268"/>
            <p14:sldId id="269"/>
            <p14:sldId id="270"/>
            <p14:sldId id="271"/>
            <p14:sldId id="272"/>
            <p14:sldId id="273"/>
          </p14:sldIdLst>
        </p14:section>
        <p14:section name="THE RIGHTEOUS LIVE BY FAITH" id="{640E5CCF-ABFF-4B80-BCC1-10C3B64A6A26}">
          <p14:sldIdLst>
            <p14:sldId id="274"/>
            <p14:sldId id="275"/>
            <p14:sldId id="276"/>
            <p14:sldId id="277"/>
            <p14:sldId id="278"/>
            <p14:sldId id="279"/>
            <p14:sldId id="280"/>
            <p14:sldId id="281"/>
            <p14:sldId id="282"/>
            <p14:sldId id="283"/>
            <p14:sldId id="284"/>
            <p14:sldId id="285"/>
            <p14:sldId id="286"/>
          </p14:sldIdLst>
        </p14:section>
        <p14:section name="&quot;THE PROMISE&quot; BY FAITH" id="{A5342AFB-7812-4D74-B41D-8B6794109237}">
          <p14:sldIdLst>
            <p14:sldId id="287"/>
            <p14:sldId id="288"/>
            <p14:sldId id="289"/>
            <p14:sldId id="290"/>
            <p14:sldId id="291"/>
            <p14:sldId id="292"/>
            <p14:sldId id="293"/>
          </p14:sldIdLst>
        </p14:section>
        <p14:section name="HOW DO I ATTAIN RIGHTEOUSNESS?" id="{9E33DE22-E2A0-44DF-AB5B-C8290C55581F}">
          <p14:sldIdLst>
            <p14:sldId id="294"/>
            <p14:sldId id="295"/>
            <p14:sldId id="296"/>
            <p14:sldId id="297"/>
            <p14:sldId id="298"/>
            <p14:sldId id="299"/>
            <p14:sldId id="300"/>
            <p14:sldId id="301"/>
            <p14:sldId id="302"/>
            <p14:sldId id="303"/>
            <p14:sldId id="304"/>
          </p14:sldIdLst>
        </p14:section>
        <p14:section name="YOUR FAITH IS SHOWN BY YOUR WORKS" id="{E334CB40-9DA5-407F-A898-B7D2B25D623B}">
          <p14:sldIdLst>
            <p14:sldId id="305"/>
          </p14:sldIdLst>
        </p14:section>
        <p14:section name="Judged according to works and deeds" id="{B48FD141-43F9-4D1E-9144-861A7FCB25D1}">
          <p14:sldIdLst>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Lst>
        </p14:section>
        <p14:section name="WHAT HAPPENS TO THE WICKED?" id="{C12A90FD-3A31-4241-898F-350D83A3C597}">
          <p14:sldIdLst>
            <p14:sldId id="342"/>
            <p14:sldId id="343"/>
            <p14:sldId id="344"/>
            <p14:sldId id="345"/>
            <p14:sldId id="346"/>
            <p14:sldId id="347"/>
            <p14:sldId id="348"/>
            <p14:sldId id="349"/>
            <p14:sldId id="350"/>
            <p14:sldId id="351"/>
            <p14:sldId id="352"/>
            <p14:sldId id="353"/>
            <p14:sldId id="354"/>
            <p14:sldId id="355"/>
            <p14:sldId id="356"/>
            <p14:sldId id="357"/>
            <p14:sldId id="358"/>
          </p14:sldIdLst>
        </p14:section>
        <p14:section name="CAN YOU REMAIN LAWLESS, YET BELIEVE, AND MAKE IT TO THE KINGDOM?" id="{7E987A71-A82F-4000-8E7D-25390042953A}">
          <p14:sldIdLst>
            <p14:sldId id="359"/>
            <p14:sldId id="360"/>
            <p14:sldId id="361"/>
            <p14:sldId id="362"/>
            <p14:sldId id="363"/>
            <p14:sldId id="364"/>
            <p14:sldId id="365"/>
            <p14:sldId id="366"/>
          </p14:sldIdLst>
        </p14:section>
        <p14:section name="WHAT ABOUT THOSE THAT ARE &quot;ON A FAR AWAY ISLAND AND NEVER HEARD OF JESUS&quot;?" id="{12E687F8-E5B1-4548-9589-49206446BC48}">
          <p14:sldIdLst>
            <p14:sldId id="367"/>
            <p14:sldId id="368"/>
            <p14:sldId id="369"/>
            <p14:sldId id="370"/>
            <p14:sldId id="371"/>
            <p14:sldId id="372"/>
            <p14:sldId id="373"/>
            <p14:sldId id="374"/>
            <p14:sldId id="375"/>
            <p14:sldId id="376"/>
          </p14:sldIdLst>
        </p14:section>
        <p14:section name="EVERYONE FALLS SHORT" id="{16E2C298-825F-4F7F-B490-719759F486B7}">
          <p14:sldIdLst>
            <p14:sldId id="377"/>
            <p14:sldId id="378"/>
            <p14:sldId id="379"/>
            <p14:sldId id="380"/>
            <p14:sldId id="381"/>
            <p14:sldId id="382"/>
          </p14:sldIdLst>
        </p14:section>
        <p14:section name="IS THERE GRACE FOR THOSE WHO KEEP ONLY PART OF THE LAW?" id="{B68A7016-4CE3-493F-8543-B7353023C121}">
          <p14:sldIdLst>
            <p14:sldId id="383"/>
            <p14:sldId id="384"/>
            <p14:sldId id="385"/>
            <p14:sldId id="386"/>
            <p14:sldId id="387"/>
            <p14:sldId id="388"/>
            <p14:sldId id="389"/>
            <p14:sldId id="390"/>
          </p14:sldIdLst>
        </p14:section>
        <p14:section name="HOW IS A PERSON SAVED?" id="{64C5C63F-6CB6-40AD-A380-273E57DE594D}">
          <p14:sldIdLst>
            <p14:sldId id="391"/>
          </p14:sldIdLst>
        </p14:section>
        <p14:section name="Be &quot;Blameless&quot;" id="{0E460226-E193-4B2B-A5F4-CB68E920A5A0}">
          <p14:sldIdLst>
            <p14:sldId id="392"/>
            <p14:sldId id="393"/>
            <p14:sldId id="394"/>
            <p14:sldId id="395"/>
            <p14:sldId id="396"/>
            <p14:sldId id="397"/>
            <p14:sldId id="398"/>
            <p14:sldId id="399"/>
            <p14:sldId id="400"/>
            <p14:sldId id="401"/>
            <p14:sldId id="402"/>
            <p14:sldId id="403"/>
            <p14:sldId id="404"/>
            <p14:sldId id="405"/>
            <p14:sldId id="406"/>
          </p14:sldIdLst>
        </p14:section>
        <p14:section name="ONCE SAVED, ALWAYS SAVED?" id="{605CEC36-23A8-40D1-884C-A48FC2228B1E}">
          <p14:sldIdLst>
            <p14:sldId id="407"/>
            <p14:sldId id="408"/>
            <p14:sldId id="409"/>
            <p14:sldId id="410"/>
            <p14:sldId id="411"/>
            <p14:sldId id="412"/>
            <p14:sldId id="413"/>
            <p14:sldId id="414"/>
            <p14:sldId id="415"/>
            <p14:sldId id="416"/>
          </p14:sldIdLst>
        </p14:section>
        <p14:section name="EXAMPLES OF END-OF-LIFE REQUESTS FOR FORGIVENESS" id="{27B06195-6867-4D5D-AAA2-7CB689FA7F92}">
          <p14:sldIdLst>
            <p14:sldId id="417"/>
            <p14:sldId id="418"/>
            <p14:sldId id="419"/>
            <p14:sldId id="420"/>
            <p14:sldId id="421"/>
          </p14:sldIdLst>
        </p14:section>
        <p14:section name="THERE ARE MORE WICKED THAN RIGHTEOUS" id="{56DD3586-6EDC-430F-94A3-1C65986EB24C}">
          <p14:sldIdLst>
            <p14:sldId id="422"/>
            <p14:sldId id="423"/>
            <p14:sldId id="424"/>
            <p14:sldId id="425"/>
            <p14:sldId id="426"/>
            <p14:sldId id="427"/>
            <p14:sldId id="428"/>
          </p14:sldIdLst>
        </p14:section>
        <p14:section name="FAITH" id="{3C7E5AF0-2F9E-4F6D-B4C6-3A90340BC847}">
          <p14:sldIdLst>
            <p14:sldId id="429"/>
          </p14:sldIdLst>
        </p14:section>
        <p14:section name="Definition" id="{531FCACE-A5C4-45B7-8665-50B99CF080E7}">
          <p14:sldIdLst>
            <p14:sldId id="430"/>
            <p14:sldId id="431"/>
            <p14:sldId id="432"/>
          </p14:sldIdLst>
        </p14:section>
        <p14:section name="Examples" id="{EA5342CB-0FF1-42DE-A825-19E461998C25}">
          <p14:sldIdLst>
            <p14:sldId id="433"/>
            <p14:sldId id="434"/>
          </p14:sldIdLst>
        </p14:section>
        <p14:section name="Growth in Faith" id="{1FFD35F7-671D-4293-A725-A509280A5DD6}">
          <p14:sldIdLst>
            <p14:sldId id="435"/>
            <p14:sldId id="436"/>
            <p14:sldId id="437"/>
          </p14:sldIdLst>
        </p14:section>
        <p14:section name="Necessity" id="{13BFBF27-5B70-4C67-B61A-61FAB3066DE3}">
          <p14:sldIdLst>
            <p14:sldId id="438"/>
            <p14:sldId id="439"/>
            <p14:sldId id="440"/>
          </p14:sldIdLst>
        </p14:section>
        <p14:section name="Saving Faith" id="{A1DE52F0-2EEE-4560-B426-BF5365201C8C}">
          <p14:sldIdLst>
            <p14:sldId id="441"/>
            <p14:sldId id="442"/>
            <p14:sldId id="443"/>
            <p14:sldId id="4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38C52-5459-4057-A3AC-AE9015E60219}" v="14449" dt="2025-04-09T15:08:31.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microsoft.com/office/2015/10/relationships/revisionInfo" Target="revisionInfo.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97174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8441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30300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64405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9419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56340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4140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3615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53251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60201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5/10/2026</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51093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5/10/2026</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15083260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26" r:id="rId6"/>
    <p:sldLayoutId id="2147483822" r:id="rId7"/>
    <p:sldLayoutId id="2147483823" r:id="rId8"/>
    <p:sldLayoutId id="2147483824" r:id="rId9"/>
    <p:sldLayoutId id="2147483825" r:id="rId10"/>
    <p:sldLayoutId id="2147483827"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768F94E-2BF1-56A5-87AC-0C4270793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65316E-3E8A-6339-265A-61818C725CB0}"/>
              </a:ext>
            </a:extLst>
          </p:cNvPr>
          <p:cNvPicPr>
            <a:picLocks noChangeAspect="1"/>
          </p:cNvPicPr>
          <p:nvPr/>
        </p:nvPicPr>
        <p:blipFill>
          <a:blip r:embed="rId2">
            <a:extLst>
              <a:ext uri="{28A0092B-C50C-407E-A947-70E740481C1C}">
                <a14:useLocalDpi xmlns:a14="http://schemas.microsoft.com/office/drawing/2010/main" val="0"/>
              </a:ext>
            </a:extLst>
          </a:blip>
          <a:srcRect t="23495" b="20255"/>
          <a:stretch/>
        </p:blipFill>
        <p:spPr>
          <a:xfrm>
            <a:off x="20" y="1"/>
            <a:ext cx="12191979" cy="6857999"/>
          </a:xfrm>
          <a:prstGeom prst="rect">
            <a:avLst/>
          </a:prstGeom>
        </p:spPr>
      </p:pic>
      <p:sp>
        <p:nvSpPr>
          <p:cNvPr id="97" name="Freeform: Shape 96">
            <a:extLst>
              <a:ext uri="{FF2B5EF4-FFF2-40B4-BE49-F238E27FC236}">
                <a16:creationId xmlns:a16="http://schemas.microsoft.com/office/drawing/2014/main" id="{393D8CD4-7FBE-9118-0CEB-9C1A2FA6A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0219" y="-65315"/>
            <a:ext cx="7557315" cy="3771957"/>
          </a:xfrm>
          <a:custGeom>
            <a:avLst/>
            <a:gdLst>
              <a:gd name="connsiteX0" fmla="*/ 52567 w 7557315"/>
              <a:gd name="connsiteY0" fmla="*/ 3771957 h 3771957"/>
              <a:gd name="connsiteX1" fmla="*/ 7557315 w 7557315"/>
              <a:gd name="connsiteY1" fmla="*/ 3640961 h 3771957"/>
              <a:gd name="connsiteX2" fmla="*/ 3406126 w 7557315"/>
              <a:gd name="connsiteY2" fmla="*/ 499129 h 3771957"/>
              <a:gd name="connsiteX3" fmla="*/ 3350264 w 7557315"/>
              <a:gd name="connsiteY3" fmla="*/ 459014 h 3771957"/>
              <a:gd name="connsiteX4" fmla="*/ 1923366 w 7557315"/>
              <a:gd name="connsiteY4" fmla="*/ 763 h 3771957"/>
              <a:gd name="connsiteX5" fmla="*/ 1768756 w 7557315"/>
              <a:gd name="connsiteY5" fmla="*/ 1549 h 3771957"/>
              <a:gd name="connsiteX6" fmla="*/ 144811 w 7557315"/>
              <a:gd name="connsiteY6" fmla="*/ 625253 h 3771957"/>
              <a:gd name="connsiteX7" fmla="*/ 0 w 7557315"/>
              <a:gd name="connsiteY7" fmla="*/ 760395 h 37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7315" h="3771957">
                <a:moveTo>
                  <a:pt x="52567" y="3771957"/>
                </a:moveTo>
                <a:lnTo>
                  <a:pt x="7557315" y="3640961"/>
                </a:lnTo>
                <a:lnTo>
                  <a:pt x="3406126" y="499129"/>
                </a:lnTo>
                <a:lnTo>
                  <a:pt x="3350264" y="459014"/>
                </a:lnTo>
                <a:cubicBezTo>
                  <a:pt x="2914482" y="162529"/>
                  <a:pt x="2418440" y="12600"/>
                  <a:pt x="1923366" y="763"/>
                </a:cubicBezTo>
                <a:cubicBezTo>
                  <a:pt x="1871795" y="-470"/>
                  <a:pt x="1820236" y="-206"/>
                  <a:pt x="1768756" y="1549"/>
                </a:cubicBezTo>
                <a:cubicBezTo>
                  <a:pt x="1183172" y="21502"/>
                  <a:pt x="607903" y="234096"/>
                  <a:pt x="144811" y="625253"/>
                </a:cubicBezTo>
                <a:lnTo>
                  <a:pt x="0" y="760395"/>
                </a:lnTo>
                <a:close/>
              </a:path>
            </a:pathLst>
          </a:custGeom>
          <a:gradFill>
            <a:gsLst>
              <a:gs pos="22000">
                <a:schemeClr val="bg2">
                  <a:alpha val="80000"/>
                </a:schemeClr>
              </a:gs>
              <a:gs pos="100000">
                <a:schemeClr val="accent1">
                  <a:lumMod val="60000"/>
                  <a:lumOff val="40000"/>
                  <a:alpha val="71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C51DDE-F7E3-A030-EEBD-F7308927FF00}"/>
              </a:ext>
            </a:extLst>
          </p:cNvPr>
          <p:cNvSpPr>
            <a:spLocks noGrp="1"/>
          </p:cNvSpPr>
          <p:nvPr>
            <p:ph type="ctrTitle"/>
          </p:nvPr>
        </p:nvSpPr>
        <p:spPr>
          <a:xfrm>
            <a:off x="956065" y="498764"/>
            <a:ext cx="3726596" cy="1496291"/>
          </a:xfrm>
        </p:spPr>
        <p:txBody>
          <a:bodyPr anchor="b">
            <a:normAutofit/>
          </a:bodyPr>
          <a:lstStyle/>
          <a:p>
            <a:pPr>
              <a:lnSpc>
                <a:spcPct val="90000"/>
              </a:lnSpc>
            </a:pPr>
            <a:r>
              <a:rPr lang="en-US" sz="3200"/>
              <a:t>Who gets to enter the Kingdom of YHVH?</a:t>
            </a:r>
          </a:p>
        </p:txBody>
      </p:sp>
    </p:spTree>
    <p:extLst>
      <p:ext uri="{BB962C8B-B14F-4D97-AF65-F5344CB8AC3E}">
        <p14:creationId xmlns:p14="http://schemas.microsoft.com/office/powerpoint/2010/main" val="28808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55082-DA08-3228-4104-FA7E371AA837}"/>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797AD0F9-6BAC-5DB8-8E1B-5A1E3FA8A83E}"/>
              </a:ext>
            </a:extLst>
          </p:cNvPr>
          <p:cNvSpPr txBox="1"/>
          <p:nvPr/>
        </p:nvSpPr>
        <p:spPr>
          <a:xfrm>
            <a:off x="0" y="762000"/>
            <a:ext cx="12192000" cy="646331"/>
          </a:xfrm>
          <a:prstGeom prst="rect">
            <a:avLst/>
          </a:prstGeom>
          <a:noFill/>
        </p:spPr>
        <p:txBody>
          <a:bodyPr vert="horz" rtlCol="0">
            <a:spAutoFit/>
          </a:bodyPr>
          <a:lstStyle/>
          <a:p>
            <a:pPr algn="ctr"/>
            <a:r>
              <a:rPr lang="en-US" sz="3600"/>
              <a:t>John 5:19-24</a:t>
            </a:r>
          </a:p>
        </p:txBody>
      </p:sp>
      <p:sp>
        <p:nvSpPr>
          <p:cNvPr id="4" name="TextBox 3">
            <a:extLst>
              <a:ext uri="{FF2B5EF4-FFF2-40B4-BE49-F238E27FC236}">
                <a16:creationId xmlns:a16="http://schemas.microsoft.com/office/drawing/2014/main" id="{799B033D-2EBA-CC9D-6D2E-B51FAF92505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18A430D7-BF63-2DB3-EDAB-3CF61E6F9EAA}"/>
              </a:ext>
            </a:extLst>
          </p:cNvPr>
          <p:cNvSpPr txBox="1"/>
          <p:nvPr/>
        </p:nvSpPr>
        <p:spPr>
          <a:xfrm>
            <a:off x="1016000" y="1905000"/>
            <a:ext cx="10160000" cy="3908762"/>
          </a:xfrm>
          <a:prstGeom prst="rect">
            <a:avLst/>
          </a:prstGeom>
          <a:noFill/>
        </p:spPr>
        <p:txBody>
          <a:bodyPr vert="horz" rtlCol="0">
            <a:spAutoFit/>
          </a:bodyPr>
          <a:lstStyle/>
          <a:p>
            <a:pPr algn="ctr"/>
            <a:r>
              <a:rPr lang="en-US" sz="3100"/>
              <a:t>Therefore Jesus answered and was saying to them, "Truly, truly, I say to you, the Son can do nothing of Himself, unless it is something He sees the Father doing; for whatever the Father does, these things the Son also does in like manner. "For the Father loves the Son, and shows Him all things that He Himself is doing; and the Father will show Him greater works than these, so that you will marvel. (Continued...)</a:t>
            </a:r>
          </a:p>
        </p:txBody>
      </p:sp>
    </p:spTree>
    <p:extLst>
      <p:ext uri="{BB962C8B-B14F-4D97-AF65-F5344CB8AC3E}">
        <p14:creationId xmlns:p14="http://schemas.microsoft.com/office/powerpoint/2010/main" val="2747723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8AF03-9CAE-E9D2-1835-413118D54D16}"/>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99AAE2AE-9B29-8C59-1CE0-E57E97750C8C}"/>
              </a:ext>
            </a:extLst>
          </p:cNvPr>
          <p:cNvSpPr txBox="1"/>
          <p:nvPr/>
        </p:nvSpPr>
        <p:spPr>
          <a:xfrm>
            <a:off x="1016000" y="635000"/>
            <a:ext cx="10160000" cy="3431709"/>
          </a:xfrm>
          <a:prstGeom prst="rect">
            <a:avLst/>
          </a:prstGeom>
          <a:noFill/>
        </p:spPr>
        <p:txBody>
          <a:bodyPr vert="horz" rtlCol="0">
            <a:spAutoFit/>
          </a:bodyPr>
          <a:lstStyle/>
          <a:p>
            <a:pPr algn="ctr"/>
            <a:r>
              <a:rPr lang="en-US" sz="3100"/>
              <a:t>The seventh way, which is worse than all the ways that have been mentioned, because they shall utterly waste away in confusion and be consumed with shame, and shall wither with fear at seeing the splendor of the Most High YHVH before whom they sinned while they were alive, and before whom they are to be judged in the last times.</a:t>
            </a:r>
          </a:p>
        </p:txBody>
      </p:sp>
    </p:spTree>
    <p:extLst>
      <p:ext uri="{BB962C8B-B14F-4D97-AF65-F5344CB8AC3E}">
        <p14:creationId xmlns:p14="http://schemas.microsoft.com/office/powerpoint/2010/main" val="27004354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63E1B-1000-9E42-BB4C-07C6E0164DA6}"/>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FCB88F14-AA28-DE81-6BBA-B03EC623A4C8}"/>
              </a:ext>
            </a:extLst>
          </p:cNvPr>
          <p:cNvSpPr txBox="1"/>
          <p:nvPr/>
        </p:nvSpPr>
        <p:spPr>
          <a:xfrm>
            <a:off x="0" y="762000"/>
            <a:ext cx="12192000" cy="646331"/>
          </a:xfrm>
          <a:prstGeom prst="rect">
            <a:avLst/>
          </a:prstGeom>
          <a:noFill/>
        </p:spPr>
        <p:txBody>
          <a:bodyPr vert="horz" rtlCol="0">
            <a:spAutoFit/>
          </a:bodyPr>
          <a:lstStyle/>
          <a:p>
            <a:pPr algn="ctr"/>
            <a:r>
              <a:rPr lang="en-US" sz="3600"/>
              <a:t>Second Esdras [4th Ezra] 9:15-16</a:t>
            </a:r>
          </a:p>
        </p:txBody>
      </p:sp>
      <p:sp>
        <p:nvSpPr>
          <p:cNvPr id="4" name="TextBox 3">
            <a:extLst>
              <a:ext uri="{FF2B5EF4-FFF2-40B4-BE49-F238E27FC236}">
                <a16:creationId xmlns:a16="http://schemas.microsoft.com/office/drawing/2014/main" id="{5B3D75A6-0275-C544-E5E4-1E4EBC61A06D}"/>
              </a:ext>
            </a:extLst>
          </p:cNvPr>
          <p:cNvSpPr txBox="1"/>
          <p:nvPr/>
        </p:nvSpPr>
        <p:spPr>
          <a:xfrm>
            <a:off x="0" y="1270000"/>
            <a:ext cx="12192000" cy="400110"/>
          </a:xfrm>
          <a:prstGeom prst="rect">
            <a:avLst/>
          </a:prstGeom>
          <a:noFill/>
        </p:spPr>
        <p:txBody>
          <a:bodyPr vert="horz" rtlCol="0">
            <a:spAutoFit/>
          </a:bodyPr>
          <a:lstStyle/>
          <a:p>
            <a:pPr algn="ctr"/>
            <a:r>
              <a:rPr lang="en-US" sz="2000"/>
              <a:t>(CPR, Cepher (Modified))</a:t>
            </a:r>
          </a:p>
        </p:txBody>
      </p:sp>
      <p:sp>
        <p:nvSpPr>
          <p:cNvPr id="5" name="TextBox 4">
            <a:extLst>
              <a:ext uri="{FF2B5EF4-FFF2-40B4-BE49-F238E27FC236}">
                <a16:creationId xmlns:a16="http://schemas.microsoft.com/office/drawing/2014/main" id="{9CB9F1F4-3090-FAE6-802F-E4A18B34A68D}"/>
              </a:ext>
            </a:extLst>
          </p:cNvPr>
          <p:cNvSpPr txBox="1"/>
          <p:nvPr/>
        </p:nvSpPr>
        <p:spPr>
          <a:xfrm>
            <a:off x="1016000" y="1905000"/>
            <a:ext cx="10160000" cy="2000548"/>
          </a:xfrm>
          <a:prstGeom prst="rect">
            <a:avLst/>
          </a:prstGeom>
          <a:noFill/>
        </p:spPr>
        <p:txBody>
          <a:bodyPr vert="horz" rtlCol="0">
            <a:spAutoFit/>
          </a:bodyPr>
          <a:lstStyle/>
          <a:p>
            <a:pPr algn="ctr"/>
            <a:r>
              <a:rPr lang="en-US" sz="3100"/>
              <a:t>I have said before, and now do speak, and will speak it again, that there be many more of them </a:t>
            </a:r>
            <a:r>
              <a:rPr lang="en-US" sz="3100" b="1">
                <a:solidFill>
                  <a:srgbClr val="FF0000"/>
                </a:solidFill>
              </a:rPr>
              <a:t>which perish</a:t>
            </a:r>
            <a:r>
              <a:rPr lang="en-US" sz="3100"/>
              <a:t>, than of them which shall be delivered: Like as a wave is greater than a drop.</a:t>
            </a:r>
          </a:p>
        </p:txBody>
      </p:sp>
    </p:spTree>
    <p:extLst>
      <p:ext uri="{BB962C8B-B14F-4D97-AF65-F5344CB8AC3E}">
        <p14:creationId xmlns:p14="http://schemas.microsoft.com/office/powerpoint/2010/main" val="39015232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440295-CF45-EF6E-E696-389E7C6E341E}"/>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B67D746F-DB29-04F4-790A-C6DF251542CD}"/>
              </a:ext>
            </a:extLst>
          </p:cNvPr>
          <p:cNvSpPr txBox="1"/>
          <p:nvPr/>
        </p:nvSpPr>
        <p:spPr>
          <a:xfrm>
            <a:off x="0" y="762000"/>
            <a:ext cx="12192000" cy="646331"/>
          </a:xfrm>
          <a:prstGeom prst="rect">
            <a:avLst/>
          </a:prstGeom>
          <a:noFill/>
        </p:spPr>
        <p:txBody>
          <a:bodyPr vert="horz" rtlCol="0">
            <a:spAutoFit/>
          </a:bodyPr>
          <a:lstStyle/>
          <a:p>
            <a:pPr algn="ctr"/>
            <a:r>
              <a:rPr lang="en-US" sz="3600"/>
              <a:t>Second Esdras [4th Ezra] 9:20-22</a:t>
            </a:r>
          </a:p>
        </p:txBody>
      </p:sp>
      <p:sp>
        <p:nvSpPr>
          <p:cNvPr id="4" name="TextBox 3">
            <a:extLst>
              <a:ext uri="{FF2B5EF4-FFF2-40B4-BE49-F238E27FC236}">
                <a16:creationId xmlns:a16="http://schemas.microsoft.com/office/drawing/2014/main" id="{2F8AE5B1-B996-7DD3-1925-9976AF270BBE}"/>
              </a:ext>
            </a:extLst>
          </p:cNvPr>
          <p:cNvSpPr txBox="1"/>
          <p:nvPr/>
        </p:nvSpPr>
        <p:spPr>
          <a:xfrm>
            <a:off x="0" y="1270000"/>
            <a:ext cx="12192000" cy="400110"/>
          </a:xfrm>
          <a:prstGeom prst="rect">
            <a:avLst/>
          </a:prstGeom>
          <a:noFill/>
        </p:spPr>
        <p:txBody>
          <a:bodyPr vert="horz" rtlCol="0">
            <a:spAutoFit/>
          </a:bodyPr>
          <a:lstStyle/>
          <a:p>
            <a:pPr algn="ctr"/>
            <a:r>
              <a:rPr lang="en-US" sz="2000"/>
              <a:t>(CPR, Cepher (Modified))</a:t>
            </a:r>
          </a:p>
        </p:txBody>
      </p:sp>
      <p:sp>
        <p:nvSpPr>
          <p:cNvPr id="5" name="TextBox 4">
            <a:extLst>
              <a:ext uri="{FF2B5EF4-FFF2-40B4-BE49-F238E27FC236}">
                <a16:creationId xmlns:a16="http://schemas.microsoft.com/office/drawing/2014/main" id="{C35CDA15-BDD0-E826-AE2E-86343210E04A}"/>
              </a:ext>
            </a:extLst>
          </p:cNvPr>
          <p:cNvSpPr txBox="1"/>
          <p:nvPr/>
        </p:nvSpPr>
        <p:spPr>
          <a:xfrm>
            <a:off x="1016000" y="1905000"/>
            <a:ext cx="10160000" cy="4385816"/>
          </a:xfrm>
          <a:prstGeom prst="rect">
            <a:avLst/>
          </a:prstGeom>
          <a:noFill/>
        </p:spPr>
        <p:txBody>
          <a:bodyPr vert="horz" rtlCol="0">
            <a:spAutoFit/>
          </a:bodyPr>
          <a:lstStyle/>
          <a:p>
            <a:pPr algn="ctr"/>
            <a:r>
              <a:rPr lang="en-US" sz="3100"/>
              <a:t>So I considered MY world, and behold, it was lost, and MY earth, and behold, it was in peril because of the devices of those who had come into it. And I saw and spared some with great difficulty, and delivered for Myself one grape out of a cluster, and one plant out of a great forest. </a:t>
            </a:r>
            <a:r>
              <a:rPr lang="en-US" sz="3100" b="1">
                <a:solidFill>
                  <a:srgbClr val="FF0000"/>
                </a:solidFill>
              </a:rPr>
              <a:t>So let the multitude perish which has been born in vain; but</a:t>
            </a:r>
            <a:r>
              <a:rPr lang="en-US" sz="3100"/>
              <a:t> let MY grape be kept, and MY plant be delivered; for with much labor I have made them perfect.</a:t>
            </a:r>
          </a:p>
        </p:txBody>
      </p:sp>
    </p:spTree>
    <p:extLst>
      <p:ext uri="{BB962C8B-B14F-4D97-AF65-F5344CB8AC3E}">
        <p14:creationId xmlns:p14="http://schemas.microsoft.com/office/powerpoint/2010/main" val="12509838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52F77-26E9-ED03-29F3-821F741CEE20}"/>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08399FA3-3DE8-F5EF-F361-AB014AA99CAD}"/>
              </a:ext>
            </a:extLst>
          </p:cNvPr>
          <p:cNvSpPr txBox="1"/>
          <p:nvPr/>
        </p:nvSpPr>
        <p:spPr>
          <a:xfrm>
            <a:off x="0" y="762000"/>
            <a:ext cx="12192000" cy="646331"/>
          </a:xfrm>
          <a:prstGeom prst="rect">
            <a:avLst/>
          </a:prstGeom>
          <a:noFill/>
        </p:spPr>
        <p:txBody>
          <a:bodyPr vert="horz" rtlCol="0">
            <a:spAutoFit/>
          </a:bodyPr>
          <a:lstStyle/>
          <a:p>
            <a:pPr algn="ctr"/>
            <a:r>
              <a:rPr lang="en-US" sz="3600"/>
              <a:t>Shepherd of Hermas 6:8</a:t>
            </a:r>
          </a:p>
        </p:txBody>
      </p:sp>
      <p:sp>
        <p:nvSpPr>
          <p:cNvPr id="4" name="TextBox 3">
            <a:extLst>
              <a:ext uri="{FF2B5EF4-FFF2-40B4-BE49-F238E27FC236}">
                <a16:creationId xmlns:a16="http://schemas.microsoft.com/office/drawing/2014/main" id="{6C91FF10-3C8B-EB96-BC84-D950E3790785}"/>
              </a:ext>
            </a:extLst>
          </p:cNvPr>
          <p:cNvSpPr txBox="1"/>
          <p:nvPr/>
        </p:nvSpPr>
        <p:spPr>
          <a:xfrm>
            <a:off x="0" y="1270000"/>
            <a:ext cx="12192000" cy="400110"/>
          </a:xfrm>
          <a:prstGeom prst="rect">
            <a:avLst/>
          </a:prstGeom>
          <a:noFill/>
        </p:spPr>
        <p:txBody>
          <a:bodyPr vert="horz" rtlCol="0">
            <a:spAutoFit/>
          </a:bodyPr>
          <a:lstStyle/>
          <a:p>
            <a:pPr algn="ctr"/>
            <a:r>
              <a:rPr lang="en-US" sz="2000"/>
              <a:t>(JBLT, J. B. Lightfoot Translation)</a:t>
            </a:r>
          </a:p>
        </p:txBody>
      </p:sp>
      <p:sp>
        <p:nvSpPr>
          <p:cNvPr id="5" name="TextBox 4">
            <a:extLst>
              <a:ext uri="{FF2B5EF4-FFF2-40B4-BE49-F238E27FC236}">
                <a16:creationId xmlns:a16="http://schemas.microsoft.com/office/drawing/2014/main" id="{3AD17AEA-9640-B76B-584B-DB5B4579E3BE}"/>
              </a:ext>
            </a:extLst>
          </p:cNvPr>
          <p:cNvSpPr txBox="1"/>
          <p:nvPr/>
        </p:nvSpPr>
        <p:spPr>
          <a:xfrm>
            <a:off x="1016000" y="1905000"/>
            <a:ext cx="10160000" cy="2477601"/>
          </a:xfrm>
          <a:prstGeom prst="rect">
            <a:avLst/>
          </a:prstGeom>
          <a:noFill/>
        </p:spPr>
        <p:txBody>
          <a:bodyPr vert="horz" rtlCol="0">
            <a:spAutoFit/>
          </a:bodyPr>
          <a:lstStyle/>
          <a:p>
            <a:pPr algn="ctr"/>
            <a:r>
              <a:rPr lang="en-US" sz="3100"/>
              <a:t>For the Lord swear concerning His Son, </a:t>
            </a:r>
            <a:r>
              <a:rPr lang="en-US" sz="3100" b="1">
                <a:solidFill>
                  <a:srgbClr val="FF0000"/>
                </a:solidFill>
              </a:rPr>
              <a:t>that those who denied their Lord should be rejected from their life</a:t>
            </a:r>
            <a:r>
              <a:rPr lang="en-US" sz="3100"/>
              <a:t>, even they that are now about to deny Him in the coming days; but to those who denied Him aforetime, to them mercy was given of His great loving kindness.</a:t>
            </a:r>
          </a:p>
        </p:txBody>
      </p:sp>
    </p:spTree>
    <p:extLst>
      <p:ext uri="{BB962C8B-B14F-4D97-AF65-F5344CB8AC3E}">
        <p14:creationId xmlns:p14="http://schemas.microsoft.com/office/powerpoint/2010/main" val="34539781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2E04-C144-D22A-5F17-ACFFDE02CDB5}"/>
              </a:ext>
            </a:extLst>
          </p:cNvPr>
          <p:cNvSpPr>
            <a:spLocks noGrp="1"/>
          </p:cNvSpPr>
          <p:nvPr>
            <p:ph type="ctrTitle"/>
          </p:nvPr>
        </p:nvSpPr>
        <p:spPr>
          <a:xfrm>
            <a:off x="2990408" y="762000"/>
            <a:ext cx="6211185" cy="2305246"/>
          </a:xfrm>
        </p:spPr>
        <p:txBody>
          <a:bodyPr>
            <a:noAutofit/>
          </a:bodyPr>
          <a:lstStyle/>
          <a:p>
            <a:pPr algn="ctr"/>
            <a:r>
              <a:rPr lang="en-US" sz="4800">
                <a:solidFill>
                  <a:srgbClr val="000000"/>
                </a:solidFill>
              </a:rPr>
              <a:t>Can you remain lawless, yet believe, and make it to the kingdom?</a:t>
            </a:r>
          </a:p>
        </p:txBody>
      </p:sp>
      <p:sp>
        <p:nvSpPr>
          <p:cNvPr id="3" name="Subtitle 2">
            <a:extLst>
              <a:ext uri="{FF2B5EF4-FFF2-40B4-BE49-F238E27FC236}">
                <a16:creationId xmlns:a16="http://schemas.microsoft.com/office/drawing/2014/main" id="{7488FEC2-1C10-8CCF-C3D5-287B79BDFE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15911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05E154-294F-4E9D-6F5A-9F538DC38E1E}"/>
              </a:ext>
            </a:extLst>
          </p:cNvPr>
          <p:cNvSpPr txBox="1"/>
          <p:nvPr/>
        </p:nvSpPr>
        <p:spPr>
          <a:xfrm>
            <a:off x="127000" y="127000"/>
            <a:ext cx="7315200" cy="553998"/>
          </a:xfrm>
          <a:prstGeom prst="rect">
            <a:avLst/>
          </a:prstGeom>
          <a:noFill/>
        </p:spPr>
        <p:txBody>
          <a:bodyPr vert="horz" lIns="0" tIns="0" rIns="0" bIns="0" rtlCol="0">
            <a:spAutoFit/>
          </a:bodyPr>
          <a:lstStyle/>
          <a:p>
            <a:r>
              <a:rPr lang="en-US"/>
              <a:t>CAN YOU REMAIN LAWLESS, YET BELIEVE, AND MAKE IT TO THE KINGDOM?</a:t>
            </a:r>
          </a:p>
        </p:txBody>
      </p:sp>
      <p:sp>
        <p:nvSpPr>
          <p:cNvPr id="3" name="TextBox 2">
            <a:extLst>
              <a:ext uri="{FF2B5EF4-FFF2-40B4-BE49-F238E27FC236}">
                <a16:creationId xmlns:a16="http://schemas.microsoft.com/office/drawing/2014/main" id="{37FC2830-5CB6-B23D-EA7B-69605A64942A}"/>
              </a:ext>
            </a:extLst>
          </p:cNvPr>
          <p:cNvSpPr txBox="1"/>
          <p:nvPr/>
        </p:nvSpPr>
        <p:spPr>
          <a:xfrm>
            <a:off x="0" y="762000"/>
            <a:ext cx="12192000" cy="646331"/>
          </a:xfrm>
          <a:prstGeom prst="rect">
            <a:avLst/>
          </a:prstGeom>
          <a:noFill/>
        </p:spPr>
        <p:txBody>
          <a:bodyPr vert="horz" rtlCol="0">
            <a:spAutoFit/>
          </a:bodyPr>
          <a:lstStyle/>
          <a:p>
            <a:pPr algn="ctr"/>
            <a:r>
              <a:rPr lang="en-US" sz="3600"/>
              <a:t>Ezekiel 18:5-9</a:t>
            </a:r>
          </a:p>
        </p:txBody>
      </p:sp>
      <p:sp>
        <p:nvSpPr>
          <p:cNvPr id="4" name="TextBox 3">
            <a:extLst>
              <a:ext uri="{FF2B5EF4-FFF2-40B4-BE49-F238E27FC236}">
                <a16:creationId xmlns:a16="http://schemas.microsoft.com/office/drawing/2014/main" id="{528CAF1E-B7A3-D680-99F7-4F6C09969FF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60AB825-4163-F9BA-A9B5-FB177CC978B2}"/>
              </a:ext>
            </a:extLst>
          </p:cNvPr>
          <p:cNvSpPr txBox="1"/>
          <p:nvPr/>
        </p:nvSpPr>
        <p:spPr>
          <a:xfrm>
            <a:off x="1016000" y="1905000"/>
            <a:ext cx="10160000" cy="4862870"/>
          </a:xfrm>
          <a:prstGeom prst="rect">
            <a:avLst/>
          </a:prstGeom>
          <a:noFill/>
        </p:spPr>
        <p:txBody>
          <a:bodyPr vert="horz" rtlCol="0">
            <a:spAutoFit/>
          </a:bodyPr>
          <a:lstStyle/>
          <a:p>
            <a:pPr algn="ctr"/>
            <a:r>
              <a:rPr lang="en-US" sz="3100"/>
              <a:t>"But if a man is righteous and practices justice and righteousness, and does not eat at the mountain shrines or lift up his eyes to the idols of the house of Israel, or defile his neighbor's wife or approach a woman during her menstrual period-- if a man does not oppress anyone, but restores to the debtor his pledge, does not commit robbery, but gives his bread to the hungry and covers the naked with clothing, if he does not lend money on interest or take increase, if he keep (Continued...)</a:t>
            </a:r>
          </a:p>
        </p:txBody>
      </p:sp>
    </p:spTree>
    <p:extLst>
      <p:ext uri="{BB962C8B-B14F-4D97-AF65-F5344CB8AC3E}">
        <p14:creationId xmlns:p14="http://schemas.microsoft.com/office/powerpoint/2010/main" val="25727532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F3FA96-3237-8F33-1BC2-BF3814A30C31}"/>
              </a:ext>
            </a:extLst>
          </p:cNvPr>
          <p:cNvSpPr txBox="1"/>
          <p:nvPr/>
        </p:nvSpPr>
        <p:spPr>
          <a:xfrm>
            <a:off x="127000" y="127000"/>
            <a:ext cx="7315200" cy="553998"/>
          </a:xfrm>
          <a:prstGeom prst="rect">
            <a:avLst/>
          </a:prstGeom>
          <a:noFill/>
        </p:spPr>
        <p:txBody>
          <a:bodyPr vert="horz" lIns="0" tIns="0" rIns="0" bIns="0" rtlCol="0">
            <a:spAutoFit/>
          </a:bodyPr>
          <a:lstStyle/>
          <a:p>
            <a:r>
              <a:rPr lang="en-US"/>
              <a:t>CAN YOU REMAIN LAWLESS, YET BELIEVE, AND MAKE IT TO THE KINGDOM?</a:t>
            </a:r>
          </a:p>
        </p:txBody>
      </p:sp>
      <p:sp>
        <p:nvSpPr>
          <p:cNvPr id="3" name="TextBox 2">
            <a:extLst>
              <a:ext uri="{FF2B5EF4-FFF2-40B4-BE49-F238E27FC236}">
                <a16:creationId xmlns:a16="http://schemas.microsoft.com/office/drawing/2014/main" id="{72E98C32-E5AE-D857-699C-6A4E546EE465}"/>
              </a:ext>
            </a:extLst>
          </p:cNvPr>
          <p:cNvSpPr txBox="1"/>
          <p:nvPr/>
        </p:nvSpPr>
        <p:spPr>
          <a:xfrm>
            <a:off x="1016000" y="635000"/>
            <a:ext cx="10160000" cy="2477601"/>
          </a:xfrm>
          <a:prstGeom prst="rect">
            <a:avLst/>
          </a:prstGeom>
          <a:noFill/>
        </p:spPr>
        <p:txBody>
          <a:bodyPr vert="horz" rtlCol="0">
            <a:spAutoFit/>
          </a:bodyPr>
          <a:lstStyle/>
          <a:p>
            <a:pPr algn="ctr"/>
            <a:r>
              <a:rPr lang="en-US" sz="3100"/>
              <a:t>s his hand from iniquity and executes true justice between man and man,</a:t>
            </a:r>
            <a:r>
              <a:rPr lang="en-US" sz="3100" b="1">
                <a:solidFill>
                  <a:srgbClr val="FF0000"/>
                </a:solidFill>
              </a:rPr>
              <a:t> if he walks in My statutes and My ordinances so as to deal faithfully--he is righteous and will surely liv</a:t>
            </a:r>
            <a:r>
              <a:rPr lang="en-US" sz="3100"/>
              <a:t>e," declares the Lord GOD.</a:t>
            </a:r>
          </a:p>
        </p:txBody>
      </p:sp>
    </p:spTree>
    <p:extLst>
      <p:ext uri="{BB962C8B-B14F-4D97-AF65-F5344CB8AC3E}">
        <p14:creationId xmlns:p14="http://schemas.microsoft.com/office/powerpoint/2010/main" val="12093961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0589F-2B8E-92ED-9E4D-28BC13414766}"/>
              </a:ext>
            </a:extLst>
          </p:cNvPr>
          <p:cNvSpPr txBox="1"/>
          <p:nvPr/>
        </p:nvSpPr>
        <p:spPr>
          <a:xfrm>
            <a:off x="127000" y="127000"/>
            <a:ext cx="7315200" cy="553998"/>
          </a:xfrm>
          <a:prstGeom prst="rect">
            <a:avLst/>
          </a:prstGeom>
          <a:noFill/>
        </p:spPr>
        <p:txBody>
          <a:bodyPr vert="horz" lIns="0" tIns="0" rIns="0" bIns="0" rtlCol="0">
            <a:spAutoFit/>
          </a:bodyPr>
          <a:lstStyle/>
          <a:p>
            <a:r>
              <a:rPr lang="en-US"/>
              <a:t>CAN YOU REMAIN LAWLESS, YET BELIEVE, AND MAKE IT TO THE KINGDOM?</a:t>
            </a:r>
          </a:p>
        </p:txBody>
      </p:sp>
      <p:sp>
        <p:nvSpPr>
          <p:cNvPr id="3" name="TextBox 2">
            <a:extLst>
              <a:ext uri="{FF2B5EF4-FFF2-40B4-BE49-F238E27FC236}">
                <a16:creationId xmlns:a16="http://schemas.microsoft.com/office/drawing/2014/main" id="{2FC075DD-A75D-54C8-F004-AFC32A91FAC9}"/>
              </a:ext>
            </a:extLst>
          </p:cNvPr>
          <p:cNvSpPr txBox="1"/>
          <p:nvPr/>
        </p:nvSpPr>
        <p:spPr>
          <a:xfrm>
            <a:off x="0" y="762000"/>
            <a:ext cx="12192000" cy="646331"/>
          </a:xfrm>
          <a:prstGeom prst="rect">
            <a:avLst/>
          </a:prstGeom>
          <a:noFill/>
        </p:spPr>
        <p:txBody>
          <a:bodyPr vert="horz" rtlCol="0">
            <a:spAutoFit/>
          </a:bodyPr>
          <a:lstStyle/>
          <a:p>
            <a:pPr algn="ctr"/>
            <a:r>
              <a:rPr lang="en-US" sz="3600"/>
              <a:t>James 2:18-26</a:t>
            </a:r>
          </a:p>
        </p:txBody>
      </p:sp>
      <p:sp>
        <p:nvSpPr>
          <p:cNvPr id="4" name="TextBox 3">
            <a:extLst>
              <a:ext uri="{FF2B5EF4-FFF2-40B4-BE49-F238E27FC236}">
                <a16:creationId xmlns:a16="http://schemas.microsoft.com/office/drawing/2014/main" id="{FE19E0F5-334C-3A2D-D201-17B26053B7D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7CE6B25-1880-86C6-D7DA-4FB6A4D1D889}"/>
              </a:ext>
            </a:extLst>
          </p:cNvPr>
          <p:cNvSpPr txBox="1"/>
          <p:nvPr/>
        </p:nvSpPr>
        <p:spPr>
          <a:xfrm>
            <a:off x="1016000" y="1905000"/>
            <a:ext cx="10160000" cy="3908762"/>
          </a:xfrm>
          <a:prstGeom prst="rect">
            <a:avLst/>
          </a:prstGeom>
          <a:noFill/>
        </p:spPr>
        <p:txBody>
          <a:bodyPr vert="horz" rtlCol="0">
            <a:spAutoFit/>
          </a:bodyPr>
          <a:lstStyle/>
          <a:p>
            <a:pPr algn="ctr"/>
            <a:r>
              <a:rPr lang="en-US" sz="3100"/>
              <a:t>But someone may well say, "You have faith and I have works; show me your faith without the works, and I will show you my faith by my works." You believe that God is one. You do well; the demons also believe, and shudder. But are you willing to recognize, you foolish fellow, that faith without works is useless? Was not Abraham our father justified by works when he offered up Isaac his son on the altar? (Continued...)</a:t>
            </a:r>
          </a:p>
        </p:txBody>
      </p:sp>
    </p:spTree>
    <p:extLst>
      <p:ext uri="{BB962C8B-B14F-4D97-AF65-F5344CB8AC3E}">
        <p14:creationId xmlns:p14="http://schemas.microsoft.com/office/powerpoint/2010/main" val="23192838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AE1DE-AD85-BCF5-BA3C-80DBEADAC1B1}"/>
              </a:ext>
            </a:extLst>
          </p:cNvPr>
          <p:cNvSpPr txBox="1"/>
          <p:nvPr/>
        </p:nvSpPr>
        <p:spPr>
          <a:xfrm>
            <a:off x="127000" y="127000"/>
            <a:ext cx="7315200" cy="553998"/>
          </a:xfrm>
          <a:prstGeom prst="rect">
            <a:avLst/>
          </a:prstGeom>
          <a:noFill/>
        </p:spPr>
        <p:txBody>
          <a:bodyPr vert="horz" lIns="0" tIns="0" rIns="0" bIns="0" rtlCol="0">
            <a:spAutoFit/>
          </a:bodyPr>
          <a:lstStyle/>
          <a:p>
            <a:r>
              <a:rPr lang="en-US"/>
              <a:t>CAN YOU REMAIN LAWLESS, YET BELIEVE, AND MAKE IT TO THE KINGDOM?</a:t>
            </a:r>
          </a:p>
        </p:txBody>
      </p:sp>
      <p:sp>
        <p:nvSpPr>
          <p:cNvPr id="3" name="TextBox 2">
            <a:extLst>
              <a:ext uri="{FF2B5EF4-FFF2-40B4-BE49-F238E27FC236}">
                <a16:creationId xmlns:a16="http://schemas.microsoft.com/office/drawing/2014/main" id="{34C65604-DF9F-C0C5-A0D1-BC1CD4EB8412}"/>
              </a:ext>
            </a:extLst>
          </p:cNvPr>
          <p:cNvSpPr txBox="1"/>
          <p:nvPr/>
        </p:nvSpPr>
        <p:spPr>
          <a:xfrm>
            <a:off x="1016000" y="635000"/>
            <a:ext cx="10160000" cy="4862870"/>
          </a:xfrm>
          <a:prstGeom prst="rect">
            <a:avLst/>
          </a:prstGeom>
          <a:noFill/>
        </p:spPr>
        <p:txBody>
          <a:bodyPr vert="horz" rtlCol="0">
            <a:spAutoFit/>
          </a:bodyPr>
          <a:lstStyle/>
          <a:p>
            <a:pPr algn="ctr"/>
            <a:r>
              <a:rPr lang="en-US" sz="3100"/>
              <a:t>You see that </a:t>
            </a:r>
            <a:r>
              <a:rPr lang="en-US" sz="3100" b="1">
                <a:solidFill>
                  <a:srgbClr val="FF0000"/>
                </a:solidFill>
              </a:rPr>
              <a:t>faith was working with his works</a:t>
            </a:r>
            <a:r>
              <a:rPr lang="en-US" sz="3100"/>
              <a:t>, and as a result of the works, faith was perfected; and the Scripture was fulfilled which says, "AND ABRAHAM BELIEVED GOD, AND IT WAS RECKONED TO HIM AS RIGHTEOUSNESS," and he was called the friend of God. You see that </a:t>
            </a:r>
            <a:r>
              <a:rPr lang="en-US" sz="3100" b="1">
                <a:solidFill>
                  <a:srgbClr val="FF0000"/>
                </a:solidFill>
              </a:rPr>
              <a:t>a man is justified by works and not by faith alone</a:t>
            </a:r>
            <a:r>
              <a:rPr lang="en-US" sz="3100"/>
              <a:t>. In the same way, was not Rahab the harlot also justified by works when she received the messengers and sent them out by another way? (Continued...)</a:t>
            </a:r>
          </a:p>
        </p:txBody>
      </p:sp>
    </p:spTree>
    <p:extLst>
      <p:ext uri="{BB962C8B-B14F-4D97-AF65-F5344CB8AC3E}">
        <p14:creationId xmlns:p14="http://schemas.microsoft.com/office/powerpoint/2010/main" val="33162809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C342A-53A2-4F4D-3119-0201E0E74257}"/>
              </a:ext>
            </a:extLst>
          </p:cNvPr>
          <p:cNvSpPr txBox="1"/>
          <p:nvPr/>
        </p:nvSpPr>
        <p:spPr>
          <a:xfrm>
            <a:off x="127000" y="127000"/>
            <a:ext cx="7315200" cy="553998"/>
          </a:xfrm>
          <a:prstGeom prst="rect">
            <a:avLst/>
          </a:prstGeom>
          <a:noFill/>
        </p:spPr>
        <p:txBody>
          <a:bodyPr vert="horz" lIns="0" tIns="0" rIns="0" bIns="0" rtlCol="0">
            <a:spAutoFit/>
          </a:bodyPr>
          <a:lstStyle/>
          <a:p>
            <a:r>
              <a:rPr lang="en-US"/>
              <a:t>CAN YOU REMAIN LAWLESS, YET BELIEVE, AND MAKE IT TO THE KINGDOM?</a:t>
            </a:r>
          </a:p>
        </p:txBody>
      </p:sp>
      <p:sp>
        <p:nvSpPr>
          <p:cNvPr id="3" name="TextBox 2">
            <a:extLst>
              <a:ext uri="{FF2B5EF4-FFF2-40B4-BE49-F238E27FC236}">
                <a16:creationId xmlns:a16="http://schemas.microsoft.com/office/drawing/2014/main" id="{F4C2B6A7-8014-C820-6662-08B440BA315D}"/>
              </a:ext>
            </a:extLst>
          </p:cNvPr>
          <p:cNvSpPr txBox="1"/>
          <p:nvPr/>
        </p:nvSpPr>
        <p:spPr>
          <a:xfrm>
            <a:off x="1016000" y="635000"/>
            <a:ext cx="10160000" cy="1046440"/>
          </a:xfrm>
          <a:prstGeom prst="rect">
            <a:avLst/>
          </a:prstGeom>
          <a:noFill/>
        </p:spPr>
        <p:txBody>
          <a:bodyPr vert="horz" rtlCol="0">
            <a:spAutoFit/>
          </a:bodyPr>
          <a:lstStyle/>
          <a:p>
            <a:pPr algn="ctr"/>
            <a:r>
              <a:rPr lang="en-US" sz="3100"/>
              <a:t>For just as the body without the spirit is dead, so also faith without works is dead.</a:t>
            </a:r>
          </a:p>
        </p:txBody>
      </p:sp>
    </p:spTree>
    <p:extLst>
      <p:ext uri="{BB962C8B-B14F-4D97-AF65-F5344CB8AC3E}">
        <p14:creationId xmlns:p14="http://schemas.microsoft.com/office/powerpoint/2010/main" val="10392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DD4DC-7993-6A12-B373-C18B8230AC6C}"/>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C73DCD44-9A6B-6D17-B7BC-D172DBEEEB54}"/>
              </a:ext>
            </a:extLst>
          </p:cNvPr>
          <p:cNvSpPr txBox="1"/>
          <p:nvPr/>
        </p:nvSpPr>
        <p:spPr>
          <a:xfrm>
            <a:off x="1016000" y="635000"/>
            <a:ext cx="10160000" cy="3431709"/>
          </a:xfrm>
          <a:prstGeom prst="rect">
            <a:avLst/>
          </a:prstGeom>
          <a:noFill/>
        </p:spPr>
        <p:txBody>
          <a:bodyPr vert="horz" rtlCol="0">
            <a:spAutoFit/>
          </a:bodyPr>
          <a:lstStyle/>
          <a:p>
            <a:pPr algn="ctr"/>
            <a:r>
              <a:rPr lang="en-US" sz="3100"/>
              <a:t>"For just as the Father raises the dead and gives them life, even so the Son also gives life to whom He wishes. "For not even the Father judges anyone, but He has given all judgment to the Son, so that all will honor the Son even as they honor the Father. He who does not honor the Son does not honor the Father who sent Him. (Continued...)</a:t>
            </a:r>
          </a:p>
        </p:txBody>
      </p:sp>
    </p:spTree>
    <p:extLst>
      <p:ext uri="{BB962C8B-B14F-4D97-AF65-F5344CB8AC3E}">
        <p14:creationId xmlns:p14="http://schemas.microsoft.com/office/powerpoint/2010/main" val="42382400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F805E0-4516-12FF-8382-41FF7520A81A}"/>
              </a:ext>
            </a:extLst>
          </p:cNvPr>
          <p:cNvSpPr txBox="1"/>
          <p:nvPr/>
        </p:nvSpPr>
        <p:spPr>
          <a:xfrm>
            <a:off x="127000" y="127000"/>
            <a:ext cx="7315200" cy="553998"/>
          </a:xfrm>
          <a:prstGeom prst="rect">
            <a:avLst/>
          </a:prstGeom>
          <a:noFill/>
        </p:spPr>
        <p:txBody>
          <a:bodyPr vert="horz" lIns="0" tIns="0" rIns="0" bIns="0" rtlCol="0">
            <a:spAutoFit/>
          </a:bodyPr>
          <a:lstStyle/>
          <a:p>
            <a:r>
              <a:rPr lang="en-US"/>
              <a:t>CAN YOU REMAIN LAWLESS, YET BELIEVE, AND MAKE IT TO THE KINGDOM?</a:t>
            </a:r>
          </a:p>
        </p:txBody>
      </p:sp>
      <p:sp>
        <p:nvSpPr>
          <p:cNvPr id="3" name="TextBox 2">
            <a:extLst>
              <a:ext uri="{FF2B5EF4-FFF2-40B4-BE49-F238E27FC236}">
                <a16:creationId xmlns:a16="http://schemas.microsoft.com/office/drawing/2014/main" id="{0E638822-C79B-CC91-A3A7-DD93A2839535}"/>
              </a:ext>
            </a:extLst>
          </p:cNvPr>
          <p:cNvSpPr txBox="1"/>
          <p:nvPr/>
        </p:nvSpPr>
        <p:spPr>
          <a:xfrm>
            <a:off x="0" y="762000"/>
            <a:ext cx="12192000" cy="646331"/>
          </a:xfrm>
          <a:prstGeom prst="rect">
            <a:avLst/>
          </a:prstGeom>
          <a:noFill/>
        </p:spPr>
        <p:txBody>
          <a:bodyPr vert="horz" rtlCol="0">
            <a:spAutoFit/>
          </a:bodyPr>
          <a:lstStyle/>
          <a:p>
            <a:pPr algn="ctr"/>
            <a:r>
              <a:rPr lang="en-US" sz="3600"/>
              <a:t>John 14:15</a:t>
            </a:r>
          </a:p>
        </p:txBody>
      </p:sp>
      <p:sp>
        <p:nvSpPr>
          <p:cNvPr id="4" name="TextBox 3">
            <a:extLst>
              <a:ext uri="{FF2B5EF4-FFF2-40B4-BE49-F238E27FC236}">
                <a16:creationId xmlns:a16="http://schemas.microsoft.com/office/drawing/2014/main" id="{922BB0EE-7736-59CF-3D8F-9D871A975B7C}"/>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49B8502-F615-CED4-0613-F68BAFDB71D6}"/>
              </a:ext>
            </a:extLst>
          </p:cNvPr>
          <p:cNvSpPr txBox="1"/>
          <p:nvPr/>
        </p:nvSpPr>
        <p:spPr>
          <a:xfrm>
            <a:off x="1016000" y="1905000"/>
            <a:ext cx="10160000" cy="569387"/>
          </a:xfrm>
          <a:prstGeom prst="rect">
            <a:avLst/>
          </a:prstGeom>
          <a:noFill/>
        </p:spPr>
        <p:txBody>
          <a:bodyPr vert="horz" rtlCol="0">
            <a:spAutoFit/>
          </a:bodyPr>
          <a:lstStyle/>
          <a:p>
            <a:pPr algn="ctr"/>
            <a:r>
              <a:rPr lang="en-US" sz="3100"/>
              <a:t>"</a:t>
            </a:r>
            <a:r>
              <a:rPr lang="en-US" sz="3100" b="1">
                <a:solidFill>
                  <a:srgbClr val="FF0000"/>
                </a:solidFill>
              </a:rPr>
              <a:t>If you love Me</a:t>
            </a:r>
            <a:r>
              <a:rPr lang="en-US" sz="3100"/>
              <a:t>, you will keep My commandments.</a:t>
            </a:r>
          </a:p>
        </p:txBody>
      </p:sp>
    </p:spTree>
    <p:extLst>
      <p:ext uri="{BB962C8B-B14F-4D97-AF65-F5344CB8AC3E}">
        <p14:creationId xmlns:p14="http://schemas.microsoft.com/office/powerpoint/2010/main" val="10727065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EB06C-D927-62AE-AF92-EB2E8B09FE0C}"/>
              </a:ext>
            </a:extLst>
          </p:cNvPr>
          <p:cNvSpPr txBox="1"/>
          <p:nvPr/>
        </p:nvSpPr>
        <p:spPr>
          <a:xfrm>
            <a:off x="127000" y="127000"/>
            <a:ext cx="7315200" cy="553998"/>
          </a:xfrm>
          <a:prstGeom prst="rect">
            <a:avLst/>
          </a:prstGeom>
          <a:noFill/>
        </p:spPr>
        <p:txBody>
          <a:bodyPr vert="horz" lIns="0" tIns="0" rIns="0" bIns="0" rtlCol="0">
            <a:spAutoFit/>
          </a:bodyPr>
          <a:lstStyle/>
          <a:p>
            <a:r>
              <a:rPr lang="en-US"/>
              <a:t>CAN YOU REMAIN LAWLESS, YET BELIEVE, AND MAKE IT TO THE KINGDOM?</a:t>
            </a:r>
          </a:p>
        </p:txBody>
      </p:sp>
      <p:sp>
        <p:nvSpPr>
          <p:cNvPr id="3" name="TextBox 2">
            <a:extLst>
              <a:ext uri="{FF2B5EF4-FFF2-40B4-BE49-F238E27FC236}">
                <a16:creationId xmlns:a16="http://schemas.microsoft.com/office/drawing/2014/main" id="{10874076-3DE0-4D50-1361-0DA64AE3244E}"/>
              </a:ext>
            </a:extLst>
          </p:cNvPr>
          <p:cNvSpPr txBox="1"/>
          <p:nvPr/>
        </p:nvSpPr>
        <p:spPr>
          <a:xfrm>
            <a:off x="0" y="762000"/>
            <a:ext cx="12192000" cy="646331"/>
          </a:xfrm>
          <a:prstGeom prst="rect">
            <a:avLst/>
          </a:prstGeom>
          <a:noFill/>
        </p:spPr>
        <p:txBody>
          <a:bodyPr vert="horz" rtlCol="0">
            <a:spAutoFit/>
          </a:bodyPr>
          <a:lstStyle/>
          <a:p>
            <a:pPr algn="ctr"/>
            <a:r>
              <a:rPr lang="en-US" sz="3600"/>
              <a:t>Luke 10:25-28</a:t>
            </a:r>
          </a:p>
        </p:txBody>
      </p:sp>
      <p:sp>
        <p:nvSpPr>
          <p:cNvPr id="4" name="TextBox 3">
            <a:extLst>
              <a:ext uri="{FF2B5EF4-FFF2-40B4-BE49-F238E27FC236}">
                <a16:creationId xmlns:a16="http://schemas.microsoft.com/office/drawing/2014/main" id="{98BBD1F7-7302-88AC-F49C-AA493CB595E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DF0584C-AB3D-3919-48B8-EB77522B97A7}"/>
              </a:ext>
            </a:extLst>
          </p:cNvPr>
          <p:cNvSpPr txBox="1"/>
          <p:nvPr/>
        </p:nvSpPr>
        <p:spPr>
          <a:xfrm>
            <a:off x="1016000" y="1905000"/>
            <a:ext cx="10160000" cy="4862870"/>
          </a:xfrm>
          <a:prstGeom prst="rect">
            <a:avLst/>
          </a:prstGeom>
          <a:noFill/>
        </p:spPr>
        <p:txBody>
          <a:bodyPr vert="horz" rtlCol="0">
            <a:spAutoFit/>
          </a:bodyPr>
          <a:lstStyle/>
          <a:p>
            <a:pPr algn="ctr"/>
            <a:r>
              <a:rPr lang="en-US" sz="3100"/>
              <a:t>And a lawyer stood up and put Him to the test, saying, "Teacher, what shall I do to inherit eternal life?" And He said to him, "What is written in the Law? How does it read to you?" And he answered, "</a:t>
            </a:r>
            <a:r>
              <a:rPr lang="en-US" sz="3100" b="1">
                <a:solidFill>
                  <a:srgbClr val="FF0000"/>
                </a:solidFill>
              </a:rPr>
              <a:t>YOU SHALL LOVE THE LORD YOUR GOD WITH ALL YOUR HEART, AND WITH ALL YOUR SOUL, AND WITH ALL YOUR STRENGTH, AND WITH ALL YOUR MIND</a:t>
            </a:r>
            <a:r>
              <a:rPr lang="en-US" sz="3100"/>
              <a:t>; AND YOUR NEIGHBOR AS YOURSELF." And He said to him, "You have answered correctly; DO THIS AND YOU WILL LIVE."</a:t>
            </a:r>
          </a:p>
        </p:txBody>
      </p:sp>
    </p:spTree>
    <p:extLst>
      <p:ext uri="{BB962C8B-B14F-4D97-AF65-F5344CB8AC3E}">
        <p14:creationId xmlns:p14="http://schemas.microsoft.com/office/powerpoint/2010/main" val="5255946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810D-8595-6CE2-8BEA-2C9474D4D9CC}"/>
              </a:ext>
            </a:extLst>
          </p:cNvPr>
          <p:cNvSpPr>
            <a:spLocks noGrp="1"/>
          </p:cNvSpPr>
          <p:nvPr>
            <p:ph type="ctrTitle"/>
          </p:nvPr>
        </p:nvSpPr>
        <p:spPr>
          <a:xfrm>
            <a:off x="2990408" y="762000"/>
            <a:ext cx="6211185" cy="2305246"/>
          </a:xfrm>
        </p:spPr>
        <p:txBody>
          <a:bodyPr>
            <a:noAutofit/>
          </a:bodyPr>
          <a:lstStyle/>
          <a:p>
            <a:pPr algn="ctr"/>
            <a:r>
              <a:rPr lang="en-US" sz="4800">
                <a:solidFill>
                  <a:srgbClr val="000000"/>
                </a:solidFill>
              </a:rPr>
              <a:t>What about those that are "on a far away island and never heard of Jesus"?</a:t>
            </a:r>
          </a:p>
        </p:txBody>
      </p:sp>
      <p:sp>
        <p:nvSpPr>
          <p:cNvPr id="3" name="Subtitle 2">
            <a:extLst>
              <a:ext uri="{FF2B5EF4-FFF2-40B4-BE49-F238E27FC236}">
                <a16:creationId xmlns:a16="http://schemas.microsoft.com/office/drawing/2014/main" id="{8E0293C7-29FF-CF09-3034-DBAD99FAD6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15456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8615A7-F70C-2503-9BC9-A7BBCC6D44A4}"/>
              </a:ext>
            </a:extLst>
          </p:cNvPr>
          <p:cNvSpPr txBox="1"/>
          <p:nvPr/>
        </p:nvSpPr>
        <p:spPr>
          <a:xfrm>
            <a:off x="127000" y="127000"/>
            <a:ext cx="7315200" cy="553998"/>
          </a:xfrm>
          <a:prstGeom prst="rect">
            <a:avLst/>
          </a:prstGeom>
          <a:noFill/>
        </p:spPr>
        <p:txBody>
          <a:bodyPr vert="horz" lIns="0" tIns="0" rIns="0" bIns="0" rtlCol="0">
            <a:spAutoFit/>
          </a:bodyPr>
          <a:lstStyle/>
          <a:p>
            <a:r>
              <a:rPr lang="en-US"/>
              <a:t>WHAT ABOUT THOSE THAT ARE "ON A FAR AWAY ISLAND AND NEVER HEARD OF JESUS"?</a:t>
            </a:r>
          </a:p>
        </p:txBody>
      </p:sp>
      <p:sp>
        <p:nvSpPr>
          <p:cNvPr id="3" name="TextBox 2">
            <a:extLst>
              <a:ext uri="{FF2B5EF4-FFF2-40B4-BE49-F238E27FC236}">
                <a16:creationId xmlns:a16="http://schemas.microsoft.com/office/drawing/2014/main" id="{4A2DCE71-4823-30F1-3A38-2DABAD4B5EFE}"/>
              </a:ext>
            </a:extLst>
          </p:cNvPr>
          <p:cNvSpPr txBox="1"/>
          <p:nvPr/>
        </p:nvSpPr>
        <p:spPr>
          <a:xfrm>
            <a:off x="0" y="762000"/>
            <a:ext cx="12192000" cy="646331"/>
          </a:xfrm>
          <a:prstGeom prst="rect">
            <a:avLst/>
          </a:prstGeom>
          <a:noFill/>
        </p:spPr>
        <p:txBody>
          <a:bodyPr vert="horz" rtlCol="0">
            <a:spAutoFit/>
          </a:bodyPr>
          <a:lstStyle/>
          <a:p>
            <a:pPr algn="ctr"/>
            <a:r>
              <a:rPr lang="en-US" sz="3600"/>
              <a:t>Matthew 25:31-46</a:t>
            </a:r>
          </a:p>
        </p:txBody>
      </p:sp>
      <p:sp>
        <p:nvSpPr>
          <p:cNvPr id="4" name="TextBox 3">
            <a:extLst>
              <a:ext uri="{FF2B5EF4-FFF2-40B4-BE49-F238E27FC236}">
                <a16:creationId xmlns:a16="http://schemas.microsoft.com/office/drawing/2014/main" id="{E0135521-54F2-20D0-B392-45D657C86D7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B9D430B-85FB-A27A-A3EF-FFC5161F4E0B}"/>
              </a:ext>
            </a:extLst>
          </p:cNvPr>
          <p:cNvSpPr txBox="1"/>
          <p:nvPr/>
        </p:nvSpPr>
        <p:spPr>
          <a:xfrm>
            <a:off x="1016000" y="1905000"/>
            <a:ext cx="10160000" cy="3431709"/>
          </a:xfrm>
          <a:prstGeom prst="rect">
            <a:avLst/>
          </a:prstGeom>
          <a:noFill/>
        </p:spPr>
        <p:txBody>
          <a:bodyPr vert="horz" rtlCol="0">
            <a:spAutoFit/>
          </a:bodyPr>
          <a:lstStyle/>
          <a:p>
            <a:pPr algn="ctr"/>
            <a:r>
              <a:rPr lang="en-US" sz="3100"/>
              <a:t>"But when the Son of Man comes in His glory, and all the angels with Him, then He will sit on His glorious throne. "All the nations will be gathered before Him; and He will separate them from one another, as the shepherd separates the sheep from the goats; and He will put the sheep on His right, and the goats on the left. (Continued...)</a:t>
            </a:r>
          </a:p>
        </p:txBody>
      </p:sp>
    </p:spTree>
    <p:extLst>
      <p:ext uri="{BB962C8B-B14F-4D97-AF65-F5344CB8AC3E}">
        <p14:creationId xmlns:p14="http://schemas.microsoft.com/office/powerpoint/2010/main" val="28804231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74019C-4F30-0114-F76C-EB5C52A8E14E}"/>
              </a:ext>
            </a:extLst>
          </p:cNvPr>
          <p:cNvSpPr txBox="1"/>
          <p:nvPr/>
        </p:nvSpPr>
        <p:spPr>
          <a:xfrm>
            <a:off x="127000" y="127000"/>
            <a:ext cx="7315200" cy="553998"/>
          </a:xfrm>
          <a:prstGeom prst="rect">
            <a:avLst/>
          </a:prstGeom>
          <a:noFill/>
        </p:spPr>
        <p:txBody>
          <a:bodyPr vert="horz" lIns="0" tIns="0" rIns="0" bIns="0" rtlCol="0">
            <a:spAutoFit/>
          </a:bodyPr>
          <a:lstStyle/>
          <a:p>
            <a:r>
              <a:rPr lang="en-US"/>
              <a:t>WHAT ABOUT THOSE THAT ARE "ON A FAR AWAY ISLAND AND NEVER HEARD OF JESUS"?</a:t>
            </a:r>
          </a:p>
        </p:txBody>
      </p:sp>
      <p:sp>
        <p:nvSpPr>
          <p:cNvPr id="3" name="TextBox 2">
            <a:extLst>
              <a:ext uri="{FF2B5EF4-FFF2-40B4-BE49-F238E27FC236}">
                <a16:creationId xmlns:a16="http://schemas.microsoft.com/office/drawing/2014/main" id="{EFF96A86-CAA4-14DB-82C8-A20E1026CF91}"/>
              </a:ext>
            </a:extLst>
          </p:cNvPr>
          <p:cNvSpPr txBox="1"/>
          <p:nvPr/>
        </p:nvSpPr>
        <p:spPr>
          <a:xfrm>
            <a:off x="1016000" y="635000"/>
            <a:ext cx="10160000" cy="3908762"/>
          </a:xfrm>
          <a:prstGeom prst="rect">
            <a:avLst/>
          </a:prstGeom>
          <a:noFill/>
        </p:spPr>
        <p:txBody>
          <a:bodyPr vert="horz" rtlCol="0">
            <a:spAutoFit/>
          </a:bodyPr>
          <a:lstStyle/>
          <a:p>
            <a:pPr algn="ctr"/>
            <a:r>
              <a:rPr lang="en-US" sz="3100"/>
              <a:t>"Then the King will say to those on His right, 'Come, you who are blessed of My Father, inherit the kingdom prepared for you from the foundation of the world. For I was hungry, and you gave Me something to eat; I was thirsty, and you gave Me something to drink; I was a stranger, and you invited Me in; naked, and you clothed Me; I was sick, and you visited Me; I was in prison, and you came to Me. (Continued...)</a:t>
            </a:r>
          </a:p>
        </p:txBody>
      </p:sp>
    </p:spTree>
    <p:extLst>
      <p:ext uri="{BB962C8B-B14F-4D97-AF65-F5344CB8AC3E}">
        <p14:creationId xmlns:p14="http://schemas.microsoft.com/office/powerpoint/2010/main" val="192962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E93706-6FA2-BD77-7A75-B7B2B6F4F1DF}"/>
              </a:ext>
            </a:extLst>
          </p:cNvPr>
          <p:cNvSpPr txBox="1"/>
          <p:nvPr/>
        </p:nvSpPr>
        <p:spPr>
          <a:xfrm>
            <a:off x="127000" y="127000"/>
            <a:ext cx="7315200" cy="553998"/>
          </a:xfrm>
          <a:prstGeom prst="rect">
            <a:avLst/>
          </a:prstGeom>
          <a:noFill/>
        </p:spPr>
        <p:txBody>
          <a:bodyPr vert="horz" lIns="0" tIns="0" rIns="0" bIns="0" rtlCol="0">
            <a:spAutoFit/>
          </a:bodyPr>
          <a:lstStyle/>
          <a:p>
            <a:r>
              <a:rPr lang="en-US"/>
              <a:t>WHAT ABOUT THOSE THAT ARE "ON A FAR AWAY ISLAND AND NEVER HEARD OF JESUS"?</a:t>
            </a:r>
          </a:p>
        </p:txBody>
      </p:sp>
      <p:sp>
        <p:nvSpPr>
          <p:cNvPr id="3" name="TextBox 2">
            <a:extLst>
              <a:ext uri="{FF2B5EF4-FFF2-40B4-BE49-F238E27FC236}">
                <a16:creationId xmlns:a16="http://schemas.microsoft.com/office/drawing/2014/main" id="{12D0CF13-D76D-DB5D-DF94-443A0439C8E2}"/>
              </a:ext>
            </a:extLst>
          </p:cNvPr>
          <p:cNvSpPr txBox="1"/>
          <p:nvPr/>
        </p:nvSpPr>
        <p:spPr>
          <a:xfrm>
            <a:off x="1016000" y="635000"/>
            <a:ext cx="10160000" cy="4385816"/>
          </a:xfrm>
          <a:prstGeom prst="rect">
            <a:avLst/>
          </a:prstGeom>
          <a:noFill/>
        </p:spPr>
        <p:txBody>
          <a:bodyPr vert="horz" rtlCol="0">
            <a:spAutoFit/>
          </a:bodyPr>
          <a:lstStyle/>
          <a:p>
            <a:pPr algn="ctr"/>
            <a:r>
              <a:rPr lang="en-US" sz="3100"/>
              <a:t>' "Then the righteous will answer Him, 'Lord, when did we see You hungry, and feed You, or thirsty, and give You something to drink? And when did we see You a stranger, and invite You in, or naked, and clothe You? When did we see You sick, or in prison, and come to You?' "The King will answer and say to them, 'Truly I say to you, to the extent that you did it to one of these brothers of Mine, even the least of them, you did it to Me. (Continued...)</a:t>
            </a:r>
          </a:p>
        </p:txBody>
      </p:sp>
    </p:spTree>
    <p:extLst>
      <p:ext uri="{BB962C8B-B14F-4D97-AF65-F5344CB8AC3E}">
        <p14:creationId xmlns:p14="http://schemas.microsoft.com/office/powerpoint/2010/main" val="32008941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8EA27-3B99-1D1F-5B2B-77F622C20752}"/>
              </a:ext>
            </a:extLst>
          </p:cNvPr>
          <p:cNvSpPr txBox="1"/>
          <p:nvPr/>
        </p:nvSpPr>
        <p:spPr>
          <a:xfrm>
            <a:off x="127000" y="127000"/>
            <a:ext cx="7315200" cy="553998"/>
          </a:xfrm>
          <a:prstGeom prst="rect">
            <a:avLst/>
          </a:prstGeom>
          <a:noFill/>
        </p:spPr>
        <p:txBody>
          <a:bodyPr vert="horz" lIns="0" tIns="0" rIns="0" bIns="0" rtlCol="0">
            <a:spAutoFit/>
          </a:bodyPr>
          <a:lstStyle/>
          <a:p>
            <a:r>
              <a:rPr lang="en-US"/>
              <a:t>WHAT ABOUT THOSE THAT ARE "ON A FAR AWAY ISLAND AND NEVER HEARD OF JESUS"?</a:t>
            </a:r>
          </a:p>
        </p:txBody>
      </p:sp>
      <p:sp>
        <p:nvSpPr>
          <p:cNvPr id="3" name="TextBox 2">
            <a:extLst>
              <a:ext uri="{FF2B5EF4-FFF2-40B4-BE49-F238E27FC236}">
                <a16:creationId xmlns:a16="http://schemas.microsoft.com/office/drawing/2014/main" id="{3CCDC2BE-CBA7-EEBB-F370-A80A8EE94B8B}"/>
              </a:ext>
            </a:extLst>
          </p:cNvPr>
          <p:cNvSpPr txBox="1"/>
          <p:nvPr/>
        </p:nvSpPr>
        <p:spPr>
          <a:xfrm>
            <a:off x="1016000" y="635000"/>
            <a:ext cx="10160000" cy="3908762"/>
          </a:xfrm>
          <a:prstGeom prst="rect">
            <a:avLst/>
          </a:prstGeom>
          <a:noFill/>
        </p:spPr>
        <p:txBody>
          <a:bodyPr vert="horz" rtlCol="0">
            <a:spAutoFit/>
          </a:bodyPr>
          <a:lstStyle/>
          <a:p>
            <a:pPr algn="ctr"/>
            <a:r>
              <a:rPr lang="en-US" sz="3100"/>
              <a:t>' "Then He will also say to those on His left, 'Depart from Me, accursed ones, into the eternal fire which has been prepared for the devil and his angels; for I was hungry, and you gave Me nothing to eat; I was thirsty, and you gave Me nothing to drink; I was a stranger, and you did not invite Me in; naked, and you did not clothe Me; sick, and in prison, and you did not visit Me. (Continued...)</a:t>
            </a:r>
          </a:p>
        </p:txBody>
      </p:sp>
    </p:spTree>
    <p:extLst>
      <p:ext uri="{BB962C8B-B14F-4D97-AF65-F5344CB8AC3E}">
        <p14:creationId xmlns:p14="http://schemas.microsoft.com/office/powerpoint/2010/main" val="34689981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F88BED-349A-F3C7-0A91-A4F2A34589B2}"/>
              </a:ext>
            </a:extLst>
          </p:cNvPr>
          <p:cNvSpPr txBox="1"/>
          <p:nvPr/>
        </p:nvSpPr>
        <p:spPr>
          <a:xfrm>
            <a:off x="127000" y="127000"/>
            <a:ext cx="7315200" cy="553998"/>
          </a:xfrm>
          <a:prstGeom prst="rect">
            <a:avLst/>
          </a:prstGeom>
          <a:noFill/>
        </p:spPr>
        <p:txBody>
          <a:bodyPr vert="horz" lIns="0" tIns="0" rIns="0" bIns="0" rtlCol="0">
            <a:spAutoFit/>
          </a:bodyPr>
          <a:lstStyle/>
          <a:p>
            <a:r>
              <a:rPr lang="en-US"/>
              <a:t>WHAT ABOUT THOSE THAT ARE "ON A FAR AWAY ISLAND AND NEVER HEARD OF JESUS"?</a:t>
            </a:r>
          </a:p>
        </p:txBody>
      </p:sp>
      <p:sp>
        <p:nvSpPr>
          <p:cNvPr id="3" name="TextBox 2">
            <a:extLst>
              <a:ext uri="{FF2B5EF4-FFF2-40B4-BE49-F238E27FC236}">
                <a16:creationId xmlns:a16="http://schemas.microsoft.com/office/drawing/2014/main" id="{0064F357-58BF-959B-FCA5-770CF5C89D7C}"/>
              </a:ext>
            </a:extLst>
          </p:cNvPr>
          <p:cNvSpPr txBox="1"/>
          <p:nvPr/>
        </p:nvSpPr>
        <p:spPr>
          <a:xfrm>
            <a:off x="1016000" y="635000"/>
            <a:ext cx="10160000" cy="3908762"/>
          </a:xfrm>
          <a:prstGeom prst="rect">
            <a:avLst/>
          </a:prstGeom>
          <a:noFill/>
        </p:spPr>
        <p:txBody>
          <a:bodyPr vert="horz" rtlCol="0">
            <a:spAutoFit/>
          </a:bodyPr>
          <a:lstStyle/>
          <a:p>
            <a:pPr algn="ctr"/>
            <a:r>
              <a:rPr lang="en-US" sz="3100"/>
              <a:t>' "Then they themselves also will answer, 'Lord, when did we see You hungry, or thirsty, or a stranger, or naked, or sick, or in prison, and did not take care of You?' "Then He will answer them, '</a:t>
            </a:r>
            <a:r>
              <a:rPr lang="en-US" sz="3100" b="1">
                <a:solidFill>
                  <a:srgbClr val="FF0000"/>
                </a:solidFill>
              </a:rPr>
              <a:t>Truly I say to you, to the extent that you did not do it to one of the least of these, you did not do it to Me</a:t>
            </a:r>
            <a:r>
              <a:rPr lang="en-US" sz="3100"/>
              <a:t>.' "These will go away into eternal punishment, but the righteous into eternal life."</a:t>
            </a:r>
          </a:p>
        </p:txBody>
      </p:sp>
    </p:spTree>
    <p:extLst>
      <p:ext uri="{BB962C8B-B14F-4D97-AF65-F5344CB8AC3E}">
        <p14:creationId xmlns:p14="http://schemas.microsoft.com/office/powerpoint/2010/main" val="4854806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F3EBC9-4933-06B4-A4C5-9E4FDFCB382E}"/>
              </a:ext>
            </a:extLst>
          </p:cNvPr>
          <p:cNvSpPr txBox="1"/>
          <p:nvPr/>
        </p:nvSpPr>
        <p:spPr>
          <a:xfrm>
            <a:off x="127000" y="127000"/>
            <a:ext cx="7315200" cy="553998"/>
          </a:xfrm>
          <a:prstGeom prst="rect">
            <a:avLst/>
          </a:prstGeom>
          <a:noFill/>
        </p:spPr>
        <p:txBody>
          <a:bodyPr vert="horz" lIns="0" tIns="0" rIns="0" bIns="0" rtlCol="0">
            <a:spAutoFit/>
          </a:bodyPr>
          <a:lstStyle/>
          <a:p>
            <a:r>
              <a:rPr lang="en-US"/>
              <a:t>WHAT ABOUT THOSE THAT ARE "ON A FAR AWAY ISLAND AND NEVER HEARD OF JESUS"?</a:t>
            </a:r>
          </a:p>
        </p:txBody>
      </p:sp>
      <p:sp>
        <p:nvSpPr>
          <p:cNvPr id="3" name="TextBox 2">
            <a:extLst>
              <a:ext uri="{FF2B5EF4-FFF2-40B4-BE49-F238E27FC236}">
                <a16:creationId xmlns:a16="http://schemas.microsoft.com/office/drawing/2014/main" id="{83465565-BEC4-1BDE-EF10-2FDC78C204AE}"/>
              </a:ext>
            </a:extLst>
          </p:cNvPr>
          <p:cNvSpPr txBox="1"/>
          <p:nvPr/>
        </p:nvSpPr>
        <p:spPr>
          <a:xfrm>
            <a:off x="0" y="762000"/>
            <a:ext cx="12192000" cy="646331"/>
          </a:xfrm>
          <a:prstGeom prst="rect">
            <a:avLst/>
          </a:prstGeom>
          <a:noFill/>
        </p:spPr>
        <p:txBody>
          <a:bodyPr vert="horz" rtlCol="0">
            <a:spAutoFit/>
          </a:bodyPr>
          <a:lstStyle/>
          <a:p>
            <a:pPr algn="ctr"/>
            <a:r>
              <a:rPr lang="en-US" sz="3600"/>
              <a:t>Romans 2:12-16</a:t>
            </a:r>
          </a:p>
        </p:txBody>
      </p:sp>
      <p:sp>
        <p:nvSpPr>
          <p:cNvPr id="4" name="TextBox 3">
            <a:extLst>
              <a:ext uri="{FF2B5EF4-FFF2-40B4-BE49-F238E27FC236}">
                <a16:creationId xmlns:a16="http://schemas.microsoft.com/office/drawing/2014/main" id="{7DFB7782-CF10-3F69-AA63-65C6BEF323A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73F15C5-7840-C88D-A0C2-3CA33115E603}"/>
              </a:ext>
            </a:extLst>
          </p:cNvPr>
          <p:cNvSpPr txBox="1"/>
          <p:nvPr/>
        </p:nvSpPr>
        <p:spPr>
          <a:xfrm>
            <a:off x="1016000" y="1905000"/>
            <a:ext cx="10160000" cy="2477601"/>
          </a:xfrm>
          <a:prstGeom prst="rect">
            <a:avLst/>
          </a:prstGeom>
          <a:noFill/>
        </p:spPr>
        <p:txBody>
          <a:bodyPr vert="horz" rtlCol="0">
            <a:spAutoFit/>
          </a:bodyPr>
          <a:lstStyle/>
          <a:p>
            <a:pPr algn="ctr"/>
            <a:r>
              <a:rPr lang="en-US" sz="3100"/>
              <a:t>For all who have sinned without the Law will also perish without the Law, and all who have sinned under the Law will be judged by the Law; for it is not the hearers of the Law who are just before God, but the doers of the Law will be justified. (Continued...)</a:t>
            </a:r>
          </a:p>
        </p:txBody>
      </p:sp>
    </p:spTree>
    <p:extLst>
      <p:ext uri="{BB962C8B-B14F-4D97-AF65-F5344CB8AC3E}">
        <p14:creationId xmlns:p14="http://schemas.microsoft.com/office/powerpoint/2010/main" val="42280164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BBD9BF-3FFD-C77B-DD22-FD6F430E02B9}"/>
              </a:ext>
            </a:extLst>
          </p:cNvPr>
          <p:cNvSpPr txBox="1"/>
          <p:nvPr/>
        </p:nvSpPr>
        <p:spPr>
          <a:xfrm>
            <a:off x="127000" y="127000"/>
            <a:ext cx="7315200" cy="553998"/>
          </a:xfrm>
          <a:prstGeom prst="rect">
            <a:avLst/>
          </a:prstGeom>
          <a:noFill/>
        </p:spPr>
        <p:txBody>
          <a:bodyPr vert="horz" lIns="0" tIns="0" rIns="0" bIns="0" rtlCol="0">
            <a:spAutoFit/>
          </a:bodyPr>
          <a:lstStyle/>
          <a:p>
            <a:r>
              <a:rPr lang="en-US"/>
              <a:t>WHAT ABOUT THOSE THAT ARE "ON A FAR AWAY ISLAND AND NEVER HEARD OF JESUS"?</a:t>
            </a:r>
          </a:p>
        </p:txBody>
      </p:sp>
      <p:sp>
        <p:nvSpPr>
          <p:cNvPr id="3" name="TextBox 2">
            <a:extLst>
              <a:ext uri="{FF2B5EF4-FFF2-40B4-BE49-F238E27FC236}">
                <a16:creationId xmlns:a16="http://schemas.microsoft.com/office/drawing/2014/main" id="{582F84D0-A6F7-013A-EC0E-D219AC8B3326}"/>
              </a:ext>
            </a:extLst>
          </p:cNvPr>
          <p:cNvSpPr txBox="1"/>
          <p:nvPr/>
        </p:nvSpPr>
        <p:spPr>
          <a:xfrm>
            <a:off x="1016000" y="635000"/>
            <a:ext cx="10160000" cy="3908762"/>
          </a:xfrm>
          <a:prstGeom prst="rect">
            <a:avLst/>
          </a:prstGeom>
          <a:noFill/>
        </p:spPr>
        <p:txBody>
          <a:bodyPr vert="horz" rtlCol="0">
            <a:spAutoFit/>
          </a:bodyPr>
          <a:lstStyle/>
          <a:p>
            <a:pPr algn="ctr"/>
            <a:r>
              <a:rPr lang="en-US" sz="3100" b="1">
                <a:solidFill>
                  <a:srgbClr val="FF0000"/>
                </a:solidFill>
              </a:rPr>
              <a:t>For when Gentiles who do not have the Law do instinctively the things of the Law, these, not having the Law, are a law to themselves, in that they show the work of the Law written in their hearts</a:t>
            </a:r>
            <a:r>
              <a:rPr lang="en-US" sz="3100"/>
              <a:t>, their conscience bearing witness and their thoughts alternately accusing or else defending them, on the day when, according to my gospel, God will judge the secrets of men through Christ Jesus.</a:t>
            </a:r>
          </a:p>
        </p:txBody>
      </p:sp>
    </p:spTree>
    <p:extLst>
      <p:ext uri="{BB962C8B-B14F-4D97-AF65-F5344CB8AC3E}">
        <p14:creationId xmlns:p14="http://schemas.microsoft.com/office/powerpoint/2010/main" val="364478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1D93CF-7966-000A-D4F5-DDA903093BAF}"/>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C67F0DD9-E7A9-F236-CE6D-7DBF093625D9}"/>
              </a:ext>
            </a:extLst>
          </p:cNvPr>
          <p:cNvSpPr txBox="1"/>
          <p:nvPr/>
        </p:nvSpPr>
        <p:spPr>
          <a:xfrm>
            <a:off x="1016000" y="635000"/>
            <a:ext cx="10160000" cy="2000548"/>
          </a:xfrm>
          <a:prstGeom prst="rect">
            <a:avLst/>
          </a:prstGeom>
          <a:noFill/>
        </p:spPr>
        <p:txBody>
          <a:bodyPr vert="horz" rtlCol="0">
            <a:spAutoFit/>
          </a:bodyPr>
          <a:lstStyle/>
          <a:p>
            <a:pPr algn="ctr"/>
            <a:r>
              <a:rPr lang="en-US" sz="3100"/>
              <a:t>"Truly, truly, I say to you, he who hears My word, and believes Him who sent Me, has eternal life, and does not come into judgment, but has passed out of death into life.</a:t>
            </a:r>
          </a:p>
        </p:txBody>
      </p:sp>
    </p:spTree>
    <p:extLst>
      <p:ext uri="{BB962C8B-B14F-4D97-AF65-F5344CB8AC3E}">
        <p14:creationId xmlns:p14="http://schemas.microsoft.com/office/powerpoint/2010/main" val="2984901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7680E5-F032-F0B3-A156-EEB5595B6F6C}"/>
              </a:ext>
            </a:extLst>
          </p:cNvPr>
          <p:cNvSpPr txBox="1"/>
          <p:nvPr/>
        </p:nvSpPr>
        <p:spPr>
          <a:xfrm>
            <a:off x="127000" y="127000"/>
            <a:ext cx="7315200" cy="553998"/>
          </a:xfrm>
          <a:prstGeom prst="rect">
            <a:avLst/>
          </a:prstGeom>
          <a:noFill/>
        </p:spPr>
        <p:txBody>
          <a:bodyPr vert="horz" lIns="0" tIns="0" rIns="0" bIns="0" rtlCol="0">
            <a:spAutoFit/>
          </a:bodyPr>
          <a:lstStyle/>
          <a:p>
            <a:r>
              <a:rPr lang="en-US"/>
              <a:t>WHAT ABOUT THOSE THAT ARE "ON A FAR AWAY ISLAND AND NEVER HEARD OF JESUS"?</a:t>
            </a:r>
          </a:p>
        </p:txBody>
      </p:sp>
      <p:sp>
        <p:nvSpPr>
          <p:cNvPr id="3" name="TextBox 2">
            <a:extLst>
              <a:ext uri="{FF2B5EF4-FFF2-40B4-BE49-F238E27FC236}">
                <a16:creationId xmlns:a16="http://schemas.microsoft.com/office/drawing/2014/main" id="{6BCFEF72-1C14-539A-C55F-F11EF77AAFCA}"/>
              </a:ext>
            </a:extLst>
          </p:cNvPr>
          <p:cNvSpPr txBox="1"/>
          <p:nvPr/>
        </p:nvSpPr>
        <p:spPr>
          <a:xfrm>
            <a:off x="0" y="762000"/>
            <a:ext cx="12192000" cy="646331"/>
          </a:xfrm>
          <a:prstGeom prst="rect">
            <a:avLst/>
          </a:prstGeom>
          <a:noFill/>
        </p:spPr>
        <p:txBody>
          <a:bodyPr vert="horz" rtlCol="0">
            <a:spAutoFit/>
          </a:bodyPr>
          <a:lstStyle/>
          <a:p>
            <a:pPr algn="ctr"/>
            <a:r>
              <a:rPr lang="en-US" sz="3600"/>
              <a:t>Acts 10:34-35</a:t>
            </a:r>
          </a:p>
        </p:txBody>
      </p:sp>
      <p:sp>
        <p:nvSpPr>
          <p:cNvPr id="4" name="TextBox 3">
            <a:extLst>
              <a:ext uri="{FF2B5EF4-FFF2-40B4-BE49-F238E27FC236}">
                <a16:creationId xmlns:a16="http://schemas.microsoft.com/office/drawing/2014/main" id="{EC24E9C9-8ED5-3CF6-2DB9-9B43B255B1AC}"/>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A1ACAFD-06EF-9C8C-4389-F3AFBBB879C2}"/>
              </a:ext>
            </a:extLst>
          </p:cNvPr>
          <p:cNvSpPr txBox="1"/>
          <p:nvPr/>
        </p:nvSpPr>
        <p:spPr>
          <a:xfrm>
            <a:off x="1016000" y="1905000"/>
            <a:ext cx="10160000" cy="2000548"/>
          </a:xfrm>
          <a:prstGeom prst="rect">
            <a:avLst/>
          </a:prstGeom>
          <a:noFill/>
        </p:spPr>
        <p:txBody>
          <a:bodyPr vert="horz" rtlCol="0">
            <a:spAutoFit/>
          </a:bodyPr>
          <a:lstStyle/>
          <a:p>
            <a:pPr algn="ctr"/>
            <a:r>
              <a:rPr lang="en-US" sz="3100"/>
              <a:t>Opening his mouth, Peter said: "I most certainly understand now that God is not one to show partiality, but in every nation the man who fears Him and </a:t>
            </a:r>
            <a:r>
              <a:rPr lang="en-US" sz="3100" b="1">
                <a:solidFill>
                  <a:srgbClr val="FF0000"/>
                </a:solidFill>
              </a:rPr>
              <a:t>does what is right is welcome to Him</a:t>
            </a:r>
            <a:r>
              <a:rPr lang="en-US" sz="3100"/>
              <a:t>.</a:t>
            </a:r>
          </a:p>
        </p:txBody>
      </p:sp>
    </p:spTree>
    <p:extLst>
      <p:ext uri="{BB962C8B-B14F-4D97-AF65-F5344CB8AC3E}">
        <p14:creationId xmlns:p14="http://schemas.microsoft.com/office/powerpoint/2010/main" val="17671838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48AE8E-7BE2-0CFD-8B1D-3E6ADA8821B1}"/>
              </a:ext>
            </a:extLst>
          </p:cNvPr>
          <p:cNvSpPr txBox="1"/>
          <p:nvPr/>
        </p:nvSpPr>
        <p:spPr>
          <a:xfrm>
            <a:off x="127000" y="127000"/>
            <a:ext cx="7315200" cy="553998"/>
          </a:xfrm>
          <a:prstGeom prst="rect">
            <a:avLst/>
          </a:prstGeom>
          <a:noFill/>
        </p:spPr>
        <p:txBody>
          <a:bodyPr vert="horz" lIns="0" tIns="0" rIns="0" bIns="0" rtlCol="0">
            <a:spAutoFit/>
          </a:bodyPr>
          <a:lstStyle/>
          <a:p>
            <a:r>
              <a:rPr lang="en-US"/>
              <a:t>WHAT ABOUT THOSE THAT ARE "ON A FAR AWAY ISLAND AND NEVER HEARD OF JESUS"?</a:t>
            </a:r>
          </a:p>
        </p:txBody>
      </p:sp>
      <p:sp>
        <p:nvSpPr>
          <p:cNvPr id="3" name="TextBox 2">
            <a:extLst>
              <a:ext uri="{FF2B5EF4-FFF2-40B4-BE49-F238E27FC236}">
                <a16:creationId xmlns:a16="http://schemas.microsoft.com/office/drawing/2014/main" id="{70158837-532C-E4E3-4A4D-EC0B760AF945}"/>
              </a:ext>
            </a:extLst>
          </p:cNvPr>
          <p:cNvSpPr txBox="1"/>
          <p:nvPr/>
        </p:nvSpPr>
        <p:spPr>
          <a:xfrm>
            <a:off x="0" y="762000"/>
            <a:ext cx="12192000" cy="646331"/>
          </a:xfrm>
          <a:prstGeom prst="rect">
            <a:avLst/>
          </a:prstGeom>
          <a:noFill/>
        </p:spPr>
        <p:txBody>
          <a:bodyPr vert="horz" rtlCol="0">
            <a:spAutoFit/>
          </a:bodyPr>
          <a:lstStyle/>
          <a:p>
            <a:pPr algn="ctr"/>
            <a:r>
              <a:rPr lang="en-US" sz="3600"/>
              <a:t>Romans 1:18-19</a:t>
            </a:r>
          </a:p>
        </p:txBody>
      </p:sp>
      <p:sp>
        <p:nvSpPr>
          <p:cNvPr id="4" name="TextBox 3">
            <a:extLst>
              <a:ext uri="{FF2B5EF4-FFF2-40B4-BE49-F238E27FC236}">
                <a16:creationId xmlns:a16="http://schemas.microsoft.com/office/drawing/2014/main" id="{AFF7598D-01D8-0B2C-08E0-A569C64E7B8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7A78297-75F3-6C78-C012-C9385099EBD0}"/>
              </a:ext>
            </a:extLst>
          </p:cNvPr>
          <p:cNvSpPr txBox="1"/>
          <p:nvPr/>
        </p:nvSpPr>
        <p:spPr>
          <a:xfrm>
            <a:off x="1016000" y="1905000"/>
            <a:ext cx="10160000" cy="2477601"/>
          </a:xfrm>
          <a:prstGeom prst="rect">
            <a:avLst/>
          </a:prstGeom>
          <a:noFill/>
        </p:spPr>
        <p:txBody>
          <a:bodyPr vert="horz" rtlCol="0">
            <a:spAutoFit/>
          </a:bodyPr>
          <a:lstStyle/>
          <a:p>
            <a:pPr algn="ctr"/>
            <a:r>
              <a:rPr lang="en-US" sz="3100"/>
              <a:t>For the wrath of God is revealed from heaven against all ungodliness and unrighteousness of men who suppress the truth in unrighteousness, because </a:t>
            </a:r>
            <a:r>
              <a:rPr lang="en-US" sz="3100" b="1">
                <a:solidFill>
                  <a:srgbClr val="FF0000"/>
                </a:solidFill>
              </a:rPr>
              <a:t>that which is known about God is evident within them</a:t>
            </a:r>
            <a:r>
              <a:rPr lang="en-US" sz="3100"/>
              <a:t>; for God made it evident to them.</a:t>
            </a:r>
          </a:p>
        </p:txBody>
      </p:sp>
    </p:spTree>
    <p:extLst>
      <p:ext uri="{BB962C8B-B14F-4D97-AF65-F5344CB8AC3E}">
        <p14:creationId xmlns:p14="http://schemas.microsoft.com/office/powerpoint/2010/main" val="42694325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1AFF-E53C-B584-B20A-5811CBD523FE}"/>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Everyone Falls Short</a:t>
            </a:r>
          </a:p>
        </p:txBody>
      </p:sp>
      <p:sp>
        <p:nvSpPr>
          <p:cNvPr id="3" name="Subtitle 2">
            <a:extLst>
              <a:ext uri="{FF2B5EF4-FFF2-40B4-BE49-F238E27FC236}">
                <a16:creationId xmlns:a16="http://schemas.microsoft.com/office/drawing/2014/main" id="{0D14A7DD-8ABF-52EC-F58E-5FC07A962F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12260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5387BD-E524-F7A6-17AF-DDD25F62880F}"/>
              </a:ext>
            </a:extLst>
          </p:cNvPr>
          <p:cNvSpPr txBox="1"/>
          <p:nvPr/>
        </p:nvSpPr>
        <p:spPr>
          <a:xfrm>
            <a:off x="127000" y="127000"/>
            <a:ext cx="7315200" cy="276999"/>
          </a:xfrm>
          <a:prstGeom prst="rect">
            <a:avLst/>
          </a:prstGeom>
          <a:noFill/>
        </p:spPr>
        <p:txBody>
          <a:bodyPr vert="horz" lIns="0" tIns="0" rIns="0" bIns="0" rtlCol="0">
            <a:spAutoFit/>
          </a:bodyPr>
          <a:lstStyle/>
          <a:p>
            <a:r>
              <a:rPr lang="en-US"/>
              <a:t>EVERYONE FALLS SHORT</a:t>
            </a:r>
          </a:p>
        </p:txBody>
      </p:sp>
      <p:sp>
        <p:nvSpPr>
          <p:cNvPr id="3" name="TextBox 2">
            <a:extLst>
              <a:ext uri="{FF2B5EF4-FFF2-40B4-BE49-F238E27FC236}">
                <a16:creationId xmlns:a16="http://schemas.microsoft.com/office/drawing/2014/main" id="{6750DC0A-1E62-C886-8CD1-98C13F3F8ABD}"/>
              </a:ext>
            </a:extLst>
          </p:cNvPr>
          <p:cNvSpPr txBox="1"/>
          <p:nvPr/>
        </p:nvSpPr>
        <p:spPr>
          <a:xfrm>
            <a:off x="0" y="762000"/>
            <a:ext cx="12192000" cy="646331"/>
          </a:xfrm>
          <a:prstGeom prst="rect">
            <a:avLst/>
          </a:prstGeom>
          <a:noFill/>
        </p:spPr>
        <p:txBody>
          <a:bodyPr vert="horz" rtlCol="0">
            <a:spAutoFit/>
          </a:bodyPr>
          <a:lstStyle/>
          <a:p>
            <a:pPr algn="ctr"/>
            <a:r>
              <a:rPr lang="en-US" sz="3600"/>
              <a:t>First John 1:8-10</a:t>
            </a:r>
          </a:p>
        </p:txBody>
      </p:sp>
      <p:sp>
        <p:nvSpPr>
          <p:cNvPr id="4" name="TextBox 3">
            <a:extLst>
              <a:ext uri="{FF2B5EF4-FFF2-40B4-BE49-F238E27FC236}">
                <a16:creationId xmlns:a16="http://schemas.microsoft.com/office/drawing/2014/main" id="{2905ADE6-AC27-0D59-4ECB-D95BAAAF108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C5D0B49-634B-62E3-FC56-6A837AF311BC}"/>
              </a:ext>
            </a:extLst>
          </p:cNvPr>
          <p:cNvSpPr txBox="1"/>
          <p:nvPr/>
        </p:nvSpPr>
        <p:spPr>
          <a:xfrm>
            <a:off x="1016000" y="1905000"/>
            <a:ext cx="10160000" cy="2954655"/>
          </a:xfrm>
          <a:prstGeom prst="rect">
            <a:avLst/>
          </a:prstGeom>
          <a:noFill/>
        </p:spPr>
        <p:txBody>
          <a:bodyPr vert="horz" rtlCol="0">
            <a:spAutoFit/>
          </a:bodyPr>
          <a:lstStyle/>
          <a:p>
            <a:pPr algn="ctr"/>
            <a:r>
              <a:rPr lang="en-US" sz="3100" b="1">
                <a:solidFill>
                  <a:srgbClr val="FF0000"/>
                </a:solidFill>
              </a:rPr>
              <a:t>If we say that we have no sin, we are deceiving ourselves and the truth is not in us.</a:t>
            </a:r>
            <a:r>
              <a:rPr lang="en-US" sz="3100"/>
              <a:t> If we confess our sins, He is faithful and righteous to forgive us our sins and to cleanse us from all unrighteousness. If we say that we have not sinned, we make Him a liar and His word is not in us.</a:t>
            </a:r>
          </a:p>
        </p:txBody>
      </p:sp>
    </p:spTree>
    <p:extLst>
      <p:ext uri="{BB962C8B-B14F-4D97-AF65-F5344CB8AC3E}">
        <p14:creationId xmlns:p14="http://schemas.microsoft.com/office/powerpoint/2010/main" val="374684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5ED711-2F1A-8593-A89E-98B6DE5868CF}"/>
              </a:ext>
            </a:extLst>
          </p:cNvPr>
          <p:cNvSpPr txBox="1"/>
          <p:nvPr/>
        </p:nvSpPr>
        <p:spPr>
          <a:xfrm>
            <a:off x="127000" y="127000"/>
            <a:ext cx="7315200" cy="276999"/>
          </a:xfrm>
          <a:prstGeom prst="rect">
            <a:avLst/>
          </a:prstGeom>
          <a:noFill/>
        </p:spPr>
        <p:txBody>
          <a:bodyPr vert="horz" lIns="0" tIns="0" rIns="0" bIns="0" rtlCol="0">
            <a:spAutoFit/>
          </a:bodyPr>
          <a:lstStyle/>
          <a:p>
            <a:r>
              <a:rPr lang="en-US"/>
              <a:t>EVERYONE FALLS SHORT</a:t>
            </a:r>
          </a:p>
        </p:txBody>
      </p:sp>
      <p:sp>
        <p:nvSpPr>
          <p:cNvPr id="3" name="TextBox 2">
            <a:extLst>
              <a:ext uri="{FF2B5EF4-FFF2-40B4-BE49-F238E27FC236}">
                <a16:creationId xmlns:a16="http://schemas.microsoft.com/office/drawing/2014/main" id="{D9821B22-D847-7A68-81F4-0E5B05403AB2}"/>
              </a:ext>
            </a:extLst>
          </p:cNvPr>
          <p:cNvSpPr txBox="1"/>
          <p:nvPr/>
        </p:nvSpPr>
        <p:spPr>
          <a:xfrm>
            <a:off x="0" y="762000"/>
            <a:ext cx="12192000" cy="646331"/>
          </a:xfrm>
          <a:prstGeom prst="rect">
            <a:avLst/>
          </a:prstGeom>
          <a:noFill/>
        </p:spPr>
        <p:txBody>
          <a:bodyPr vert="horz" rtlCol="0">
            <a:spAutoFit/>
          </a:bodyPr>
          <a:lstStyle/>
          <a:p>
            <a:pPr algn="ctr"/>
            <a:r>
              <a:rPr lang="en-US" sz="3600"/>
              <a:t>First Kings 8:46</a:t>
            </a:r>
          </a:p>
        </p:txBody>
      </p:sp>
      <p:sp>
        <p:nvSpPr>
          <p:cNvPr id="4" name="TextBox 3">
            <a:extLst>
              <a:ext uri="{FF2B5EF4-FFF2-40B4-BE49-F238E27FC236}">
                <a16:creationId xmlns:a16="http://schemas.microsoft.com/office/drawing/2014/main" id="{4CD30E46-B4AA-D82A-9580-63C58A1826F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673B760-014E-486C-6DC2-40966A89287D}"/>
              </a:ext>
            </a:extLst>
          </p:cNvPr>
          <p:cNvSpPr txBox="1"/>
          <p:nvPr/>
        </p:nvSpPr>
        <p:spPr>
          <a:xfrm>
            <a:off x="1016000" y="1905000"/>
            <a:ext cx="10160000" cy="2000548"/>
          </a:xfrm>
          <a:prstGeom prst="rect">
            <a:avLst/>
          </a:prstGeom>
          <a:noFill/>
        </p:spPr>
        <p:txBody>
          <a:bodyPr vert="horz" rtlCol="0">
            <a:spAutoFit/>
          </a:bodyPr>
          <a:lstStyle/>
          <a:p>
            <a:pPr algn="ctr"/>
            <a:r>
              <a:rPr lang="en-US" sz="3100"/>
              <a:t>"When they sin against You (</a:t>
            </a:r>
            <a:r>
              <a:rPr lang="en-US" sz="3100" b="1">
                <a:solidFill>
                  <a:srgbClr val="FF0000"/>
                </a:solidFill>
              </a:rPr>
              <a:t>for there is no man who does not sin</a:t>
            </a:r>
            <a:r>
              <a:rPr lang="en-US" sz="3100"/>
              <a:t>) and You are angry with them and deliver them to an enemy, so that they take them away captive to the land of the enemy, far off or near;</a:t>
            </a:r>
          </a:p>
        </p:txBody>
      </p:sp>
    </p:spTree>
    <p:extLst>
      <p:ext uri="{BB962C8B-B14F-4D97-AF65-F5344CB8AC3E}">
        <p14:creationId xmlns:p14="http://schemas.microsoft.com/office/powerpoint/2010/main" val="23356624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F4EFF7-B709-236B-EE88-797FDCEFC694}"/>
              </a:ext>
            </a:extLst>
          </p:cNvPr>
          <p:cNvSpPr txBox="1"/>
          <p:nvPr/>
        </p:nvSpPr>
        <p:spPr>
          <a:xfrm>
            <a:off x="127000" y="127000"/>
            <a:ext cx="7315200" cy="276999"/>
          </a:xfrm>
          <a:prstGeom prst="rect">
            <a:avLst/>
          </a:prstGeom>
          <a:noFill/>
        </p:spPr>
        <p:txBody>
          <a:bodyPr vert="horz" lIns="0" tIns="0" rIns="0" bIns="0" rtlCol="0">
            <a:spAutoFit/>
          </a:bodyPr>
          <a:lstStyle/>
          <a:p>
            <a:r>
              <a:rPr lang="en-US"/>
              <a:t>EVERYONE FALLS SHORT</a:t>
            </a:r>
          </a:p>
        </p:txBody>
      </p:sp>
      <p:sp>
        <p:nvSpPr>
          <p:cNvPr id="3" name="TextBox 2">
            <a:extLst>
              <a:ext uri="{FF2B5EF4-FFF2-40B4-BE49-F238E27FC236}">
                <a16:creationId xmlns:a16="http://schemas.microsoft.com/office/drawing/2014/main" id="{2DA4EBA1-C4BC-3620-DCDE-0B3CE8D84985}"/>
              </a:ext>
            </a:extLst>
          </p:cNvPr>
          <p:cNvSpPr txBox="1"/>
          <p:nvPr/>
        </p:nvSpPr>
        <p:spPr>
          <a:xfrm>
            <a:off x="0" y="762000"/>
            <a:ext cx="12192000" cy="646331"/>
          </a:xfrm>
          <a:prstGeom prst="rect">
            <a:avLst/>
          </a:prstGeom>
          <a:noFill/>
        </p:spPr>
        <p:txBody>
          <a:bodyPr vert="horz" rtlCol="0">
            <a:spAutoFit/>
          </a:bodyPr>
          <a:lstStyle/>
          <a:p>
            <a:pPr algn="ctr"/>
            <a:r>
              <a:rPr lang="en-US" sz="3600"/>
              <a:t>Isaiah 53:4-6</a:t>
            </a:r>
          </a:p>
        </p:txBody>
      </p:sp>
      <p:sp>
        <p:nvSpPr>
          <p:cNvPr id="4" name="TextBox 3">
            <a:extLst>
              <a:ext uri="{FF2B5EF4-FFF2-40B4-BE49-F238E27FC236}">
                <a16:creationId xmlns:a16="http://schemas.microsoft.com/office/drawing/2014/main" id="{2DD6BFA8-3321-84A4-4F87-531CC01BCF2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18C182E-229A-2751-D41D-9CDD9ED6A823}"/>
              </a:ext>
            </a:extLst>
          </p:cNvPr>
          <p:cNvSpPr txBox="1"/>
          <p:nvPr/>
        </p:nvSpPr>
        <p:spPr>
          <a:xfrm>
            <a:off x="1016000" y="1905000"/>
            <a:ext cx="10160000" cy="4385816"/>
          </a:xfrm>
          <a:prstGeom prst="rect">
            <a:avLst/>
          </a:prstGeom>
          <a:noFill/>
        </p:spPr>
        <p:txBody>
          <a:bodyPr vert="horz" rtlCol="0">
            <a:spAutoFit/>
          </a:bodyPr>
          <a:lstStyle/>
          <a:p>
            <a:pPr algn="ctr"/>
            <a:r>
              <a:rPr lang="en-US" sz="3100"/>
              <a:t>Surely our griefs He Himself bore, And our sorrows He carried; Yet we ourselves esteemed Him stricken, Smitten of God, and afflicted. But He was pierced through for our transgressions, He was crushed for our iniquities; The chastening for our well-being fell upon Him, And by His scourging we are healed. </a:t>
            </a:r>
            <a:r>
              <a:rPr lang="en-US" sz="3100" b="1">
                <a:solidFill>
                  <a:srgbClr val="FF0000"/>
                </a:solidFill>
              </a:rPr>
              <a:t>All of us like sheep have gone astray, Each of us has turned to his own way;</a:t>
            </a:r>
            <a:r>
              <a:rPr lang="en-US" sz="3100"/>
              <a:t> But the LORD has caused the iniquity of us all To fall on Him.</a:t>
            </a:r>
          </a:p>
        </p:txBody>
      </p:sp>
    </p:spTree>
    <p:extLst>
      <p:ext uri="{BB962C8B-B14F-4D97-AF65-F5344CB8AC3E}">
        <p14:creationId xmlns:p14="http://schemas.microsoft.com/office/powerpoint/2010/main" val="16319164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65BE8F-85A3-3E0F-22BC-FDA77334E7DA}"/>
              </a:ext>
            </a:extLst>
          </p:cNvPr>
          <p:cNvSpPr txBox="1"/>
          <p:nvPr/>
        </p:nvSpPr>
        <p:spPr>
          <a:xfrm>
            <a:off x="127000" y="127000"/>
            <a:ext cx="7315200" cy="276999"/>
          </a:xfrm>
          <a:prstGeom prst="rect">
            <a:avLst/>
          </a:prstGeom>
          <a:noFill/>
        </p:spPr>
        <p:txBody>
          <a:bodyPr vert="horz" lIns="0" tIns="0" rIns="0" bIns="0" rtlCol="0">
            <a:spAutoFit/>
          </a:bodyPr>
          <a:lstStyle/>
          <a:p>
            <a:r>
              <a:rPr lang="en-US"/>
              <a:t>EVERYONE FALLS SHORT</a:t>
            </a:r>
          </a:p>
        </p:txBody>
      </p:sp>
      <p:sp>
        <p:nvSpPr>
          <p:cNvPr id="3" name="TextBox 2">
            <a:extLst>
              <a:ext uri="{FF2B5EF4-FFF2-40B4-BE49-F238E27FC236}">
                <a16:creationId xmlns:a16="http://schemas.microsoft.com/office/drawing/2014/main" id="{449B8721-B817-15BC-47E6-B4423FC22CD2}"/>
              </a:ext>
            </a:extLst>
          </p:cNvPr>
          <p:cNvSpPr txBox="1"/>
          <p:nvPr/>
        </p:nvSpPr>
        <p:spPr>
          <a:xfrm>
            <a:off x="0" y="762000"/>
            <a:ext cx="12192000" cy="646331"/>
          </a:xfrm>
          <a:prstGeom prst="rect">
            <a:avLst/>
          </a:prstGeom>
          <a:noFill/>
        </p:spPr>
        <p:txBody>
          <a:bodyPr vert="horz" rtlCol="0">
            <a:spAutoFit/>
          </a:bodyPr>
          <a:lstStyle/>
          <a:p>
            <a:pPr algn="ctr"/>
            <a:r>
              <a:rPr lang="en-US" sz="3600"/>
              <a:t>Romans 3:23</a:t>
            </a:r>
          </a:p>
        </p:txBody>
      </p:sp>
      <p:sp>
        <p:nvSpPr>
          <p:cNvPr id="4" name="TextBox 3">
            <a:extLst>
              <a:ext uri="{FF2B5EF4-FFF2-40B4-BE49-F238E27FC236}">
                <a16:creationId xmlns:a16="http://schemas.microsoft.com/office/drawing/2014/main" id="{5A9FF3BB-8E29-2868-BB0F-48F83F7E08E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18D12CA-A096-3E5A-1A65-E6D1227AB5BA}"/>
              </a:ext>
            </a:extLst>
          </p:cNvPr>
          <p:cNvSpPr txBox="1"/>
          <p:nvPr/>
        </p:nvSpPr>
        <p:spPr>
          <a:xfrm>
            <a:off x="1016000" y="1905000"/>
            <a:ext cx="10160000" cy="569387"/>
          </a:xfrm>
          <a:prstGeom prst="rect">
            <a:avLst/>
          </a:prstGeom>
          <a:noFill/>
        </p:spPr>
        <p:txBody>
          <a:bodyPr vert="horz" rtlCol="0">
            <a:spAutoFit/>
          </a:bodyPr>
          <a:lstStyle/>
          <a:p>
            <a:pPr algn="ctr"/>
            <a:r>
              <a:rPr lang="en-US" sz="3100"/>
              <a:t>for </a:t>
            </a:r>
            <a:r>
              <a:rPr lang="en-US" sz="3100" b="1">
                <a:solidFill>
                  <a:srgbClr val="FF0000"/>
                </a:solidFill>
              </a:rPr>
              <a:t>all have sinned and fall short</a:t>
            </a:r>
            <a:r>
              <a:rPr lang="en-US" sz="3100"/>
              <a:t> of the glory of God,</a:t>
            </a:r>
          </a:p>
        </p:txBody>
      </p:sp>
    </p:spTree>
    <p:extLst>
      <p:ext uri="{BB962C8B-B14F-4D97-AF65-F5344CB8AC3E}">
        <p14:creationId xmlns:p14="http://schemas.microsoft.com/office/powerpoint/2010/main" val="29046870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641CE5-D736-88F1-B6E0-85C5F9FC0274}"/>
              </a:ext>
            </a:extLst>
          </p:cNvPr>
          <p:cNvSpPr txBox="1"/>
          <p:nvPr/>
        </p:nvSpPr>
        <p:spPr>
          <a:xfrm>
            <a:off x="127000" y="127000"/>
            <a:ext cx="7315200" cy="276999"/>
          </a:xfrm>
          <a:prstGeom prst="rect">
            <a:avLst/>
          </a:prstGeom>
          <a:noFill/>
        </p:spPr>
        <p:txBody>
          <a:bodyPr vert="horz" lIns="0" tIns="0" rIns="0" bIns="0" rtlCol="0">
            <a:spAutoFit/>
          </a:bodyPr>
          <a:lstStyle/>
          <a:p>
            <a:r>
              <a:rPr lang="en-US"/>
              <a:t>EVERYONE FALLS SHORT</a:t>
            </a:r>
          </a:p>
        </p:txBody>
      </p:sp>
      <p:sp>
        <p:nvSpPr>
          <p:cNvPr id="3" name="TextBox 2">
            <a:extLst>
              <a:ext uri="{FF2B5EF4-FFF2-40B4-BE49-F238E27FC236}">
                <a16:creationId xmlns:a16="http://schemas.microsoft.com/office/drawing/2014/main" id="{94459E7E-4EE4-8EE8-944A-A30980B61674}"/>
              </a:ext>
            </a:extLst>
          </p:cNvPr>
          <p:cNvSpPr txBox="1"/>
          <p:nvPr/>
        </p:nvSpPr>
        <p:spPr>
          <a:xfrm>
            <a:off x="0" y="762000"/>
            <a:ext cx="12192000" cy="646331"/>
          </a:xfrm>
          <a:prstGeom prst="rect">
            <a:avLst/>
          </a:prstGeom>
          <a:noFill/>
        </p:spPr>
        <p:txBody>
          <a:bodyPr vert="horz" rtlCol="0">
            <a:spAutoFit/>
          </a:bodyPr>
          <a:lstStyle/>
          <a:p>
            <a:pPr algn="ctr"/>
            <a:r>
              <a:rPr lang="en-US" sz="3600"/>
              <a:t>Second Esdras [4th Ezra] 7:118</a:t>
            </a:r>
          </a:p>
        </p:txBody>
      </p:sp>
      <p:sp>
        <p:nvSpPr>
          <p:cNvPr id="4" name="TextBox 3">
            <a:extLst>
              <a:ext uri="{FF2B5EF4-FFF2-40B4-BE49-F238E27FC236}">
                <a16:creationId xmlns:a16="http://schemas.microsoft.com/office/drawing/2014/main" id="{4D1BB814-14AA-D143-F7CE-9B6B6D8EC0DE}"/>
              </a:ext>
            </a:extLst>
          </p:cNvPr>
          <p:cNvSpPr txBox="1"/>
          <p:nvPr/>
        </p:nvSpPr>
        <p:spPr>
          <a:xfrm>
            <a:off x="0" y="1270000"/>
            <a:ext cx="12192000" cy="400110"/>
          </a:xfrm>
          <a:prstGeom prst="rect">
            <a:avLst/>
          </a:prstGeom>
          <a:noFill/>
        </p:spPr>
        <p:txBody>
          <a:bodyPr vert="horz" rtlCol="0">
            <a:spAutoFit/>
          </a:bodyPr>
          <a:lstStyle/>
          <a:p>
            <a:pPr algn="ctr"/>
            <a:r>
              <a:rPr lang="en-US" sz="2000"/>
              <a:t>(CPR, Cepher (Modified))</a:t>
            </a:r>
          </a:p>
        </p:txBody>
      </p:sp>
      <p:sp>
        <p:nvSpPr>
          <p:cNvPr id="5" name="TextBox 4">
            <a:extLst>
              <a:ext uri="{FF2B5EF4-FFF2-40B4-BE49-F238E27FC236}">
                <a16:creationId xmlns:a16="http://schemas.microsoft.com/office/drawing/2014/main" id="{B339A8B5-C084-83F3-B87F-2ED606437F96}"/>
              </a:ext>
            </a:extLst>
          </p:cNvPr>
          <p:cNvSpPr txBox="1"/>
          <p:nvPr/>
        </p:nvSpPr>
        <p:spPr>
          <a:xfrm>
            <a:off x="1016000" y="1905000"/>
            <a:ext cx="10160000" cy="1523494"/>
          </a:xfrm>
          <a:prstGeom prst="rect">
            <a:avLst/>
          </a:prstGeom>
          <a:noFill/>
        </p:spPr>
        <p:txBody>
          <a:bodyPr vert="horz" rtlCol="0">
            <a:spAutoFit/>
          </a:bodyPr>
          <a:lstStyle/>
          <a:p>
            <a:pPr algn="ctr"/>
            <a:r>
              <a:rPr lang="en-US" sz="3100"/>
              <a:t>Oh Adam, what have you done? For though it was you who sinned, </a:t>
            </a:r>
            <a:r>
              <a:rPr lang="en-US" sz="3100" b="1">
                <a:solidFill>
                  <a:srgbClr val="FF0000"/>
                </a:solidFill>
              </a:rPr>
              <a:t>you are not fallen alone, but we all that come of you.</a:t>
            </a:r>
          </a:p>
        </p:txBody>
      </p:sp>
    </p:spTree>
    <p:extLst>
      <p:ext uri="{BB962C8B-B14F-4D97-AF65-F5344CB8AC3E}">
        <p14:creationId xmlns:p14="http://schemas.microsoft.com/office/powerpoint/2010/main" val="7935900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9349-7BDA-6155-EC78-5E1AEC3CC344}"/>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Is there grace for those who keep only part of the law?</a:t>
            </a:r>
          </a:p>
        </p:txBody>
      </p:sp>
      <p:sp>
        <p:nvSpPr>
          <p:cNvPr id="3" name="Subtitle 2">
            <a:extLst>
              <a:ext uri="{FF2B5EF4-FFF2-40B4-BE49-F238E27FC236}">
                <a16:creationId xmlns:a16="http://schemas.microsoft.com/office/drawing/2014/main" id="{C9FCBDDB-C951-8D08-EEF0-8A61A9251B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69826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B3C57-4DF7-197B-912F-E26A2F80ABAE}"/>
              </a:ext>
            </a:extLst>
          </p:cNvPr>
          <p:cNvSpPr txBox="1"/>
          <p:nvPr/>
        </p:nvSpPr>
        <p:spPr>
          <a:xfrm>
            <a:off x="127000" y="127000"/>
            <a:ext cx="7315200" cy="553998"/>
          </a:xfrm>
          <a:prstGeom prst="rect">
            <a:avLst/>
          </a:prstGeom>
          <a:noFill/>
        </p:spPr>
        <p:txBody>
          <a:bodyPr vert="horz" lIns="0" tIns="0" rIns="0" bIns="0" rtlCol="0">
            <a:spAutoFit/>
          </a:bodyPr>
          <a:lstStyle/>
          <a:p>
            <a:r>
              <a:rPr lang="en-US"/>
              <a:t>IS THERE GRACE FOR THOSE WHO KEEP ONLY PART OF THE LAW?</a:t>
            </a:r>
          </a:p>
        </p:txBody>
      </p:sp>
      <p:sp>
        <p:nvSpPr>
          <p:cNvPr id="3" name="TextBox 2">
            <a:extLst>
              <a:ext uri="{FF2B5EF4-FFF2-40B4-BE49-F238E27FC236}">
                <a16:creationId xmlns:a16="http://schemas.microsoft.com/office/drawing/2014/main" id="{BC149315-F90F-CB42-DE84-CB2975244FA7}"/>
              </a:ext>
            </a:extLst>
          </p:cNvPr>
          <p:cNvSpPr txBox="1"/>
          <p:nvPr/>
        </p:nvSpPr>
        <p:spPr>
          <a:xfrm>
            <a:off x="0" y="762000"/>
            <a:ext cx="12192000" cy="646331"/>
          </a:xfrm>
          <a:prstGeom prst="rect">
            <a:avLst/>
          </a:prstGeom>
          <a:noFill/>
        </p:spPr>
        <p:txBody>
          <a:bodyPr vert="horz" rtlCol="0">
            <a:spAutoFit/>
          </a:bodyPr>
          <a:lstStyle/>
          <a:p>
            <a:pPr algn="ctr"/>
            <a:r>
              <a:rPr lang="en-US" sz="3600"/>
              <a:t>First Corinthians 3:10-15</a:t>
            </a:r>
          </a:p>
        </p:txBody>
      </p:sp>
      <p:sp>
        <p:nvSpPr>
          <p:cNvPr id="4" name="TextBox 3">
            <a:extLst>
              <a:ext uri="{FF2B5EF4-FFF2-40B4-BE49-F238E27FC236}">
                <a16:creationId xmlns:a16="http://schemas.microsoft.com/office/drawing/2014/main" id="{AB0DEB6A-A17D-DCF0-DAE5-60004E03673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79FDE8C-44C9-A8B5-02DC-32FB442B1D60}"/>
              </a:ext>
            </a:extLst>
          </p:cNvPr>
          <p:cNvSpPr txBox="1"/>
          <p:nvPr/>
        </p:nvSpPr>
        <p:spPr>
          <a:xfrm>
            <a:off x="1016000" y="1905000"/>
            <a:ext cx="10160000" cy="3908762"/>
          </a:xfrm>
          <a:prstGeom prst="rect">
            <a:avLst/>
          </a:prstGeom>
          <a:noFill/>
        </p:spPr>
        <p:txBody>
          <a:bodyPr vert="horz" rtlCol="0">
            <a:spAutoFit/>
          </a:bodyPr>
          <a:lstStyle/>
          <a:p>
            <a:pPr algn="ctr"/>
            <a:r>
              <a:rPr lang="en-US" sz="3100"/>
              <a:t>According to the grace of God which was given to me, like a wise master builder I laid a foundation, and another is building on it. But each man must be careful how he builds on it. For no man can lay a foundation other than the one which is laid, which is Jesus Christ. Now if any man builds on the foundation with gold, silver, precious stones, wood, hay, straw, each man's work will become evident; (Continued...)</a:t>
            </a:r>
          </a:p>
        </p:txBody>
      </p:sp>
    </p:spTree>
    <p:extLst>
      <p:ext uri="{BB962C8B-B14F-4D97-AF65-F5344CB8AC3E}">
        <p14:creationId xmlns:p14="http://schemas.microsoft.com/office/powerpoint/2010/main" val="2042908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0C9401-2A99-1D23-A394-AA354B0C366D}"/>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3EB906C0-C929-DD50-D387-C12E4453B5AF}"/>
              </a:ext>
            </a:extLst>
          </p:cNvPr>
          <p:cNvSpPr txBox="1"/>
          <p:nvPr/>
        </p:nvSpPr>
        <p:spPr>
          <a:xfrm>
            <a:off x="0" y="762000"/>
            <a:ext cx="12192000" cy="646331"/>
          </a:xfrm>
          <a:prstGeom prst="rect">
            <a:avLst/>
          </a:prstGeom>
          <a:noFill/>
        </p:spPr>
        <p:txBody>
          <a:bodyPr vert="horz" rtlCol="0">
            <a:spAutoFit/>
          </a:bodyPr>
          <a:lstStyle/>
          <a:p>
            <a:pPr algn="ctr"/>
            <a:r>
              <a:rPr lang="en-US" sz="3600"/>
              <a:t>Luke 10:25-28</a:t>
            </a:r>
          </a:p>
        </p:txBody>
      </p:sp>
      <p:sp>
        <p:nvSpPr>
          <p:cNvPr id="4" name="TextBox 3">
            <a:extLst>
              <a:ext uri="{FF2B5EF4-FFF2-40B4-BE49-F238E27FC236}">
                <a16:creationId xmlns:a16="http://schemas.microsoft.com/office/drawing/2014/main" id="{C07ED9D3-967A-86CA-9EAF-CA997C12F3A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4F80047-98CC-FA9B-9B5F-B4240887B1E8}"/>
              </a:ext>
            </a:extLst>
          </p:cNvPr>
          <p:cNvSpPr txBox="1"/>
          <p:nvPr/>
        </p:nvSpPr>
        <p:spPr>
          <a:xfrm>
            <a:off x="1016000" y="1905000"/>
            <a:ext cx="10160000" cy="4862870"/>
          </a:xfrm>
          <a:prstGeom prst="rect">
            <a:avLst/>
          </a:prstGeom>
          <a:noFill/>
        </p:spPr>
        <p:txBody>
          <a:bodyPr vert="horz" rtlCol="0">
            <a:spAutoFit/>
          </a:bodyPr>
          <a:lstStyle/>
          <a:p>
            <a:pPr algn="ctr"/>
            <a:r>
              <a:rPr lang="en-US" sz="3100"/>
              <a:t>And a lawyer stood up and put Him to the test, saying, "Teacher, what shall I do to inherit eternal life?" And He said to him, "What is written in the Law? How does it read to you?" And he answered, "YOU SHALL LOVE THE LORD YOUR GOD WITH ALL YOUR HEART, AND WITH ALL YOUR SOUL, AND WITH ALL YOUR STRENGTH, </a:t>
            </a:r>
            <a:r>
              <a:rPr lang="en-US" sz="3100" b="1">
                <a:solidFill>
                  <a:srgbClr val="FF0000"/>
                </a:solidFill>
              </a:rPr>
              <a:t>AND WITH ALL YOUR MIND;</a:t>
            </a:r>
            <a:r>
              <a:rPr lang="en-US" sz="3100"/>
              <a:t> AND YOUR NEIGHBOR AS YOURSELF." And He said to him, "You have answered correctly; DO THIS AND YOU WILL LIVE."</a:t>
            </a:r>
          </a:p>
        </p:txBody>
      </p:sp>
    </p:spTree>
    <p:extLst>
      <p:ext uri="{BB962C8B-B14F-4D97-AF65-F5344CB8AC3E}">
        <p14:creationId xmlns:p14="http://schemas.microsoft.com/office/powerpoint/2010/main" val="26000400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80D0FE-F53D-F08D-FF02-A80CB3C8713B}"/>
              </a:ext>
            </a:extLst>
          </p:cNvPr>
          <p:cNvSpPr txBox="1"/>
          <p:nvPr/>
        </p:nvSpPr>
        <p:spPr>
          <a:xfrm>
            <a:off x="127000" y="127000"/>
            <a:ext cx="7315200" cy="553998"/>
          </a:xfrm>
          <a:prstGeom prst="rect">
            <a:avLst/>
          </a:prstGeom>
          <a:noFill/>
        </p:spPr>
        <p:txBody>
          <a:bodyPr vert="horz" lIns="0" tIns="0" rIns="0" bIns="0" rtlCol="0">
            <a:spAutoFit/>
          </a:bodyPr>
          <a:lstStyle/>
          <a:p>
            <a:r>
              <a:rPr lang="en-US"/>
              <a:t>IS THERE GRACE FOR THOSE WHO KEEP ONLY PART OF THE LAW?</a:t>
            </a:r>
          </a:p>
        </p:txBody>
      </p:sp>
      <p:sp>
        <p:nvSpPr>
          <p:cNvPr id="3" name="TextBox 2">
            <a:extLst>
              <a:ext uri="{FF2B5EF4-FFF2-40B4-BE49-F238E27FC236}">
                <a16:creationId xmlns:a16="http://schemas.microsoft.com/office/drawing/2014/main" id="{42767A57-24B9-6F05-5E5F-BD53CEBDD551}"/>
              </a:ext>
            </a:extLst>
          </p:cNvPr>
          <p:cNvSpPr txBox="1"/>
          <p:nvPr/>
        </p:nvSpPr>
        <p:spPr>
          <a:xfrm>
            <a:off x="1016000" y="635000"/>
            <a:ext cx="10160000" cy="2954655"/>
          </a:xfrm>
          <a:prstGeom prst="rect">
            <a:avLst/>
          </a:prstGeom>
          <a:noFill/>
        </p:spPr>
        <p:txBody>
          <a:bodyPr vert="horz" rtlCol="0">
            <a:spAutoFit/>
          </a:bodyPr>
          <a:lstStyle/>
          <a:p>
            <a:pPr algn="ctr"/>
            <a:r>
              <a:rPr lang="en-US" sz="3100"/>
              <a:t>for the day will show it because it is to be revealed with fire, </a:t>
            </a:r>
            <a:r>
              <a:rPr lang="en-US" sz="3100" b="1">
                <a:solidFill>
                  <a:srgbClr val="FF0000"/>
                </a:solidFill>
              </a:rPr>
              <a:t>and the fire itself will test the quality of each man's work</a:t>
            </a:r>
            <a:r>
              <a:rPr lang="en-US" sz="3100"/>
              <a:t>. If any man's work which he has built on it remains, he will receive a reward. If any man's work is burned up, he will suffer loss; but he himself will be saved, yet so as through fire.</a:t>
            </a:r>
          </a:p>
        </p:txBody>
      </p:sp>
    </p:spTree>
    <p:extLst>
      <p:ext uri="{BB962C8B-B14F-4D97-AF65-F5344CB8AC3E}">
        <p14:creationId xmlns:p14="http://schemas.microsoft.com/office/powerpoint/2010/main" val="19072868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50D067-FA98-0FC8-F24B-D45211CCF9C1}"/>
              </a:ext>
            </a:extLst>
          </p:cNvPr>
          <p:cNvSpPr txBox="1"/>
          <p:nvPr/>
        </p:nvSpPr>
        <p:spPr>
          <a:xfrm>
            <a:off x="127000" y="127000"/>
            <a:ext cx="7315200" cy="553998"/>
          </a:xfrm>
          <a:prstGeom prst="rect">
            <a:avLst/>
          </a:prstGeom>
          <a:noFill/>
        </p:spPr>
        <p:txBody>
          <a:bodyPr vert="horz" lIns="0" tIns="0" rIns="0" bIns="0" rtlCol="0">
            <a:spAutoFit/>
          </a:bodyPr>
          <a:lstStyle/>
          <a:p>
            <a:r>
              <a:rPr lang="en-US"/>
              <a:t>IS THERE GRACE FOR THOSE WHO KEEP ONLY PART OF THE LAW?</a:t>
            </a:r>
          </a:p>
        </p:txBody>
      </p:sp>
      <p:sp>
        <p:nvSpPr>
          <p:cNvPr id="3" name="TextBox 2">
            <a:extLst>
              <a:ext uri="{FF2B5EF4-FFF2-40B4-BE49-F238E27FC236}">
                <a16:creationId xmlns:a16="http://schemas.microsoft.com/office/drawing/2014/main" id="{95B379A4-FE58-0364-5687-0D7872C32599}"/>
              </a:ext>
            </a:extLst>
          </p:cNvPr>
          <p:cNvSpPr txBox="1"/>
          <p:nvPr/>
        </p:nvSpPr>
        <p:spPr>
          <a:xfrm>
            <a:off x="0" y="762000"/>
            <a:ext cx="12192000" cy="646331"/>
          </a:xfrm>
          <a:prstGeom prst="rect">
            <a:avLst/>
          </a:prstGeom>
          <a:noFill/>
        </p:spPr>
        <p:txBody>
          <a:bodyPr vert="horz" rtlCol="0">
            <a:spAutoFit/>
          </a:bodyPr>
          <a:lstStyle/>
          <a:p>
            <a:pPr algn="ctr"/>
            <a:r>
              <a:rPr lang="en-US" sz="3600"/>
              <a:t>Matthew 5:8</a:t>
            </a:r>
          </a:p>
        </p:txBody>
      </p:sp>
      <p:sp>
        <p:nvSpPr>
          <p:cNvPr id="4" name="TextBox 3">
            <a:extLst>
              <a:ext uri="{FF2B5EF4-FFF2-40B4-BE49-F238E27FC236}">
                <a16:creationId xmlns:a16="http://schemas.microsoft.com/office/drawing/2014/main" id="{73DC5950-93BF-FD1A-F1AA-758CA3ECE69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0A0353F-A2E4-5170-4C65-17233F6C3571}"/>
              </a:ext>
            </a:extLst>
          </p:cNvPr>
          <p:cNvSpPr txBox="1"/>
          <p:nvPr/>
        </p:nvSpPr>
        <p:spPr>
          <a:xfrm>
            <a:off x="1016000" y="1905000"/>
            <a:ext cx="10160000" cy="569387"/>
          </a:xfrm>
          <a:prstGeom prst="rect">
            <a:avLst/>
          </a:prstGeom>
          <a:noFill/>
        </p:spPr>
        <p:txBody>
          <a:bodyPr vert="horz" rtlCol="0">
            <a:spAutoFit/>
          </a:bodyPr>
          <a:lstStyle/>
          <a:p>
            <a:pPr algn="ctr"/>
            <a:r>
              <a:rPr lang="en-US" sz="3100"/>
              <a:t>"Blessed are the </a:t>
            </a:r>
            <a:r>
              <a:rPr lang="en-US" sz="3100" b="1">
                <a:solidFill>
                  <a:srgbClr val="FF0000"/>
                </a:solidFill>
              </a:rPr>
              <a:t>pure</a:t>
            </a:r>
            <a:r>
              <a:rPr lang="en-US" sz="3100"/>
              <a:t> in heart, for they shall see God.</a:t>
            </a:r>
          </a:p>
        </p:txBody>
      </p:sp>
    </p:spTree>
    <p:extLst>
      <p:ext uri="{BB962C8B-B14F-4D97-AF65-F5344CB8AC3E}">
        <p14:creationId xmlns:p14="http://schemas.microsoft.com/office/powerpoint/2010/main" val="27847227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41A23B-FA05-3884-E1BE-594777E62550}"/>
              </a:ext>
            </a:extLst>
          </p:cNvPr>
          <p:cNvSpPr txBox="1"/>
          <p:nvPr/>
        </p:nvSpPr>
        <p:spPr>
          <a:xfrm>
            <a:off x="127000" y="127000"/>
            <a:ext cx="7315200" cy="553998"/>
          </a:xfrm>
          <a:prstGeom prst="rect">
            <a:avLst/>
          </a:prstGeom>
          <a:noFill/>
        </p:spPr>
        <p:txBody>
          <a:bodyPr vert="horz" lIns="0" tIns="0" rIns="0" bIns="0" rtlCol="0">
            <a:spAutoFit/>
          </a:bodyPr>
          <a:lstStyle/>
          <a:p>
            <a:r>
              <a:rPr lang="en-US"/>
              <a:t>IS THERE GRACE FOR THOSE WHO KEEP ONLY PART OF THE LAW?</a:t>
            </a:r>
          </a:p>
        </p:txBody>
      </p:sp>
      <p:sp>
        <p:nvSpPr>
          <p:cNvPr id="3" name="TextBox 2">
            <a:extLst>
              <a:ext uri="{FF2B5EF4-FFF2-40B4-BE49-F238E27FC236}">
                <a16:creationId xmlns:a16="http://schemas.microsoft.com/office/drawing/2014/main" id="{DC5DC217-118E-0CF1-831B-42C8CA256202}"/>
              </a:ext>
            </a:extLst>
          </p:cNvPr>
          <p:cNvSpPr txBox="1"/>
          <p:nvPr/>
        </p:nvSpPr>
        <p:spPr>
          <a:xfrm>
            <a:off x="0" y="762000"/>
            <a:ext cx="12192000" cy="646331"/>
          </a:xfrm>
          <a:prstGeom prst="rect">
            <a:avLst/>
          </a:prstGeom>
          <a:noFill/>
        </p:spPr>
        <p:txBody>
          <a:bodyPr vert="horz" rtlCol="0">
            <a:spAutoFit/>
          </a:bodyPr>
          <a:lstStyle/>
          <a:p>
            <a:pPr algn="ctr"/>
            <a:r>
              <a:rPr lang="en-US" sz="3600"/>
              <a:t>Proverbs 19:16</a:t>
            </a:r>
          </a:p>
        </p:txBody>
      </p:sp>
      <p:sp>
        <p:nvSpPr>
          <p:cNvPr id="4" name="TextBox 3">
            <a:extLst>
              <a:ext uri="{FF2B5EF4-FFF2-40B4-BE49-F238E27FC236}">
                <a16:creationId xmlns:a16="http://schemas.microsoft.com/office/drawing/2014/main" id="{D9662D49-EE08-774A-3A80-ACE3D66FD46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6F6D604-AD35-3EE2-83B1-0E107587B391}"/>
              </a:ext>
            </a:extLst>
          </p:cNvPr>
          <p:cNvSpPr txBox="1"/>
          <p:nvPr/>
        </p:nvSpPr>
        <p:spPr>
          <a:xfrm>
            <a:off x="1016000" y="1905000"/>
            <a:ext cx="10160000" cy="1046440"/>
          </a:xfrm>
          <a:prstGeom prst="rect">
            <a:avLst/>
          </a:prstGeom>
          <a:noFill/>
        </p:spPr>
        <p:txBody>
          <a:bodyPr vert="horz" rtlCol="0">
            <a:spAutoFit/>
          </a:bodyPr>
          <a:lstStyle/>
          <a:p>
            <a:pPr algn="ctr"/>
            <a:r>
              <a:rPr lang="en-US" sz="3100"/>
              <a:t>He who keeps the commandment keeps his soul, </a:t>
            </a:r>
            <a:r>
              <a:rPr lang="en-US" sz="3100" b="1">
                <a:solidFill>
                  <a:srgbClr val="FF0000"/>
                </a:solidFill>
              </a:rPr>
              <a:t>But he who is careless of conduct will die</a:t>
            </a:r>
            <a:r>
              <a:rPr lang="en-US" sz="3100"/>
              <a:t>.</a:t>
            </a:r>
          </a:p>
        </p:txBody>
      </p:sp>
    </p:spTree>
    <p:extLst>
      <p:ext uri="{BB962C8B-B14F-4D97-AF65-F5344CB8AC3E}">
        <p14:creationId xmlns:p14="http://schemas.microsoft.com/office/powerpoint/2010/main" val="29899434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0E31FD-F0FC-54B8-E974-4FD3174BD3CE}"/>
              </a:ext>
            </a:extLst>
          </p:cNvPr>
          <p:cNvSpPr txBox="1"/>
          <p:nvPr/>
        </p:nvSpPr>
        <p:spPr>
          <a:xfrm>
            <a:off x="127000" y="127000"/>
            <a:ext cx="7315200" cy="553998"/>
          </a:xfrm>
          <a:prstGeom prst="rect">
            <a:avLst/>
          </a:prstGeom>
          <a:noFill/>
        </p:spPr>
        <p:txBody>
          <a:bodyPr vert="horz" lIns="0" tIns="0" rIns="0" bIns="0" rtlCol="0">
            <a:spAutoFit/>
          </a:bodyPr>
          <a:lstStyle/>
          <a:p>
            <a:r>
              <a:rPr lang="en-US"/>
              <a:t>IS THERE GRACE FOR THOSE WHO KEEP ONLY PART OF THE LAW?</a:t>
            </a:r>
          </a:p>
        </p:txBody>
      </p:sp>
      <p:sp>
        <p:nvSpPr>
          <p:cNvPr id="3" name="TextBox 2">
            <a:extLst>
              <a:ext uri="{FF2B5EF4-FFF2-40B4-BE49-F238E27FC236}">
                <a16:creationId xmlns:a16="http://schemas.microsoft.com/office/drawing/2014/main" id="{2872605E-E405-5D79-E15F-49E42969B089}"/>
              </a:ext>
            </a:extLst>
          </p:cNvPr>
          <p:cNvSpPr txBox="1"/>
          <p:nvPr/>
        </p:nvSpPr>
        <p:spPr>
          <a:xfrm>
            <a:off x="0" y="762000"/>
            <a:ext cx="12192000" cy="646331"/>
          </a:xfrm>
          <a:prstGeom prst="rect">
            <a:avLst/>
          </a:prstGeom>
          <a:noFill/>
        </p:spPr>
        <p:txBody>
          <a:bodyPr vert="horz" rtlCol="0">
            <a:spAutoFit/>
          </a:bodyPr>
          <a:lstStyle/>
          <a:p>
            <a:pPr algn="ctr"/>
            <a:r>
              <a:rPr lang="en-US" sz="3600"/>
              <a:t>Revelation 22:12</a:t>
            </a:r>
          </a:p>
        </p:txBody>
      </p:sp>
      <p:sp>
        <p:nvSpPr>
          <p:cNvPr id="4" name="TextBox 3">
            <a:extLst>
              <a:ext uri="{FF2B5EF4-FFF2-40B4-BE49-F238E27FC236}">
                <a16:creationId xmlns:a16="http://schemas.microsoft.com/office/drawing/2014/main" id="{9BC02E36-96FC-5E55-B9AE-9AEA039583A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14C88DB-490D-FB42-A2B7-AA7E44DB591A}"/>
              </a:ext>
            </a:extLst>
          </p:cNvPr>
          <p:cNvSpPr txBox="1"/>
          <p:nvPr/>
        </p:nvSpPr>
        <p:spPr>
          <a:xfrm>
            <a:off x="1016000" y="1905000"/>
            <a:ext cx="10160000" cy="1523494"/>
          </a:xfrm>
          <a:prstGeom prst="rect">
            <a:avLst/>
          </a:prstGeom>
          <a:noFill/>
        </p:spPr>
        <p:txBody>
          <a:bodyPr vert="horz" rtlCol="0">
            <a:spAutoFit/>
          </a:bodyPr>
          <a:lstStyle/>
          <a:p>
            <a:pPr algn="ctr"/>
            <a:r>
              <a:rPr lang="en-US" sz="3100"/>
              <a:t>"Behold, I am coming quickly, and My reward is with Me, </a:t>
            </a:r>
            <a:r>
              <a:rPr lang="en-US" sz="3100" b="1">
                <a:solidFill>
                  <a:srgbClr val="FF0000"/>
                </a:solidFill>
              </a:rPr>
              <a:t>to render to every man according to what he has done</a:t>
            </a:r>
            <a:r>
              <a:rPr lang="en-US" sz="3100"/>
              <a:t>.</a:t>
            </a:r>
          </a:p>
        </p:txBody>
      </p:sp>
    </p:spTree>
    <p:extLst>
      <p:ext uri="{BB962C8B-B14F-4D97-AF65-F5344CB8AC3E}">
        <p14:creationId xmlns:p14="http://schemas.microsoft.com/office/powerpoint/2010/main" val="14074302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74B59-5ADE-356A-BDCE-02FE1F569775}"/>
              </a:ext>
            </a:extLst>
          </p:cNvPr>
          <p:cNvSpPr txBox="1"/>
          <p:nvPr/>
        </p:nvSpPr>
        <p:spPr>
          <a:xfrm>
            <a:off x="127000" y="127000"/>
            <a:ext cx="7315200" cy="553998"/>
          </a:xfrm>
          <a:prstGeom prst="rect">
            <a:avLst/>
          </a:prstGeom>
          <a:noFill/>
        </p:spPr>
        <p:txBody>
          <a:bodyPr vert="horz" lIns="0" tIns="0" rIns="0" bIns="0" rtlCol="0">
            <a:spAutoFit/>
          </a:bodyPr>
          <a:lstStyle/>
          <a:p>
            <a:r>
              <a:rPr lang="en-US"/>
              <a:t>IS THERE GRACE FOR THOSE WHO KEEP ONLY PART OF THE LAW?</a:t>
            </a:r>
          </a:p>
        </p:txBody>
      </p:sp>
      <p:sp>
        <p:nvSpPr>
          <p:cNvPr id="3" name="TextBox 2">
            <a:extLst>
              <a:ext uri="{FF2B5EF4-FFF2-40B4-BE49-F238E27FC236}">
                <a16:creationId xmlns:a16="http://schemas.microsoft.com/office/drawing/2014/main" id="{C9FB83E1-59AA-E0EE-13CC-9A4E7AB41094}"/>
              </a:ext>
            </a:extLst>
          </p:cNvPr>
          <p:cNvSpPr txBox="1"/>
          <p:nvPr/>
        </p:nvSpPr>
        <p:spPr>
          <a:xfrm>
            <a:off x="0" y="762000"/>
            <a:ext cx="12192000" cy="646331"/>
          </a:xfrm>
          <a:prstGeom prst="rect">
            <a:avLst/>
          </a:prstGeom>
          <a:noFill/>
        </p:spPr>
        <p:txBody>
          <a:bodyPr vert="horz" rtlCol="0">
            <a:spAutoFit/>
          </a:bodyPr>
          <a:lstStyle/>
          <a:p>
            <a:pPr algn="ctr"/>
            <a:r>
              <a:rPr lang="en-US" sz="3600"/>
              <a:t>Romans 2:5-11</a:t>
            </a:r>
          </a:p>
        </p:txBody>
      </p:sp>
      <p:sp>
        <p:nvSpPr>
          <p:cNvPr id="4" name="TextBox 3">
            <a:extLst>
              <a:ext uri="{FF2B5EF4-FFF2-40B4-BE49-F238E27FC236}">
                <a16:creationId xmlns:a16="http://schemas.microsoft.com/office/drawing/2014/main" id="{D919FF64-ADD3-13F7-B623-DDA4E655423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CE23F6A-D18A-7FD4-27DB-F0F4CF67B3B9}"/>
              </a:ext>
            </a:extLst>
          </p:cNvPr>
          <p:cNvSpPr txBox="1"/>
          <p:nvPr/>
        </p:nvSpPr>
        <p:spPr>
          <a:xfrm>
            <a:off x="1016000" y="1905000"/>
            <a:ext cx="10160000" cy="4862870"/>
          </a:xfrm>
          <a:prstGeom prst="rect">
            <a:avLst/>
          </a:prstGeom>
          <a:noFill/>
        </p:spPr>
        <p:txBody>
          <a:bodyPr vert="horz" rtlCol="0">
            <a:spAutoFit/>
          </a:bodyPr>
          <a:lstStyle/>
          <a:p>
            <a:pPr algn="ctr"/>
            <a:r>
              <a:rPr lang="en-US" sz="3100"/>
              <a:t>But because of your stubbornness and unrepentant heart you are storing up wrath for yourself in the day of wrath and revelation of the righteous judgment of God, who WILL RENDER TO EACH PERSON ACCORDING TO HIS DEEDS: to those who by perseverance in doing good seek for glory and honor and immortality, eternal life; </a:t>
            </a:r>
            <a:r>
              <a:rPr lang="en-US" sz="3100" b="1">
                <a:solidFill>
                  <a:srgbClr val="FF0000"/>
                </a:solidFill>
              </a:rPr>
              <a:t>but to those who are selfishly ambitious and do not obey the truth, but obey unrighteousness, wrath and indignation</a:t>
            </a:r>
            <a:r>
              <a:rPr lang="en-US" sz="3100"/>
              <a:t>. (Continued...)</a:t>
            </a:r>
          </a:p>
        </p:txBody>
      </p:sp>
    </p:spTree>
    <p:extLst>
      <p:ext uri="{BB962C8B-B14F-4D97-AF65-F5344CB8AC3E}">
        <p14:creationId xmlns:p14="http://schemas.microsoft.com/office/powerpoint/2010/main" val="34658289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3933D8-7426-2093-39D3-71874B5C3CC3}"/>
              </a:ext>
            </a:extLst>
          </p:cNvPr>
          <p:cNvSpPr txBox="1"/>
          <p:nvPr/>
        </p:nvSpPr>
        <p:spPr>
          <a:xfrm>
            <a:off x="127000" y="127000"/>
            <a:ext cx="7315200" cy="553998"/>
          </a:xfrm>
          <a:prstGeom prst="rect">
            <a:avLst/>
          </a:prstGeom>
          <a:noFill/>
        </p:spPr>
        <p:txBody>
          <a:bodyPr vert="horz" lIns="0" tIns="0" rIns="0" bIns="0" rtlCol="0">
            <a:spAutoFit/>
          </a:bodyPr>
          <a:lstStyle/>
          <a:p>
            <a:r>
              <a:rPr lang="en-US"/>
              <a:t>IS THERE GRACE FOR THOSE WHO KEEP ONLY PART OF THE LAW?</a:t>
            </a:r>
          </a:p>
        </p:txBody>
      </p:sp>
      <p:sp>
        <p:nvSpPr>
          <p:cNvPr id="3" name="TextBox 2">
            <a:extLst>
              <a:ext uri="{FF2B5EF4-FFF2-40B4-BE49-F238E27FC236}">
                <a16:creationId xmlns:a16="http://schemas.microsoft.com/office/drawing/2014/main" id="{46F2362C-377D-F6F0-38AB-01D4F03BA460}"/>
              </a:ext>
            </a:extLst>
          </p:cNvPr>
          <p:cNvSpPr txBox="1"/>
          <p:nvPr/>
        </p:nvSpPr>
        <p:spPr>
          <a:xfrm>
            <a:off x="1016000" y="635000"/>
            <a:ext cx="10160000" cy="2477601"/>
          </a:xfrm>
          <a:prstGeom prst="rect">
            <a:avLst/>
          </a:prstGeom>
          <a:noFill/>
        </p:spPr>
        <p:txBody>
          <a:bodyPr vert="horz" rtlCol="0">
            <a:spAutoFit/>
          </a:bodyPr>
          <a:lstStyle/>
          <a:p>
            <a:pPr algn="ctr"/>
            <a:r>
              <a:rPr lang="en-US" sz="3100"/>
              <a:t>There will be tribulation and distress for every soul of man who does evil, of the Jew first and also of the Greek, but glory and honor and peace to everyone who does good, to the Jew first and also to the Greek. For there is no partiality with God.</a:t>
            </a:r>
          </a:p>
        </p:txBody>
      </p:sp>
    </p:spTree>
    <p:extLst>
      <p:ext uri="{BB962C8B-B14F-4D97-AF65-F5344CB8AC3E}">
        <p14:creationId xmlns:p14="http://schemas.microsoft.com/office/powerpoint/2010/main" val="9624013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6E9DF-4FFB-2C7D-3559-D557E55D81DA}"/>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How is a person saved?</a:t>
            </a:r>
          </a:p>
        </p:txBody>
      </p:sp>
      <p:sp>
        <p:nvSpPr>
          <p:cNvPr id="3" name="Subtitle 2">
            <a:extLst>
              <a:ext uri="{FF2B5EF4-FFF2-40B4-BE49-F238E27FC236}">
                <a16:creationId xmlns:a16="http://schemas.microsoft.com/office/drawing/2014/main" id="{8B9843D7-7E72-73E4-7665-DED1EB66458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2733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8761-A49F-EC44-0C1C-D711F3856D13}"/>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Be "Blameless"</a:t>
            </a:r>
          </a:p>
        </p:txBody>
      </p:sp>
      <p:sp>
        <p:nvSpPr>
          <p:cNvPr id="3" name="Subtitle 2">
            <a:extLst>
              <a:ext uri="{FF2B5EF4-FFF2-40B4-BE49-F238E27FC236}">
                <a16:creationId xmlns:a16="http://schemas.microsoft.com/office/drawing/2014/main" id="{E2313390-48F6-212D-07E2-3D1A6294537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47761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96FBB0-4DFA-38A5-AE05-AEC9220275AA}"/>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D5C93E62-7BCE-4885-AF2E-A0089C80723D}"/>
              </a:ext>
            </a:extLst>
          </p:cNvPr>
          <p:cNvSpPr txBox="1"/>
          <p:nvPr/>
        </p:nvSpPr>
        <p:spPr>
          <a:xfrm>
            <a:off x="0" y="762000"/>
            <a:ext cx="12192000" cy="646331"/>
          </a:xfrm>
          <a:prstGeom prst="rect">
            <a:avLst/>
          </a:prstGeom>
          <a:noFill/>
        </p:spPr>
        <p:txBody>
          <a:bodyPr vert="horz" rtlCol="0">
            <a:spAutoFit/>
          </a:bodyPr>
          <a:lstStyle/>
          <a:p>
            <a:pPr algn="ctr"/>
            <a:r>
              <a:rPr lang="en-US" sz="3600"/>
              <a:t>Colossians 1:21-23</a:t>
            </a:r>
          </a:p>
        </p:txBody>
      </p:sp>
      <p:sp>
        <p:nvSpPr>
          <p:cNvPr id="4" name="TextBox 3">
            <a:extLst>
              <a:ext uri="{FF2B5EF4-FFF2-40B4-BE49-F238E27FC236}">
                <a16:creationId xmlns:a16="http://schemas.microsoft.com/office/drawing/2014/main" id="{D2C5FC5F-7B6F-6668-28D6-EAA7AAC1C86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F1ABB62-CCEC-C82B-A59B-62AD582584FD}"/>
              </a:ext>
            </a:extLst>
          </p:cNvPr>
          <p:cNvSpPr txBox="1"/>
          <p:nvPr/>
        </p:nvSpPr>
        <p:spPr>
          <a:xfrm>
            <a:off x="1016000" y="1905000"/>
            <a:ext cx="10160000" cy="4385816"/>
          </a:xfrm>
          <a:prstGeom prst="rect">
            <a:avLst/>
          </a:prstGeom>
          <a:noFill/>
        </p:spPr>
        <p:txBody>
          <a:bodyPr vert="horz" rtlCol="0">
            <a:spAutoFit/>
          </a:bodyPr>
          <a:lstStyle/>
          <a:p>
            <a:pPr algn="ctr"/>
            <a:r>
              <a:rPr lang="en-US" sz="3100"/>
              <a:t>And although you were formerly alienated and hostile in mind, engaged in evil deeds, yet He has now reconciled you in His fleshly body through death, in order to present you before </a:t>
            </a:r>
            <a:r>
              <a:rPr lang="en-US" sz="3100" b="1">
                <a:solidFill>
                  <a:srgbClr val="FF0000"/>
                </a:solidFill>
              </a:rPr>
              <a:t>Him holy and blameless</a:t>
            </a:r>
            <a:r>
              <a:rPr lang="en-US" sz="3100"/>
              <a:t> and beyond reproach-- if indeed you continue in the faith firmly established and steadfast, and not moved away from the hope of the gospel that you have heard, which was proclaimed in all creation under heaven, and of which I, Paul, was made a minister.</a:t>
            </a:r>
          </a:p>
        </p:txBody>
      </p:sp>
    </p:spTree>
    <p:extLst>
      <p:ext uri="{BB962C8B-B14F-4D97-AF65-F5344CB8AC3E}">
        <p14:creationId xmlns:p14="http://schemas.microsoft.com/office/powerpoint/2010/main" val="217187052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6BB5D8-75EC-383F-1A64-8F5FF9107E1D}"/>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943F1DE6-2B7C-911B-9CF5-A59793EF2E4F}"/>
              </a:ext>
            </a:extLst>
          </p:cNvPr>
          <p:cNvSpPr txBox="1"/>
          <p:nvPr/>
        </p:nvSpPr>
        <p:spPr>
          <a:xfrm>
            <a:off x="0" y="762000"/>
            <a:ext cx="12192000" cy="646331"/>
          </a:xfrm>
          <a:prstGeom prst="rect">
            <a:avLst/>
          </a:prstGeom>
          <a:noFill/>
        </p:spPr>
        <p:txBody>
          <a:bodyPr vert="horz" rtlCol="0">
            <a:spAutoFit/>
          </a:bodyPr>
          <a:lstStyle/>
          <a:p>
            <a:pPr algn="ctr"/>
            <a:r>
              <a:rPr lang="en-US" sz="3600"/>
              <a:t>Deuteronomy 18:13</a:t>
            </a:r>
          </a:p>
        </p:txBody>
      </p:sp>
      <p:sp>
        <p:nvSpPr>
          <p:cNvPr id="4" name="TextBox 3">
            <a:extLst>
              <a:ext uri="{FF2B5EF4-FFF2-40B4-BE49-F238E27FC236}">
                <a16:creationId xmlns:a16="http://schemas.microsoft.com/office/drawing/2014/main" id="{2879E38B-EC0D-A7CD-6E1A-4DE06224E0D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446B3D5-0722-9E32-6398-7957476E17FE}"/>
              </a:ext>
            </a:extLst>
          </p:cNvPr>
          <p:cNvSpPr txBox="1"/>
          <p:nvPr/>
        </p:nvSpPr>
        <p:spPr>
          <a:xfrm>
            <a:off x="1016000" y="1905000"/>
            <a:ext cx="10160000" cy="569387"/>
          </a:xfrm>
          <a:prstGeom prst="rect">
            <a:avLst/>
          </a:prstGeom>
          <a:noFill/>
        </p:spPr>
        <p:txBody>
          <a:bodyPr vert="horz" rtlCol="0">
            <a:spAutoFit/>
          </a:bodyPr>
          <a:lstStyle/>
          <a:p>
            <a:pPr algn="ctr"/>
            <a:r>
              <a:rPr lang="en-US" sz="3100"/>
              <a:t>"</a:t>
            </a:r>
            <a:r>
              <a:rPr lang="en-US" sz="3100" b="1">
                <a:solidFill>
                  <a:srgbClr val="FF0000"/>
                </a:solidFill>
              </a:rPr>
              <a:t>You shall be blameless</a:t>
            </a:r>
            <a:r>
              <a:rPr lang="en-US" sz="3100"/>
              <a:t> before the LORD your God.</a:t>
            </a:r>
          </a:p>
        </p:txBody>
      </p:sp>
    </p:spTree>
    <p:extLst>
      <p:ext uri="{BB962C8B-B14F-4D97-AF65-F5344CB8AC3E}">
        <p14:creationId xmlns:p14="http://schemas.microsoft.com/office/powerpoint/2010/main" val="338659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4ECBB1-5577-AEF5-3EF9-D9F977F55D2B}"/>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F5ED44BF-045B-C1FC-2134-5FC3DFD96B21}"/>
              </a:ext>
            </a:extLst>
          </p:cNvPr>
          <p:cNvSpPr txBox="1"/>
          <p:nvPr/>
        </p:nvSpPr>
        <p:spPr>
          <a:xfrm>
            <a:off x="0" y="762000"/>
            <a:ext cx="12192000" cy="646331"/>
          </a:xfrm>
          <a:prstGeom prst="rect">
            <a:avLst/>
          </a:prstGeom>
          <a:noFill/>
        </p:spPr>
        <p:txBody>
          <a:bodyPr vert="horz" rtlCol="0">
            <a:spAutoFit/>
          </a:bodyPr>
          <a:lstStyle/>
          <a:p>
            <a:pPr algn="ctr"/>
            <a:r>
              <a:rPr lang="en-US" sz="3600"/>
              <a:t>Matthew 24:12-14</a:t>
            </a:r>
          </a:p>
        </p:txBody>
      </p:sp>
      <p:sp>
        <p:nvSpPr>
          <p:cNvPr id="4" name="TextBox 3">
            <a:extLst>
              <a:ext uri="{FF2B5EF4-FFF2-40B4-BE49-F238E27FC236}">
                <a16:creationId xmlns:a16="http://schemas.microsoft.com/office/drawing/2014/main" id="{786DD7B6-84B0-F056-F93B-7D0519B1752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6A7F694-9ABC-964F-6BF6-52343EE7D913}"/>
              </a:ext>
            </a:extLst>
          </p:cNvPr>
          <p:cNvSpPr txBox="1"/>
          <p:nvPr/>
        </p:nvSpPr>
        <p:spPr>
          <a:xfrm>
            <a:off x="1016000" y="1905000"/>
            <a:ext cx="10160000" cy="2477601"/>
          </a:xfrm>
          <a:prstGeom prst="rect">
            <a:avLst/>
          </a:prstGeom>
          <a:noFill/>
        </p:spPr>
        <p:txBody>
          <a:bodyPr vert="horz" rtlCol="0">
            <a:spAutoFit/>
          </a:bodyPr>
          <a:lstStyle/>
          <a:p>
            <a:pPr algn="ctr"/>
            <a:r>
              <a:rPr lang="en-US" sz="3100"/>
              <a:t>"Because lawlessness is increased, most people's love will grow cold. "But </a:t>
            </a:r>
            <a:r>
              <a:rPr lang="en-US" sz="3100" b="1">
                <a:solidFill>
                  <a:srgbClr val="FF0000"/>
                </a:solidFill>
              </a:rPr>
              <a:t>the one who endures to the end, he will be saved</a:t>
            </a:r>
            <a:r>
              <a:rPr lang="en-US" sz="3100"/>
              <a:t>. "This gospel of the kingdom shall be preached in the whole world as a testimony to all the nations, and then the end will come.</a:t>
            </a:r>
          </a:p>
        </p:txBody>
      </p:sp>
    </p:spTree>
    <p:extLst>
      <p:ext uri="{BB962C8B-B14F-4D97-AF65-F5344CB8AC3E}">
        <p14:creationId xmlns:p14="http://schemas.microsoft.com/office/powerpoint/2010/main" val="206695857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F5A109-F61F-1511-DB0F-6B946A0BE3A4}"/>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8CF5B575-8A78-22F2-60EE-5E85D04F80C8}"/>
              </a:ext>
            </a:extLst>
          </p:cNvPr>
          <p:cNvSpPr txBox="1"/>
          <p:nvPr/>
        </p:nvSpPr>
        <p:spPr>
          <a:xfrm>
            <a:off x="0" y="762000"/>
            <a:ext cx="12192000" cy="646331"/>
          </a:xfrm>
          <a:prstGeom prst="rect">
            <a:avLst/>
          </a:prstGeom>
          <a:noFill/>
        </p:spPr>
        <p:txBody>
          <a:bodyPr vert="horz" rtlCol="0">
            <a:spAutoFit/>
          </a:bodyPr>
          <a:lstStyle/>
          <a:p>
            <a:pPr algn="ctr"/>
            <a:r>
              <a:rPr lang="en-US" sz="3600"/>
              <a:t>First Corinthians 1:8</a:t>
            </a:r>
          </a:p>
        </p:txBody>
      </p:sp>
      <p:sp>
        <p:nvSpPr>
          <p:cNvPr id="4" name="TextBox 3">
            <a:extLst>
              <a:ext uri="{FF2B5EF4-FFF2-40B4-BE49-F238E27FC236}">
                <a16:creationId xmlns:a16="http://schemas.microsoft.com/office/drawing/2014/main" id="{AD9C6203-AE17-38C2-8FED-58665517E97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FE5F65F6-A147-6BE3-FFF5-6E02FD107540}"/>
              </a:ext>
            </a:extLst>
          </p:cNvPr>
          <p:cNvSpPr txBox="1"/>
          <p:nvPr/>
        </p:nvSpPr>
        <p:spPr>
          <a:xfrm>
            <a:off x="1016000" y="1905000"/>
            <a:ext cx="10160000" cy="1046440"/>
          </a:xfrm>
          <a:prstGeom prst="rect">
            <a:avLst/>
          </a:prstGeom>
          <a:noFill/>
        </p:spPr>
        <p:txBody>
          <a:bodyPr vert="horz" rtlCol="0">
            <a:spAutoFit/>
          </a:bodyPr>
          <a:lstStyle/>
          <a:p>
            <a:pPr algn="ctr"/>
            <a:r>
              <a:rPr lang="en-US" sz="3100"/>
              <a:t>who shall also confirm you unto the end, that </a:t>
            </a:r>
            <a:r>
              <a:rPr lang="en-US" sz="3100" b="1">
                <a:solidFill>
                  <a:srgbClr val="FF0000"/>
                </a:solidFill>
              </a:rPr>
              <a:t>ye be unreproveable in the day of our Lord Jesus Christ</a:t>
            </a:r>
            <a:r>
              <a:rPr lang="en-US" sz="3100"/>
              <a:t>.</a:t>
            </a:r>
          </a:p>
        </p:txBody>
      </p:sp>
    </p:spTree>
    <p:extLst>
      <p:ext uri="{BB962C8B-B14F-4D97-AF65-F5344CB8AC3E}">
        <p14:creationId xmlns:p14="http://schemas.microsoft.com/office/powerpoint/2010/main" val="39747697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A55E7-B7B3-5AE1-A43E-57FD322899D5}"/>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D0A8C5BD-FC24-4F36-265C-0E01FDF2AF7E}"/>
              </a:ext>
            </a:extLst>
          </p:cNvPr>
          <p:cNvSpPr txBox="1"/>
          <p:nvPr/>
        </p:nvSpPr>
        <p:spPr>
          <a:xfrm>
            <a:off x="0" y="762000"/>
            <a:ext cx="12192000" cy="646331"/>
          </a:xfrm>
          <a:prstGeom prst="rect">
            <a:avLst/>
          </a:prstGeom>
          <a:noFill/>
        </p:spPr>
        <p:txBody>
          <a:bodyPr vert="horz" rtlCol="0">
            <a:spAutoFit/>
          </a:bodyPr>
          <a:lstStyle/>
          <a:p>
            <a:pPr algn="ctr"/>
            <a:r>
              <a:rPr lang="en-US" sz="3600"/>
              <a:t>First Thessalonians 5:23-24</a:t>
            </a:r>
          </a:p>
        </p:txBody>
      </p:sp>
      <p:sp>
        <p:nvSpPr>
          <p:cNvPr id="4" name="TextBox 3">
            <a:extLst>
              <a:ext uri="{FF2B5EF4-FFF2-40B4-BE49-F238E27FC236}">
                <a16:creationId xmlns:a16="http://schemas.microsoft.com/office/drawing/2014/main" id="{C9E64F3F-B9D7-547B-70B6-8F796ED10B80}"/>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5521178A-E81B-E687-BB45-50F359BFBAF3}"/>
              </a:ext>
            </a:extLst>
          </p:cNvPr>
          <p:cNvSpPr txBox="1"/>
          <p:nvPr/>
        </p:nvSpPr>
        <p:spPr>
          <a:xfrm>
            <a:off x="1016000" y="1905000"/>
            <a:ext cx="10160000" cy="2000548"/>
          </a:xfrm>
          <a:prstGeom prst="rect">
            <a:avLst/>
          </a:prstGeom>
          <a:noFill/>
        </p:spPr>
        <p:txBody>
          <a:bodyPr vert="horz" rtlCol="0">
            <a:spAutoFit/>
          </a:bodyPr>
          <a:lstStyle/>
          <a:p>
            <a:pPr algn="ctr"/>
            <a:r>
              <a:rPr lang="en-US" sz="3100"/>
              <a:t>And the God of peace himself sanctify you wholly; and may your spirit and soul and body be preserved entire, </a:t>
            </a:r>
            <a:r>
              <a:rPr lang="en-US" sz="3100" b="1">
                <a:solidFill>
                  <a:srgbClr val="FF0000"/>
                </a:solidFill>
              </a:rPr>
              <a:t>without blame</a:t>
            </a:r>
            <a:r>
              <a:rPr lang="en-US" sz="3100"/>
              <a:t> at the coming of our Lord Jesus Christ. Faithful is he that calleth you, who will also do it.</a:t>
            </a:r>
          </a:p>
        </p:txBody>
      </p:sp>
    </p:spTree>
    <p:extLst>
      <p:ext uri="{BB962C8B-B14F-4D97-AF65-F5344CB8AC3E}">
        <p14:creationId xmlns:p14="http://schemas.microsoft.com/office/powerpoint/2010/main" val="3139650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F10A3B-ADA8-C109-6ACE-B90B82BF70AF}"/>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4E5BF40F-2B3E-FA5E-D691-A60B69EAFE8B}"/>
              </a:ext>
            </a:extLst>
          </p:cNvPr>
          <p:cNvSpPr txBox="1"/>
          <p:nvPr/>
        </p:nvSpPr>
        <p:spPr>
          <a:xfrm>
            <a:off x="0" y="762000"/>
            <a:ext cx="12192000" cy="646331"/>
          </a:xfrm>
          <a:prstGeom prst="rect">
            <a:avLst/>
          </a:prstGeom>
          <a:noFill/>
        </p:spPr>
        <p:txBody>
          <a:bodyPr vert="horz" rtlCol="0">
            <a:spAutoFit/>
          </a:bodyPr>
          <a:lstStyle/>
          <a:p>
            <a:pPr algn="ctr"/>
            <a:r>
              <a:rPr lang="en-US" sz="3600"/>
              <a:t>Hebrews 7:26</a:t>
            </a:r>
          </a:p>
        </p:txBody>
      </p:sp>
      <p:sp>
        <p:nvSpPr>
          <p:cNvPr id="4" name="TextBox 3">
            <a:extLst>
              <a:ext uri="{FF2B5EF4-FFF2-40B4-BE49-F238E27FC236}">
                <a16:creationId xmlns:a16="http://schemas.microsoft.com/office/drawing/2014/main" id="{658FFD88-9585-2DF9-0064-17D8F5EEC3D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1462A1E-0C94-C8D6-A016-112D493141B9}"/>
              </a:ext>
            </a:extLst>
          </p:cNvPr>
          <p:cNvSpPr txBox="1"/>
          <p:nvPr/>
        </p:nvSpPr>
        <p:spPr>
          <a:xfrm>
            <a:off x="1016000" y="1905000"/>
            <a:ext cx="10160000" cy="1523494"/>
          </a:xfrm>
          <a:prstGeom prst="rect">
            <a:avLst/>
          </a:prstGeom>
          <a:noFill/>
        </p:spPr>
        <p:txBody>
          <a:bodyPr vert="horz" rtlCol="0">
            <a:spAutoFit/>
          </a:bodyPr>
          <a:lstStyle/>
          <a:p>
            <a:pPr algn="ctr"/>
            <a:r>
              <a:rPr lang="en-US" sz="3100"/>
              <a:t>For it was fitting for us to have such a high priest, holy, </a:t>
            </a:r>
            <a:r>
              <a:rPr lang="en-US" sz="3100" b="1">
                <a:solidFill>
                  <a:srgbClr val="FF0000"/>
                </a:solidFill>
              </a:rPr>
              <a:t>innocent</a:t>
            </a:r>
            <a:r>
              <a:rPr lang="en-US" sz="3100"/>
              <a:t>, undefiled, separated from sinners and exalted above the heavens;</a:t>
            </a:r>
          </a:p>
        </p:txBody>
      </p:sp>
    </p:spTree>
    <p:extLst>
      <p:ext uri="{BB962C8B-B14F-4D97-AF65-F5344CB8AC3E}">
        <p14:creationId xmlns:p14="http://schemas.microsoft.com/office/powerpoint/2010/main" val="42113899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36AC10-80F4-D856-BF56-92369E5B162C}"/>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4B4975FA-4E6B-3B74-4584-6225719C6D82}"/>
              </a:ext>
            </a:extLst>
          </p:cNvPr>
          <p:cNvSpPr txBox="1"/>
          <p:nvPr/>
        </p:nvSpPr>
        <p:spPr>
          <a:xfrm>
            <a:off x="0" y="762000"/>
            <a:ext cx="12192000" cy="646331"/>
          </a:xfrm>
          <a:prstGeom prst="rect">
            <a:avLst/>
          </a:prstGeom>
          <a:noFill/>
        </p:spPr>
        <p:txBody>
          <a:bodyPr vert="horz" rtlCol="0">
            <a:spAutoFit/>
          </a:bodyPr>
          <a:lstStyle/>
          <a:p>
            <a:pPr algn="ctr"/>
            <a:r>
              <a:rPr lang="en-US" sz="3600"/>
              <a:t>Luke 1:6</a:t>
            </a:r>
          </a:p>
        </p:txBody>
      </p:sp>
      <p:sp>
        <p:nvSpPr>
          <p:cNvPr id="4" name="TextBox 3">
            <a:extLst>
              <a:ext uri="{FF2B5EF4-FFF2-40B4-BE49-F238E27FC236}">
                <a16:creationId xmlns:a16="http://schemas.microsoft.com/office/drawing/2014/main" id="{4BDC30E3-536C-DDD4-A2C4-E796BB4947D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9E8A0578-50C0-B382-8BF3-A1E8F459010D}"/>
              </a:ext>
            </a:extLst>
          </p:cNvPr>
          <p:cNvSpPr txBox="1"/>
          <p:nvPr/>
        </p:nvSpPr>
        <p:spPr>
          <a:xfrm>
            <a:off x="1016000" y="1905000"/>
            <a:ext cx="10160000" cy="1523494"/>
          </a:xfrm>
          <a:prstGeom prst="rect">
            <a:avLst/>
          </a:prstGeom>
          <a:noFill/>
        </p:spPr>
        <p:txBody>
          <a:bodyPr vert="horz" rtlCol="0">
            <a:spAutoFit/>
          </a:bodyPr>
          <a:lstStyle/>
          <a:p>
            <a:pPr algn="ctr"/>
            <a:r>
              <a:rPr lang="en-US" sz="3100"/>
              <a:t>And they were both righteous before God, walking in all the commandments and ordinances of the Lord </a:t>
            </a:r>
            <a:r>
              <a:rPr lang="en-US" sz="3100" b="1">
                <a:solidFill>
                  <a:srgbClr val="FF0000"/>
                </a:solidFill>
              </a:rPr>
              <a:t>blameless</a:t>
            </a:r>
            <a:r>
              <a:rPr lang="en-US" sz="3100"/>
              <a:t>.</a:t>
            </a:r>
          </a:p>
        </p:txBody>
      </p:sp>
    </p:spTree>
    <p:extLst>
      <p:ext uri="{BB962C8B-B14F-4D97-AF65-F5344CB8AC3E}">
        <p14:creationId xmlns:p14="http://schemas.microsoft.com/office/powerpoint/2010/main" val="9138339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3E4C9-72B7-ADDA-38F2-A7F1790647D2}"/>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41F714D8-56A9-8BF0-2B10-363795003358}"/>
              </a:ext>
            </a:extLst>
          </p:cNvPr>
          <p:cNvSpPr txBox="1"/>
          <p:nvPr/>
        </p:nvSpPr>
        <p:spPr>
          <a:xfrm>
            <a:off x="0" y="762000"/>
            <a:ext cx="12192000" cy="646331"/>
          </a:xfrm>
          <a:prstGeom prst="rect">
            <a:avLst/>
          </a:prstGeom>
          <a:noFill/>
        </p:spPr>
        <p:txBody>
          <a:bodyPr vert="horz" rtlCol="0">
            <a:spAutoFit/>
          </a:bodyPr>
          <a:lstStyle/>
          <a:p>
            <a:pPr algn="ctr"/>
            <a:r>
              <a:rPr lang="en-US" sz="3600"/>
              <a:t>Philippians 2:14-18</a:t>
            </a:r>
          </a:p>
        </p:txBody>
      </p:sp>
      <p:sp>
        <p:nvSpPr>
          <p:cNvPr id="4" name="TextBox 3">
            <a:extLst>
              <a:ext uri="{FF2B5EF4-FFF2-40B4-BE49-F238E27FC236}">
                <a16:creationId xmlns:a16="http://schemas.microsoft.com/office/drawing/2014/main" id="{6A793F1E-5D8E-DCFD-9F56-2FE887D9415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2203199-F5CC-A37A-D949-FA76E1874997}"/>
              </a:ext>
            </a:extLst>
          </p:cNvPr>
          <p:cNvSpPr txBox="1"/>
          <p:nvPr/>
        </p:nvSpPr>
        <p:spPr>
          <a:xfrm>
            <a:off x="1016000" y="1905000"/>
            <a:ext cx="10160000" cy="3908762"/>
          </a:xfrm>
          <a:prstGeom prst="rect">
            <a:avLst/>
          </a:prstGeom>
          <a:noFill/>
        </p:spPr>
        <p:txBody>
          <a:bodyPr vert="horz" rtlCol="0">
            <a:spAutoFit/>
          </a:bodyPr>
          <a:lstStyle/>
          <a:p>
            <a:pPr algn="ctr"/>
            <a:r>
              <a:rPr lang="en-US" sz="3100"/>
              <a:t>Do all things without grumbling or disputing; so that you will prove yourselves to </a:t>
            </a:r>
            <a:r>
              <a:rPr lang="en-US" sz="3100" b="1">
                <a:solidFill>
                  <a:srgbClr val="FF0000"/>
                </a:solidFill>
              </a:rPr>
              <a:t>be blameless and innocent</a:t>
            </a:r>
            <a:r>
              <a:rPr lang="en-US" sz="3100"/>
              <a:t>, children of God above reproach in the midst of a crooked and perverse generation, among whom you appear as lights in the world, holding fast the word of life, so that in the day of Christ I will have reason to glory because I did not run in vain nor toil in vain. (Continued...)</a:t>
            </a:r>
          </a:p>
        </p:txBody>
      </p:sp>
    </p:spTree>
    <p:extLst>
      <p:ext uri="{BB962C8B-B14F-4D97-AF65-F5344CB8AC3E}">
        <p14:creationId xmlns:p14="http://schemas.microsoft.com/office/powerpoint/2010/main" val="14945287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020A65-94BD-227B-E01F-24BE13D22B80}"/>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3F98E44B-7960-4F87-CBFB-ABC04C1EE386}"/>
              </a:ext>
            </a:extLst>
          </p:cNvPr>
          <p:cNvSpPr txBox="1"/>
          <p:nvPr/>
        </p:nvSpPr>
        <p:spPr>
          <a:xfrm>
            <a:off x="1016000" y="635000"/>
            <a:ext cx="10160000" cy="2000548"/>
          </a:xfrm>
          <a:prstGeom prst="rect">
            <a:avLst/>
          </a:prstGeom>
          <a:noFill/>
        </p:spPr>
        <p:txBody>
          <a:bodyPr vert="horz" rtlCol="0">
            <a:spAutoFit/>
          </a:bodyPr>
          <a:lstStyle/>
          <a:p>
            <a:pPr algn="ctr"/>
            <a:r>
              <a:rPr lang="en-US" sz="3100"/>
              <a:t>But even if I am being poured out as a drink offering upon the sacrifice and service of your faith, I rejoice and share my joy with you all. You too, I urge you, rejoice in the same way and share your joy with me.</a:t>
            </a:r>
          </a:p>
        </p:txBody>
      </p:sp>
    </p:spTree>
    <p:extLst>
      <p:ext uri="{BB962C8B-B14F-4D97-AF65-F5344CB8AC3E}">
        <p14:creationId xmlns:p14="http://schemas.microsoft.com/office/powerpoint/2010/main" val="40255777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3A3AF7-A736-6B70-A079-B036D53FA19B}"/>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7C9001F2-6614-3089-48BE-2A11C12821BA}"/>
              </a:ext>
            </a:extLst>
          </p:cNvPr>
          <p:cNvSpPr txBox="1"/>
          <p:nvPr/>
        </p:nvSpPr>
        <p:spPr>
          <a:xfrm>
            <a:off x="0" y="762000"/>
            <a:ext cx="12192000" cy="646331"/>
          </a:xfrm>
          <a:prstGeom prst="rect">
            <a:avLst/>
          </a:prstGeom>
          <a:noFill/>
        </p:spPr>
        <p:txBody>
          <a:bodyPr vert="horz" rtlCol="0">
            <a:spAutoFit/>
          </a:bodyPr>
          <a:lstStyle/>
          <a:p>
            <a:pPr algn="ctr"/>
            <a:r>
              <a:rPr lang="en-US" sz="3600"/>
              <a:t>Psalm 119:1-3</a:t>
            </a:r>
          </a:p>
        </p:txBody>
      </p:sp>
      <p:sp>
        <p:nvSpPr>
          <p:cNvPr id="4" name="TextBox 3">
            <a:extLst>
              <a:ext uri="{FF2B5EF4-FFF2-40B4-BE49-F238E27FC236}">
                <a16:creationId xmlns:a16="http://schemas.microsoft.com/office/drawing/2014/main" id="{03741ED2-0B71-D63A-22AA-AB6A1EB5492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F9D7CA2-39F4-CFB6-5AC1-725122899BB9}"/>
              </a:ext>
            </a:extLst>
          </p:cNvPr>
          <p:cNvSpPr txBox="1"/>
          <p:nvPr/>
        </p:nvSpPr>
        <p:spPr>
          <a:xfrm>
            <a:off x="1016000" y="1905000"/>
            <a:ext cx="10160000" cy="2477601"/>
          </a:xfrm>
          <a:prstGeom prst="rect">
            <a:avLst/>
          </a:prstGeom>
          <a:noFill/>
        </p:spPr>
        <p:txBody>
          <a:bodyPr vert="horz" rtlCol="0">
            <a:spAutoFit/>
          </a:bodyPr>
          <a:lstStyle/>
          <a:p>
            <a:pPr algn="ctr"/>
            <a:r>
              <a:rPr lang="en-US" sz="3100"/>
              <a:t>How blessed are those </a:t>
            </a:r>
            <a:r>
              <a:rPr lang="en-US" sz="3100" b="1">
                <a:solidFill>
                  <a:srgbClr val="FF0000"/>
                </a:solidFill>
              </a:rPr>
              <a:t>whose way is blameless,</a:t>
            </a:r>
            <a:r>
              <a:rPr lang="en-US" sz="3100"/>
              <a:t> Who walk in the law of the LORD. How blessed are those who observe His testimonies, Who seek Him with all their heart. They also do no unrighteousness; They walk in His ways.</a:t>
            </a:r>
          </a:p>
        </p:txBody>
      </p:sp>
    </p:spTree>
    <p:extLst>
      <p:ext uri="{BB962C8B-B14F-4D97-AF65-F5344CB8AC3E}">
        <p14:creationId xmlns:p14="http://schemas.microsoft.com/office/powerpoint/2010/main" val="36460881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4A130-1B63-116D-4217-06C64C8FC692}"/>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63C118B3-406D-58B5-F94D-BBEAE5C112A4}"/>
              </a:ext>
            </a:extLst>
          </p:cNvPr>
          <p:cNvSpPr txBox="1"/>
          <p:nvPr/>
        </p:nvSpPr>
        <p:spPr>
          <a:xfrm>
            <a:off x="0" y="762000"/>
            <a:ext cx="12192000" cy="646331"/>
          </a:xfrm>
          <a:prstGeom prst="rect">
            <a:avLst/>
          </a:prstGeom>
          <a:noFill/>
        </p:spPr>
        <p:txBody>
          <a:bodyPr vert="horz" rtlCol="0">
            <a:spAutoFit/>
          </a:bodyPr>
          <a:lstStyle/>
          <a:p>
            <a:pPr algn="ctr"/>
            <a:r>
              <a:rPr lang="en-US" sz="3600"/>
              <a:t>Second Peter 3:14-16</a:t>
            </a:r>
          </a:p>
        </p:txBody>
      </p:sp>
      <p:sp>
        <p:nvSpPr>
          <p:cNvPr id="4" name="TextBox 3">
            <a:extLst>
              <a:ext uri="{FF2B5EF4-FFF2-40B4-BE49-F238E27FC236}">
                <a16:creationId xmlns:a16="http://schemas.microsoft.com/office/drawing/2014/main" id="{D52F51E4-50E3-C633-AC53-17DD44430300}"/>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EBD41AD8-4A46-D4FF-D0BA-51AE8071CFB3}"/>
              </a:ext>
            </a:extLst>
          </p:cNvPr>
          <p:cNvSpPr txBox="1"/>
          <p:nvPr/>
        </p:nvSpPr>
        <p:spPr>
          <a:xfrm>
            <a:off x="1016000" y="1905000"/>
            <a:ext cx="10160000" cy="3908762"/>
          </a:xfrm>
          <a:prstGeom prst="rect">
            <a:avLst/>
          </a:prstGeom>
          <a:noFill/>
        </p:spPr>
        <p:txBody>
          <a:bodyPr vert="horz" rtlCol="0">
            <a:spAutoFit/>
          </a:bodyPr>
          <a:lstStyle/>
          <a:p>
            <a:pPr algn="ctr"/>
            <a:r>
              <a:rPr lang="en-US" sz="3100"/>
              <a:t>Wherefore, beloved, seeing that ye look for these things, give diligence that ye may be found in peace, without spot and </a:t>
            </a:r>
            <a:r>
              <a:rPr lang="en-US" sz="3100" b="1">
                <a:solidFill>
                  <a:srgbClr val="FF0000"/>
                </a:solidFill>
              </a:rPr>
              <a:t>blameless in his sight.</a:t>
            </a:r>
            <a:r>
              <a:rPr lang="en-US" sz="3100"/>
              <a:t> And account that the longsuffering of our Lord is salvation; even as our beloved brother Paul also, according to the wisdom given to him, wrote unto you; as also in all his epistles, speaking in them of these things; (Continued...)</a:t>
            </a:r>
          </a:p>
        </p:txBody>
      </p:sp>
    </p:spTree>
    <p:extLst>
      <p:ext uri="{BB962C8B-B14F-4D97-AF65-F5344CB8AC3E}">
        <p14:creationId xmlns:p14="http://schemas.microsoft.com/office/powerpoint/2010/main" val="8751793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E9680E-A295-3849-CD66-8A7FECF82689}"/>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9FEA1897-268B-687C-7A8B-797529A4E651}"/>
              </a:ext>
            </a:extLst>
          </p:cNvPr>
          <p:cNvSpPr txBox="1"/>
          <p:nvPr/>
        </p:nvSpPr>
        <p:spPr>
          <a:xfrm>
            <a:off x="1016000" y="635000"/>
            <a:ext cx="10160000" cy="1523494"/>
          </a:xfrm>
          <a:prstGeom prst="rect">
            <a:avLst/>
          </a:prstGeom>
          <a:noFill/>
        </p:spPr>
        <p:txBody>
          <a:bodyPr vert="horz" rtlCol="0">
            <a:spAutoFit/>
          </a:bodyPr>
          <a:lstStyle/>
          <a:p>
            <a:pPr algn="ctr"/>
            <a:r>
              <a:rPr lang="en-US" sz="3100"/>
              <a:t>wherein are some things hard to be understood, which the ignorant and unstedfast wrest, as they do also the other scriptures, unto their own destruction.</a:t>
            </a:r>
          </a:p>
        </p:txBody>
      </p:sp>
    </p:spTree>
    <p:extLst>
      <p:ext uri="{BB962C8B-B14F-4D97-AF65-F5344CB8AC3E}">
        <p14:creationId xmlns:p14="http://schemas.microsoft.com/office/powerpoint/2010/main" val="29053892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0AA193-3AAA-22BE-D054-550693DEBB62}"/>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C0A1C995-C19C-DF6F-7E0C-291E8B173BEC}"/>
              </a:ext>
            </a:extLst>
          </p:cNvPr>
          <p:cNvSpPr txBox="1"/>
          <p:nvPr/>
        </p:nvSpPr>
        <p:spPr>
          <a:xfrm>
            <a:off x="0" y="762000"/>
            <a:ext cx="12192000" cy="646331"/>
          </a:xfrm>
          <a:prstGeom prst="rect">
            <a:avLst/>
          </a:prstGeom>
          <a:noFill/>
        </p:spPr>
        <p:txBody>
          <a:bodyPr vert="horz" rtlCol="0">
            <a:spAutoFit/>
          </a:bodyPr>
          <a:lstStyle/>
          <a:p>
            <a:pPr algn="ctr"/>
            <a:r>
              <a:rPr lang="en-US" sz="3600"/>
              <a:t>First Corinthians 1:8</a:t>
            </a:r>
          </a:p>
        </p:txBody>
      </p:sp>
      <p:sp>
        <p:nvSpPr>
          <p:cNvPr id="4" name="TextBox 3">
            <a:extLst>
              <a:ext uri="{FF2B5EF4-FFF2-40B4-BE49-F238E27FC236}">
                <a16:creationId xmlns:a16="http://schemas.microsoft.com/office/drawing/2014/main" id="{72DD7A56-338C-9C3C-10C8-5A51B4DFA13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20DFC5B-8C8E-F325-3C82-E217C131615E}"/>
              </a:ext>
            </a:extLst>
          </p:cNvPr>
          <p:cNvSpPr txBox="1"/>
          <p:nvPr/>
        </p:nvSpPr>
        <p:spPr>
          <a:xfrm>
            <a:off x="1016000" y="1905000"/>
            <a:ext cx="10160000" cy="1046440"/>
          </a:xfrm>
          <a:prstGeom prst="rect">
            <a:avLst/>
          </a:prstGeom>
          <a:noFill/>
        </p:spPr>
        <p:txBody>
          <a:bodyPr vert="horz" rtlCol="0">
            <a:spAutoFit/>
          </a:bodyPr>
          <a:lstStyle/>
          <a:p>
            <a:pPr algn="ctr"/>
            <a:r>
              <a:rPr lang="en-US" sz="3100"/>
              <a:t>who will also confirm you to the end, </a:t>
            </a:r>
            <a:r>
              <a:rPr lang="en-US" sz="3100" b="1">
                <a:solidFill>
                  <a:srgbClr val="FF0000"/>
                </a:solidFill>
              </a:rPr>
              <a:t>blameless</a:t>
            </a:r>
            <a:r>
              <a:rPr lang="en-US" sz="3100"/>
              <a:t> in the day of our Lord Jesus Christ.</a:t>
            </a:r>
          </a:p>
        </p:txBody>
      </p:sp>
    </p:spTree>
    <p:extLst>
      <p:ext uri="{BB962C8B-B14F-4D97-AF65-F5344CB8AC3E}">
        <p14:creationId xmlns:p14="http://schemas.microsoft.com/office/powerpoint/2010/main" val="285513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EB0F45-3253-4329-FE68-70F5161E2567}"/>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9994323B-267C-3A77-05B9-3CC6F583B2B9}"/>
              </a:ext>
            </a:extLst>
          </p:cNvPr>
          <p:cNvSpPr txBox="1"/>
          <p:nvPr/>
        </p:nvSpPr>
        <p:spPr>
          <a:xfrm>
            <a:off x="0" y="762000"/>
            <a:ext cx="12192000" cy="646331"/>
          </a:xfrm>
          <a:prstGeom prst="rect">
            <a:avLst/>
          </a:prstGeom>
          <a:noFill/>
        </p:spPr>
        <p:txBody>
          <a:bodyPr vert="horz" rtlCol="0">
            <a:spAutoFit/>
          </a:bodyPr>
          <a:lstStyle/>
          <a:p>
            <a:pPr algn="ctr"/>
            <a:r>
              <a:rPr lang="en-US" sz="3600"/>
              <a:t>Romans 10:8-13</a:t>
            </a:r>
          </a:p>
        </p:txBody>
      </p:sp>
      <p:sp>
        <p:nvSpPr>
          <p:cNvPr id="4" name="TextBox 3">
            <a:extLst>
              <a:ext uri="{FF2B5EF4-FFF2-40B4-BE49-F238E27FC236}">
                <a16:creationId xmlns:a16="http://schemas.microsoft.com/office/drawing/2014/main" id="{53808988-E1B8-6DEA-DA57-4FE88C47FE2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1482A08-C9FD-D541-5D21-9C0C37F4F1F4}"/>
              </a:ext>
            </a:extLst>
          </p:cNvPr>
          <p:cNvSpPr txBox="1"/>
          <p:nvPr/>
        </p:nvSpPr>
        <p:spPr>
          <a:xfrm>
            <a:off x="1016000" y="1905000"/>
            <a:ext cx="10160000" cy="4862870"/>
          </a:xfrm>
          <a:prstGeom prst="rect">
            <a:avLst/>
          </a:prstGeom>
          <a:noFill/>
        </p:spPr>
        <p:txBody>
          <a:bodyPr vert="horz" rtlCol="0">
            <a:spAutoFit/>
          </a:bodyPr>
          <a:lstStyle/>
          <a:p>
            <a:pPr algn="ctr"/>
            <a:r>
              <a:rPr lang="en-US" sz="3100"/>
              <a:t>But what does it say? "THE WORD IS NEAR YOU, IN YOUR MOUTH AND IN YOUR HEART"--that is, the word of faith which we are preaching, </a:t>
            </a:r>
            <a:r>
              <a:rPr lang="en-US" sz="3100" b="1">
                <a:solidFill>
                  <a:srgbClr val="FF0000"/>
                </a:solidFill>
              </a:rPr>
              <a:t>that if you confess with your mouth Jesus as Lord, and believe in your heart that God raised Him from the dead, you will be saved;</a:t>
            </a:r>
            <a:r>
              <a:rPr lang="en-US" sz="3100"/>
              <a:t> for with the heart a person believes, resulting in righteousness, and with the mouth he confesses, resulting in salvation. For the Scripture says, "WHOEVER BELIEVES IN HIM WILL NOT BE DISAPPOINTED. (Continued...)</a:t>
            </a:r>
          </a:p>
        </p:txBody>
      </p:sp>
    </p:spTree>
    <p:extLst>
      <p:ext uri="{BB962C8B-B14F-4D97-AF65-F5344CB8AC3E}">
        <p14:creationId xmlns:p14="http://schemas.microsoft.com/office/powerpoint/2010/main" val="363173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BD8E4-6678-9231-77C9-BBE2E728B5F7}"/>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6750FFE8-9466-ACC2-D8DA-038FCD89ECDF}"/>
              </a:ext>
            </a:extLst>
          </p:cNvPr>
          <p:cNvSpPr txBox="1"/>
          <p:nvPr/>
        </p:nvSpPr>
        <p:spPr>
          <a:xfrm>
            <a:off x="0" y="762000"/>
            <a:ext cx="12192000" cy="646331"/>
          </a:xfrm>
          <a:prstGeom prst="rect">
            <a:avLst/>
          </a:prstGeom>
          <a:noFill/>
        </p:spPr>
        <p:txBody>
          <a:bodyPr vert="horz" rtlCol="0">
            <a:spAutoFit/>
          </a:bodyPr>
          <a:lstStyle/>
          <a:p>
            <a:pPr algn="ctr"/>
            <a:r>
              <a:rPr lang="en-US" sz="3600"/>
              <a:t>First Thessalonians 5:23-24</a:t>
            </a:r>
          </a:p>
        </p:txBody>
      </p:sp>
      <p:sp>
        <p:nvSpPr>
          <p:cNvPr id="4" name="TextBox 3">
            <a:extLst>
              <a:ext uri="{FF2B5EF4-FFF2-40B4-BE49-F238E27FC236}">
                <a16:creationId xmlns:a16="http://schemas.microsoft.com/office/drawing/2014/main" id="{73678DF8-91C4-3380-3ED6-6EAFEBC239D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5D05354-06DD-07A1-FBD0-75D8BE295F92}"/>
              </a:ext>
            </a:extLst>
          </p:cNvPr>
          <p:cNvSpPr txBox="1"/>
          <p:nvPr/>
        </p:nvSpPr>
        <p:spPr>
          <a:xfrm>
            <a:off x="1016000" y="1905000"/>
            <a:ext cx="10160000" cy="2477601"/>
          </a:xfrm>
          <a:prstGeom prst="rect">
            <a:avLst/>
          </a:prstGeom>
          <a:noFill/>
        </p:spPr>
        <p:txBody>
          <a:bodyPr vert="horz" rtlCol="0">
            <a:spAutoFit/>
          </a:bodyPr>
          <a:lstStyle/>
          <a:p>
            <a:pPr algn="ctr"/>
            <a:r>
              <a:rPr lang="en-US" sz="3100"/>
              <a:t>Now may the God of peace Himself sanctify you entirely; and may your spirit and soul and body be preserved complete, </a:t>
            </a:r>
            <a:r>
              <a:rPr lang="en-US" sz="3100" b="1">
                <a:solidFill>
                  <a:srgbClr val="FF0000"/>
                </a:solidFill>
              </a:rPr>
              <a:t>without blame</a:t>
            </a:r>
            <a:r>
              <a:rPr lang="en-US" sz="3100"/>
              <a:t> at the coming of our Lord Jesus Christ. Faithful is He who calls you, and He also will bring it to pass.</a:t>
            </a:r>
          </a:p>
        </p:txBody>
      </p:sp>
    </p:spTree>
    <p:extLst>
      <p:ext uri="{BB962C8B-B14F-4D97-AF65-F5344CB8AC3E}">
        <p14:creationId xmlns:p14="http://schemas.microsoft.com/office/powerpoint/2010/main" val="184369791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E3CE4E-F9A0-7B1F-E343-3898279FA0BE}"/>
              </a:ext>
            </a:extLst>
          </p:cNvPr>
          <p:cNvSpPr txBox="1"/>
          <p:nvPr/>
        </p:nvSpPr>
        <p:spPr>
          <a:xfrm>
            <a:off x="127000" y="127000"/>
            <a:ext cx="7315200" cy="276999"/>
          </a:xfrm>
          <a:prstGeom prst="rect">
            <a:avLst/>
          </a:prstGeom>
          <a:noFill/>
        </p:spPr>
        <p:txBody>
          <a:bodyPr vert="horz" lIns="0" tIns="0" rIns="0" bIns="0" rtlCol="0">
            <a:spAutoFit/>
          </a:bodyPr>
          <a:lstStyle/>
          <a:p>
            <a:r>
              <a:rPr lang="en-US"/>
              <a:t>Be "Blameless"</a:t>
            </a:r>
          </a:p>
        </p:txBody>
      </p:sp>
      <p:sp>
        <p:nvSpPr>
          <p:cNvPr id="3" name="TextBox 2">
            <a:extLst>
              <a:ext uri="{FF2B5EF4-FFF2-40B4-BE49-F238E27FC236}">
                <a16:creationId xmlns:a16="http://schemas.microsoft.com/office/drawing/2014/main" id="{F49183D1-D159-8179-3B0D-C798FC12CA6F}"/>
              </a:ext>
            </a:extLst>
          </p:cNvPr>
          <p:cNvSpPr txBox="1"/>
          <p:nvPr/>
        </p:nvSpPr>
        <p:spPr>
          <a:xfrm>
            <a:off x="0" y="762000"/>
            <a:ext cx="12192000" cy="646331"/>
          </a:xfrm>
          <a:prstGeom prst="rect">
            <a:avLst/>
          </a:prstGeom>
          <a:noFill/>
        </p:spPr>
        <p:txBody>
          <a:bodyPr vert="horz" rtlCol="0">
            <a:spAutoFit/>
          </a:bodyPr>
          <a:lstStyle/>
          <a:p>
            <a:pPr algn="ctr"/>
            <a:r>
              <a:rPr lang="en-US" sz="3600"/>
              <a:t>Acts 10:34-35</a:t>
            </a:r>
          </a:p>
        </p:txBody>
      </p:sp>
      <p:sp>
        <p:nvSpPr>
          <p:cNvPr id="4" name="TextBox 3">
            <a:extLst>
              <a:ext uri="{FF2B5EF4-FFF2-40B4-BE49-F238E27FC236}">
                <a16:creationId xmlns:a16="http://schemas.microsoft.com/office/drawing/2014/main" id="{9EFFA258-B438-963B-53CB-8F4949710068}"/>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DFE6429B-3AD1-61A8-8FA7-799646433D48}"/>
              </a:ext>
            </a:extLst>
          </p:cNvPr>
          <p:cNvSpPr txBox="1"/>
          <p:nvPr/>
        </p:nvSpPr>
        <p:spPr>
          <a:xfrm>
            <a:off x="1016000" y="1905000"/>
            <a:ext cx="10160000" cy="2000548"/>
          </a:xfrm>
          <a:prstGeom prst="rect">
            <a:avLst/>
          </a:prstGeom>
          <a:noFill/>
        </p:spPr>
        <p:txBody>
          <a:bodyPr vert="horz" rtlCol="0">
            <a:spAutoFit/>
          </a:bodyPr>
          <a:lstStyle/>
          <a:p>
            <a:pPr algn="ctr"/>
            <a:r>
              <a:rPr lang="en-US" sz="3100"/>
              <a:t>And Peter opened his mouth and said,Of a truth I perceive that God is no respecter of persons: but in every nation he </a:t>
            </a:r>
            <a:r>
              <a:rPr lang="en-US" sz="3100" b="1">
                <a:solidFill>
                  <a:srgbClr val="FF0000"/>
                </a:solidFill>
              </a:rPr>
              <a:t>that feareth him, and worketh righteousness, is acceptable to him</a:t>
            </a:r>
            <a:r>
              <a:rPr lang="en-US" sz="3100"/>
              <a:t>.</a:t>
            </a:r>
          </a:p>
        </p:txBody>
      </p:sp>
    </p:spTree>
    <p:extLst>
      <p:ext uri="{BB962C8B-B14F-4D97-AF65-F5344CB8AC3E}">
        <p14:creationId xmlns:p14="http://schemas.microsoft.com/office/powerpoint/2010/main" val="17029548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0DF3-12C7-BBCC-8D06-42B470650C4E}"/>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Once saved, always saved?</a:t>
            </a:r>
          </a:p>
        </p:txBody>
      </p:sp>
      <p:sp>
        <p:nvSpPr>
          <p:cNvPr id="3" name="Subtitle 2">
            <a:extLst>
              <a:ext uri="{FF2B5EF4-FFF2-40B4-BE49-F238E27FC236}">
                <a16:creationId xmlns:a16="http://schemas.microsoft.com/office/drawing/2014/main" id="{763532C4-4BD6-0E1F-2BF5-D97F9CBA2C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072757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646D8A-CB3B-1BEF-61D1-5924F761A9FD}"/>
              </a:ext>
            </a:extLst>
          </p:cNvPr>
          <p:cNvSpPr txBox="1"/>
          <p:nvPr/>
        </p:nvSpPr>
        <p:spPr>
          <a:xfrm>
            <a:off x="127000" y="127000"/>
            <a:ext cx="7315200" cy="276999"/>
          </a:xfrm>
          <a:prstGeom prst="rect">
            <a:avLst/>
          </a:prstGeom>
          <a:noFill/>
        </p:spPr>
        <p:txBody>
          <a:bodyPr vert="horz" lIns="0" tIns="0" rIns="0" bIns="0" rtlCol="0">
            <a:spAutoFit/>
          </a:bodyPr>
          <a:lstStyle/>
          <a:p>
            <a:r>
              <a:rPr lang="en-US"/>
              <a:t>ONCE SAVED, ALWAYS SAVED?</a:t>
            </a:r>
          </a:p>
        </p:txBody>
      </p:sp>
      <p:sp>
        <p:nvSpPr>
          <p:cNvPr id="3" name="TextBox 2">
            <a:extLst>
              <a:ext uri="{FF2B5EF4-FFF2-40B4-BE49-F238E27FC236}">
                <a16:creationId xmlns:a16="http://schemas.microsoft.com/office/drawing/2014/main" id="{716166E9-B4B4-F377-74ED-81F402853D69}"/>
              </a:ext>
            </a:extLst>
          </p:cNvPr>
          <p:cNvSpPr txBox="1"/>
          <p:nvPr/>
        </p:nvSpPr>
        <p:spPr>
          <a:xfrm>
            <a:off x="0" y="762000"/>
            <a:ext cx="12192000" cy="646331"/>
          </a:xfrm>
          <a:prstGeom prst="rect">
            <a:avLst/>
          </a:prstGeom>
          <a:noFill/>
        </p:spPr>
        <p:txBody>
          <a:bodyPr vert="horz" rtlCol="0">
            <a:spAutoFit/>
          </a:bodyPr>
          <a:lstStyle/>
          <a:p>
            <a:pPr algn="ctr"/>
            <a:r>
              <a:rPr lang="en-US" sz="3600"/>
              <a:t>First Peter 2:2</a:t>
            </a:r>
          </a:p>
        </p:txBody>
      </p:sp>
      <p:sp>
        <p:nvSpPr>
          <p:cNvPr id="4" name="TextBox 3">
            <a:extLst>
              <a:ext uri="{FF2B5EF4-FFF2-40B4-BE49-F238E27FC236}">
                <a16:creationId xmlns:a16="http://schemas.microsoft.com/office/drawing/2014/main" id="{2C801D06-A70B-BCF3-9E26-79B62D218A47}"/>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5F7BA9BA-B408-8271-102E-854449713928}"/>
              </a:ext>
            </a:extLst>
          </p:cNvPr>
          <p:cNvSpPr txBox="1"/>
          <p:nvPr/>
        </p:nvSpPr>
        <p:spPr>
          <a:xfrm>
            <a:off x="1016000" y="1905000"/>
            <a:ext cx="10160000" cy="1523494"/>
          </a:xfrm>
          <a:prstGeom prst="rect">
            <a:avLst/>
          </a:prstGeom>
          <a:noFill/>
        </p:spPr>
        <p:txBody>
          <a:bodyPr vert="horz" rtlCol="0">
            <a:spAutoFit/>
          </a:bodyPr>
          <a:lstStyle/>
          <a:p>
            <a:pPr algn="ctr"/>
            <a:r>
              <a:rPr lang="en-US" sz="3100"/>
              <a:t>as newborn babes, long for the spiritual milk which is without guile, </a:t>
            </a:r>
            <a:r>
              <a:rPr lang="en-US" sz="3100" b="1">
                <a:solidFill>
                  <a:srgbClr val="FF0000"/>
                </a:solidFill>
              </a:rPr>
              <a:t>that ye may grow thereby unto salvation</a:t>
            </a:r>
            <a:r>
              <a:rPr lang="en-US" sz="3100"/>
              <a:t>;</a:t>
            </a:r>
          </a:p>
        </p:txBody>
      </p:sp>
    </p:spTree>
    <p:extLst>
      <p:ext uri="{BB962C8B-B14F-4D97-AF65-F5344CB8AC3E}">
        <p14:creationId xmlns:p14="http://schemas.microsoft.com/office/powerpoint/2010/main" val="28491709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47606-26F2-3ED1-C653-D59C4AFDF0EC}"/>
              </a:ext>
            </a:extLst>
          </p:cNvPr>
          <p:cNvSpPr txBox="1"/>
          <p:nvPr/>
        </p:nvSpPr>
        <p:spPr>
          <a:xfrm>
            <a:off x="127000" y="127000"/>
            <a:ext cx="7315200" cy="276999"/>
          </a:xfrm>
          <a:prstGeom prst="rect">
            <a:avLst/>
          </a:prstGeom>
          <a:noFill/>
        </p:spPr>
        <p:txBody>
          <a:bodyPr vert="horz" lIns="0" tIns="0" rIns="0" bIns="0" rtlCol="0">
            <a:spAutoFit/>
          </a:bodyPr>
          <a:lstStyle/>
          <a:p>
            <a:r>
              <a:rPr lang="en-US"/>
              <a:t>ONCE SAVED, ALWAYS SAVED?</a:t>
            </a:r>
          </a:p>
        </p:txBody>
      </p:sp>
      <p:sp>
        <p:nvSpPr>
          <p:cNvPr id="3" name="TextBox 2">
            <a:extLst>
              <a:ext uri="{FF2B5EF4-FFF2-40B4-BE49-F238E27FC236}">
                <a16:creationId xmlns:a16="http://schemas.microsoft.com/office/drawing/2014/main" id="{58676230-501F-0450-97D6-B2071988BFA6}"/>
              </a:ext>
            </a:extLst>
          </p:cNvPr>
          <p:cNvSpPr txBox="1"/>
          <p:nvPr/>
        </p:nvSpPr>
        <p:spPr>
          <a:xfrm>
            <a:off x="0" y="762000"/>
            <a:ext cx="12192000" cy="646331"/>
          </a:xfrm>
          <a:prstGeom prst="rect">
            <a:avLst/>
          </a:prstGeom>
          <a:noFill/>
        </p:spPr>
        <p:txBody>
          <a:bodyPr vert="horz" rtlCol="0">
            <a:spAutoFit/>
          </a:bodyPr>
          <a:lstStyle/>
          <a:p>
            <a:pPr algn="ctr"/>
            <a:r>
              <a:rPr lang="en-US" sz="3600"/>
              <a:t>Hebrews 3:12-19</a:t>
            </a:r>
          </a:p>
        </p:txBody>
      </p:sp>
      <p:sp>
        <p:nvSpPr>
          <p:cNvPr id="4" name="TextBox 3">
            <a:extLst>
              <a:ext uri="{FF2B5EF4-FFF2-40B4-BE49-F238E27FC236}">
                <a16:creationId xmlns:a16="http://schemas.microsoft.com/office/drawing/2014/main" id="{246E4701-AEF0-CF61-2033-984687FD023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835D921-0E3B-AD70-F90F-FF6C1C717EC6}"/>
              </a:ext>
            </a:extLst>
          </p:cNvPr>
          <p:cNvSpPr txBox="1"/>
          <p:nvPr/>
        </p:nvSpPr>
        <p:spPr>
          <a:xfrm>
            <a:off x="1016000" y="1905000"/>
            <a:ext cx="10160000" cy="4862870"/>
          </a:xfrm>
          <a:prstGeom prst="rect">
            <a:avLst/>
          </a:prstGeom>
          <a:noFill/>
        </p:spPr>
        <p:txBody>
          <a:bodyPr vert="horz" rtlCol="0">
            <a:spAutoFit/>
          </a:bodyPr>
          <a:lstStyle/>
          <a:p>
            <a:pPr algn="ctr"/>
            <a:r>
              <a:rPr lang="en-US" sz="3100"/>
              <a:t>Take care, brethren, that there not be in any one of you an evil, unbelieving heart that falls away from the living God. But encourage one another day after day, as long as it is still called "Today," so that none of you will be hardened by the deceitfulness of sin. For we have become partakers of Christ, if we hold fast the beginning of our assurance firm until the end, while it is said, "TODAY IF YOU HEAR HIS VOICE, DO NOT HARDEN YOUR HEARTS, AS WHEN THEY PROVOKED ME. (Continued...)</a:t>
            </a:r>
          </a:p>
        </p:txBody>
      </p:sp>
    </p:spTree>
    <p:extLst>
      <p:ext uri="{BB962C8B-B14F-4D97-AF65-F5344CB8AC3E}">
        <p14:creationId xmlns:p14="http://schemas.microsoft.com/office/powerpoint/2010/main" val="36575756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FD0DD6-B063-F1BD-0017-3E728CA03E50}"/>
              </a:ext>
            </a:extLst>
          </p:cNvPr>
          <p:cNvSpPr txBox="1"/>
          <p:nvPr/>
        </p:nvSpPr>
        <p:spPr>
          <a:xfrm>
            <a:off x="127000" y="127000"/>
            <a:ext cx="7315200" cy="276999"/>
          </a:xfrm>
          <a:prstGeom prst="rect">
            <a:avLst/>
          </a:prstGeom>
          <a:noFill/>
        </p:spPr>
        <p:txBody>
          <a:bodyPr vert="horz" lIns="0" tIns="0" rIns="0" bIns="0" rtlCol="0">
            <a:spAutoFit/>
          </a:bodyPr>
          <a:lstStyle/>
          <a:p>
            <a:r>
              <a:rPr lang="en-US"/>
              <a:t>ONCE SAVED, ALWAYS SAVED?</a:t>
            </a:r>
          </a:p>
        </p:txBody>
      </p:sp>
      <p:sp>
        <p:nvSpPr>
          <p:cNvPr id="3" name="TextBox 2">
            <a:extLst>
              <a:ext uri="{FF2B5EF4-FFF2-40B4-BE49-F238E27FC236}">
                <a16:creationId xmlns:a16="http://schemas.microsoft.com/office/drawing/2014/main" id="{FA4B0F6E-56E4-8A26-6C0D-13E6DB0C969A}"/>
              </a:ext>
            </a:extLst>
          </p:cNvPr>
          <p:cNvSpPr txBox="1"/>
          <p:nvPr/>
        </p:nvSpPr>
        <p:spPr>
          <a:xfrm>
            <a:off x="1016000" y="635000"/>
            <a:ext cx="10160000" cy="3908762"/>
          </a:xfrm>
          <a:prstGeom prst="rect">
            <a:avLst/>
          </a:prstGeom>
          <a:noFill/>
        </p:spPr>
        <p:txBody>
          <a:bodyPr vert="horz" rtlCol="0">
            <a:spAutoFit/>
          </a:bodyPr>
          <a:lstStyle/>
          <a:p>
            <a:pPr algn="ctr"/>
            <a:r>
              <a:rPr lang="en-US" sz="3100"/>
              <a:t>" For who provoked Him when they had heard? Indeed, did not all those who came out of Egypt led by Moses? And with whom was He angry for forty years? Was it not with those who sinned, whose bodies fell in the wilderness? And to whom did He swear that they would not enter His rest, but to those who were disobedient?</a:t>
            </a:r>
            <a:r>
              <a:rPr lang="en-US" sz="3100" b="1">
                <a:solidFill>
                  <a:srgbClr val="FF0000"/>
                </a:solidFill>
              </a:rPr>
              <a:t> So we see that they were not able to enter because of unbelie</a:t>
            </a:r>
            <a:r>
              <a:rPr lang="en-US" sz="3100"/>
              <a:t>f.</a:t>
            </a:r>
          </a:p>
        </p:txBody>
      </p:sp>
    </p:spTree>
    <p:extLst>
      <p:ext uri="{BB962C8B-B14F-4D97-AF65-F5344CB8AC3E}">
        <p14:creationId xmlns:p14="http://schemas.microsoft.com/office/powerpoint/2010/main" val="42554381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BA54-A10D-0531-7999-057D40104872}"/>
              </a:ext>
            </a:extLst>
          </p:cNvPr>
          <p:cNvSpPr txBox="1"/>
          <p:nvPr/>
        </p:nvSpPr>
        <p:spPr>
          <a:xfrm>
            <a:off x="127000" y="127000"/>
            <a:ext cx="7315200" cy="276999"/>
          </a:xfrm>
          <a:prstGeom prst="rect">
            <a:avLst/>
          </a:prstGeom>
          <a:noFill/>
        </p:spPr>
        <p:txBody>
          <a:bodyPr vert="horz" lIns="0" tIns="0" rIns="0" bIns="0" rtlCol="0">
            <a:spAutoFit/>
          </a:bodyPr>
          <a:lstStyle/>
          <a:p>
            <a:r>
              <a:rPr lang="en-US"/>
              <a:t>ONCE SAVED, ALWAYS SAVED?</a:t>
            </a:r>
          </a:p>
        </p:txBody>
      </p:sp>
      <p:sp>
        <p:nvSpPr>
          <p:cNvPr id="3" name="TextBox 2">
            <a:extLst>
              <a:ext uri="{FF2B5EF4-FFF2-40B4-BE49-F238E27FC236}">
                <a16:creationId xmlns:a16="http://schemas.microsoft.com/office/drawing/2014/main" id="{B185FD74-7D50-0FD4-2472-5BBFA500C329}"/>
              </a:ext>
            </a:extLst>
          </p:cNvPr>
          <p:cNvSpPr txBox="1"/>
          <p:nvPr/>
        </p:nvSpPr>
        <p:spPr>
          <a:xfrm>
            <a:off x="0" y="762000"/>
            <a:ext cx="12192000" cy="646331"/>
          </a:xfrm>
          <a:prstGeom prst="rect">
            <a:avLst/>
          </a:prstGeom>
          <a:noFill/>
        </p:spPr>
        <p:txBody>
          <a:bodyPr vert="horz" rtlCol="0">
            <a:spAutoFit/>
          </a:bodyPr>
          <a:lstStyle/>
          <a:p>
            <a:pPr algn="ctr"/>
            <a:r>
              <a:rPr lang="en-US" sz="3600"/>
              <a:t>Hebrews 6:1-6</a:t>
            </a:r>
          </a:p>
        </p:txBody>
      </p:sp>
      <p:sp>
        <p:nvSpPr>
          <p:cNvPr id="4" name="TextBox 3">
            <a:extLst>
              <a:ext uri="{FF2B5EF4-FFF2-40B4-BE49-F238E27FC236}">
                <a16:creationId xmlns:a16="http://schemas.microsoft.com/office/drawing/2014/main" id="{003A293B-8F48-971D-81ED-4B53C9E4244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2034FAD-4BAA-3757-3E04-1D2D46078866}"/>
              </a:ext>
            </a:extLst>
          </p:cNvPr>
          <p:cNvSpPr txBox="1"/>
          <p:nvPr/>
        </p:nvSpPr>
        <p:spPr>
          <a:xfrm>
            <a:off x="1016000" y="1905000"/>
            <a:ext cx="10160000" cy="3431709"/>
          </a:xfrm>
          <a:prstGeom prst="rect">
            <a:avLst/>
          </a:prstGeom>
          <a:noFill/>
        </p:spPr>
        <p:txBody>
          <a:bodyPr vert="horz" rtlCol="0">
            <a:spAutoFit/>
          </a:bodyPr>
          <a:lstStyle/>
          <a:p>
            <a:pPr algn="ctr"/>
            <a:r>
              <a:rPr lang="en-US" sz="3100"/>
              <a:t>Therefore leaving the elementary teaching about the Christ, let us press on to maturity, not laying again a foundation of repentance from dead works and of faith toward God, of instruction about washings and laying on of hands, and the resurrection of the dead and eternal judgment. And this we will do, if God permits. (Continued...)</a:t>
            </a:r>
          </a:p>
        </p:txBody>
      </p:sp>
    </p:spTree>
    <p:extLst>
      <p:ext uri="{BB962C8B-B14F-4D97-AF65-F5344CB8AC3E}">
        <p14:creationId xmlns:p14="http://schemas.microsoft.com/office/powerpoint/2010/main" val="150864708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47A8F-718C-CD9D-8E63-FE48D5A0A820}"/>
              </a:ext>
            </a:extLst>
          </p:cNvPr>
          <p:cNvSpPr txBox="1"/>
          <p:nvPr/>
        </p:nvSpPr>
        <p:spPr>
          <a:xfrm>
            <a:off x="127000" y="127000"/>
            <a:ext cx="7315200" cy="276999"/>
          </a:xfrm>
          <a:prstGeom prst="rect">
            <a:avLst/>
          </a:prstGeom>
          <a:noFill/>
        </p:spPr>
        <p:txBody>
          <a:bodyPr vert="horz" lIns="0" tIns="0" rIns="0" bIns="0" rtlCol="0">
            <a:spAutoFit/>
          </a:bodyPr>
          <a:lstStyle/>
          <a:p>
            <a:r>
              <a:rPr lang="en-US"/>
              <a:t>ONCE SAVED, ALWAYS SAVED?</a:t>
            </a:r>
          </a:p>
        </p:txBody>
      </p:sp>
      <p:sp>
        <p:nvSpPr>
          <p:cNvPr id="3" name="TextBox 2">
            <a:extLst>
              <a:ext uri="{FF2B5EF4-FFF2-40B4-BE49-F238E27FC236}">
                <a16:creationId xmlns:a16="http://schemas.microsoft.com/office/drawing/2014/main" id="{850DA005-C4E3-FC09-5897-F275FA33F7FB}"/>
              </a:ext>
            </a:extLst>
          </p:cNvPr>
          <p:cNvSpPr txBox="1"/>
          <p:nvPr/>
        </p:nvSpPr>
        <p:spPr>
          <a:xfrm>
            <a:off x="1016000" y="635000"/>
            <a:ext cx="10160000" cy="3908762"/>
          </a:xfrm>
          <a:prstGeom prst="rect">
            <a:avLst/>
          </a:prstGeom>
          <a:noFill/>
        </p:spPr>
        <p:txBody>
          <a:bodyPr vert="horz" rtlCol="0">
            <a:spAutoFit/>
          </a:bodyPr>
          <a:lstStyle/>
          <a:p>
            <a:pPr algn="ctr"/>
            <a:r>
              <a:rPr lang="en-US" sz="3100" b="1">
                <a:solidFill>
                  <a:srgbClr val="FF0000"/>
                </a:solidFill>
              </a:rPr>
              <a:t>For in the case of those who have once been enlightened and have tasted of the heavenly gift and have been made partakers of the Holy Spirit, and have tasted the good word of God and the powers of the age to come, and then have fallen away, it is impossible to renew them again to repentance</a:t>
            </a:r>
            <a:r>
              <a:rPr lang="en-US" sz="3100"/>
              <a:t>, since they again crucify to themselves the Son of God and put Him to open shame.</a:t>
            </a:r>
          </a:p>
        </p:txBody>
      </p:sp>
    </p:spTree>
    <p:extLst>
      <p:ext uri="{BB962C8B-B14F-4D97-AF65-F5344CB8AC3E}">
        <p14:creationId xmlns:p14="http://schemas.microsoft.com/office/powerpoint/2010/main" val="27038554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BC183D-7B88-8458-C221-2F17B6FF3F7C}"/>
              </a:ext>
            </a:extLst>
          </p:cNvPr>
          <p:cNvSpPr txBox="1"/>
          <p:nvPr/>
        </p:nvSpPr>
        <p:spPr>
          <a:xfrm>
            <a:off x="127000" y="127000"/>
            <a:ext cx="7315200" cy="276999"/>
          </a:xfrm>
          <a:prstGeom prst="rect">
            <a:avLst/>
          </a:prstGeom>
          <a:noFill/>
        </p:spPr>
        <p:txBody>
          <a:bodyPr vert="horz" lIns="0" tIns="0" rIns="0" bIns="0" rtlCol="0">
            <a:spAutoFit/>
          </a:bodyPr>
          <a:lstStyle/>
          <a:p>
            <a:r>
              <a:rPr lang="en-US"/>
              <a:t>ONCE SAVED, ALWAYS SAVED?</a:t>
            </a:r>
          </a:p>
        </p:txBody>
      </p:sp>
      <p:sp>
        <p:nvSpPr>
          <p:cNvPr id="3" name="TextBox 2">
            <a:extLst>
              <a:ext uri="{FF2B5EF4-FFF2-40B4-BE49-F238E27FC236}">
                <a16:creationId xmlns:a16="http://schemas.microsoft.com/office/drawing/2014/main" id="{2C7C5CB8-30F0-3DF0-A4BB-7E60417CAF06}"/>
              </a:ext>
            </a:extLst>
          </p:cNvPr>
          <p:cNvSpPr txBox="1"/>
          <p:nvPr/>
        </p:nvSpPr>
        <p:spPr>
          <a:xfrm>
            <a:off x="0" y="762000"/>
            <a:ext cx="12192000" cy="646331"/>
          </a:xfrm>
          <a:prstGeom prst="rect">
            <a:avLst/>
          </a:prstGeom>
          <a:noFill/>
        </p:spPr>
        <p:txBody>
          <a:bodyPr vert="horz" rtlCol="0">
            <a:spAutoFit/>
          </a:bodyPr>
          <a:lstStyle/>
          <a:p>
            <a:pPr algn="ctr"/>
            <a:r>
              <a:rPr lang="en-US" sz="3600"/>
              <a:t>James 5:19-20</a:t>
            </a:r>
          </a:p>
        </p:txBody>
      </p:sp>
      <p:sp>
        <p:nvSpPr>
          <p:cNvPr id="4" name="TextBox 3">
            <a:extLst>
              <a:ext uri="{FF2B5EF4-FFF2-40B4-BE49-F238E27FC236}">
                <a16:creationId xmlns:a16="http://schemas.microsoft.com/office/drawing/2014/main" id="{91F25C2C-C9EC-993F-C53C-7459476D862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C232350-E0F7-5190-62B1-A2C3C1D72C65}"/>
              </a:ext>
            </a:extLst>
          </p:cNvPr>
          <p:cNvSpPr txBox="1"/>
          <p:nvPr/>
        </p:nvSpPr>
        <p:spPr>
          <a:xfrm>
            <a:off x="1016000" y="1905000"/>
            <a:ext cx="10160000" cy="2000548"/>
          </a:xfrm>
          <a:prstGeom prst="rect">
            <a:avLst/>
          </a:prstGeom>
          <a:noFill/>
        </p:spPr>
        <p:txBody>
          <a:bodyPr vert="horz" rtlCol="0">
            <a:spAutoFit/>
          </a:bodyPr>
          <a:lstStyle/>
          <a:p>
            <a:pPr algn="ctr"/>
            <a:r>
              <a:rPr lang="en-US" sz="3100"/>
              <a:t>My brethren, if </a:t>
            </a:r>
            <a:r>
              <a:rPr lang="en-US" sz="3100" b="1">
                <a:solidFill>
                  <a:srgbClr val="FF0000"/>
                </a:solidFill>
              </a:rPr>
              <a:t>any among you strays from the truth and one turns him back</a:t>
            </a:r>
            <a:r>
              <a:rPr lang="en-US" sz="3100"/>
              <a:t>, let him know that he who turns a sinner from the error of his way will </a:t>
            </a:r>
            <a:r>
              <a:rPr lang="en-US" sz="3100" b="1">
                <a:solidFill>
                  <a:srgbClr val="FF0000"/>
                </a:solidFill>
              </a:rPr>
              <a:t>save his soul from death</a:t>
            </a:r>
            <a:r>
              <a:rPr lang="en-US" sz="3100"/>
              <a:t> and will cover a multitude of sins.</a:t>
            </a:r>
          </a:p>
        </p:txBody>
      </p:sp>
    </p:spTree>
    <p:extLst>
      <p:ext uri="{BB962C8B-B14F-4D97-AF65-F5344CB8AC3E}">
        <p14:creationId xmlns:p14="http://schemas.microsoft.com/office/powerpoint/2010/main" val="31890209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FD6A7E-66ED-4DA3-3552-CEFF5F2BB64F}"/>
              </a:ext>
            </a:extLst>
          </p:cNvPr>
          <p:cNvSpPr txBox="1"/>
          <p:nvPr/>
        </p:nvSpPr>
        <p:spPr>
          <a:xfrm>
            <a:off x="127000" y="127000"/>
            <a:ext cx="7315200" cy="276999"/>
          </a:xfrm>
          <a:prstGeom prst="rect">
            <a:avLst/>
          </a:prstGeom>
          <a:noFill/>
        </p:spPr>
        <p:txBody>
          <a:bodyPr vert="horz" lIns="0" tIns="0" rIns="0" bIns="0" rtlCol="0">
            <a:spAutoFit/>
          </a:bodyPr>
          <a:lstStyle/>
          <a:p>
            <a:r>
              <a:rPr lang="en-US"/>
              <a:t>ONCE SAVED, ALWAYS SAVED?</a:t>
            </a:r>
          </a:p>
        </p:txBody>
      </p:sp>
      <p:sp>
        <p:nvSpPr>
          <p:cNvPr id="3" name="TextBox 2">
            <a:extLst>
              <a:ext uri="{FF2B5EF4-FFF2-40B4-BE49-F238E27FC236}">
                <a16:creationId xmlns:a16="http://schemas.microsoft.com/office/drawing/2014/main" id="{AA6219B7-1066-C7EE-82E8-3194CBFC07B4}"/>
              </a:ext>
            </a:extLst>
          </p:cNvPr>
          <p:cNvSpPr txBox="1"/>
          <p:nvPr/>
        </p:nvSpPr>
        <p:spPr>
          <a:xfrm>
            <a:off x="0" y="762000"/>
            <a:ext cx="12192000" cy="646331"/>
          </a:xfrm>
          <a:prstGeom prst="rect">
            <a:avLst/>
          </a:prstGeom>
          <a:noFill/>
        </p:spPr>
        <p:txBody>
          <a:bodyPr vert="horz" rtlCol="0">
            <a:spAutoFit/>
          </a:bodyPr>
          <a:lstStyle/>
          <a:p>
            <a:pPr algn="ctr"/>
            <a:r>
              <a:rPr lang="en-US" sz="3600"/>
              <a:t>Romans 2:25</a:t>
            </a:r>
          </a:p>
        </p:txBody>
      </p:sp>
      <p:sp>
        <p:nvSpPr>
          <p:cNvPr id="4" name="TextBox 3">
            <a:extLst>
              <a:ext uri="{FF2B5EF4-FFF2-40B4-BE49-F238E27FC236}">
                <a16:creationId xmlns:a16="http://schemas.microsoft.com/office/drawing/2014/main" id="{CEA5A2E2-486D-5712-1D82-4FC50D81EA5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18B551B1-B7A8-449B-0D4A-E6CC5A6F804C}"/>
              </a:ext>
            </a:extLst>
          </p:cNvPr>
          <p:cNvSpPr txBox="1"/>
          <p:nvPr/>
        </p:nvSpPr>
        <p:spPr>
          <a:xfrm>
            <a:off x="1016000" y="1905000"/>
            <a:ext cx="10160000" cy="1523494"/>
          </a:xfrm>
          <a:prstGeom prst="rect">
            <a:avLst/>
          </a:prstGeom>
          <a:noFill/>
        </p:spPr>
        <p:txBody>
          <a:bodyPr vert="horz" rtlCol="0">
            <a:spAutoFit/>
          </a:bodyPr>
          <a:lstStyle/>
          <a:p>
            <a:pPr algn="ctr"/>
            <a:r>
              <a:rPr lang="en-US" sz="3100"/>
              <a:t>For indeed circumcision is of value if you practice the Law; </a:t>
            </a:r>
            <a:r>
              <a:rPr lang="en-US" sz="3100" b="1">
                <a:solidFill>
                  <a:srgbClr val="FF0000"/>
                </a:solidFill>
              </a:rPr>
              <a:t>but if you are a transgressor of the Law, your circumcision has become uncircumcision</a:t>
            </a:r>
            <a:r>
              <a:rPr lang="en-US" sz="3100"/>
              <a:t>.</a:t>
            </a:r>
          </a:p>
        </p:txBody>
      </p:sp>
    </p:spTree>
    <p:extLst>
      <p:ext uri="{BB962C8B-B14F-4D97-AF65-F5344CB8AC3E}">
        <p14:creationId xmlns:p14="http://schemas.microsoft.com/office/powerpoint/2010/main" val="1653795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A0225C-04BA-754D-1A59-9CBDEF3C0766}"/>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DC5EEC57-CB49-40AA-FF91-7B14C93AABBF}"/>
              </a:ext>
            </a:extLst>
          </p:cNvPr>
          <p:cNvSpPr txBox="1"/>
          <p:nvPr/>
        </p:nvSpPr>
        <p:spPr>
          <a:xfrm>
            <a:off x="1016000" y="635000"/>
            <a:ext cx="10160000" cy="2000548"/>
          </a:xfrm>
          <a:prstGeom prst="rect">
            <a:avLst/>
          </a:prstGeom>
          <a:noFill/>
        </p:spPr>
        <p:txBody>
          <a:bodyPr vert="horz" rtlCol="0">
            <a:spAutoFit/>
          </a:bodyPr>
          <a:lstStyle/>
          <a:p>
            <a:pPr algn="ctr"/>
            <a:r>
              <a:rPr lang="en-US" sz="3100"/>
              <a:t>" For there is no distinction between Jew and Greek; for the same Lord is Lord of all, abounding in riches for all who call on Him; for "WHOEVER WILL CALL ON THE NAME OF THE LORD WILL BE SAVED."</a:t>
            </a:r>
          </a:p>
        </p:txBody>
      </p:sp>
    </p:spTree>
    <p:extLst>
      <p:ext uri="{BB962C8B-B14F-4D97-AF65-F5344CB8AC3E}">
        <p14:creationId xmlns:p14="http://schemas.microsoft.com/office/powerpoint/2010/main" val="354760407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C3857B-F6B7-CB75-9591-40448A6DC74C}"/>
              </a:ext>
            </a:extLst>
          </p:cNvPr>
          <p:cNvSpPr txBox="1"/>
          <p:nvPr/>
        </p:nvSpPr>
        <p:spPr>
          <a:xfrm>
            <a:off x="127000" y="127000"/>
            <a:ext cx="7315200" cy="276999"/>
          </a:xfrm>
          <a:prstGeom prst="rect">
            <a:avLst/>
          </a:prstGeom>
          <a:noFill/>
        </p:spPr>
        <p:txBody>
          <a:bodyPr vert="horz" lIns="0" tIns="0" rIns="0" bIns="0" rtlCol="0">
            <a:spAutoFit/>
          </a:bodyPr>
          <a:lstStyle/>
          <a:p>
            <a:r>
              <a:rPr lang="en-US"/>
              <a:t>ONCE SAVED, ALWAYS SAVED?</a:t>
            </a:r>
          </a:p>
        </p:txBody>
      </p:sp>
      <p:sp>
        <p:nvSpPr>
          <p:cNvPr id="3" name="TextBox 2">
            <a:extLst>
              <a:ext uri="{FF2B5EF4-FFF2-40B4-BE49-F238E27FC236}">
                <a16:creationId xmlns:a16="http://schemas.microsoft.com/office/drawing/2014/main" id="{55C8D978-CA6E-90CC-6106-46BC87F9F708}"/>
              </a:ext>
            </a:extLst>
          </p:cNvPr>
          <p:cNvSpPr txBox="1"/>
          <p:nvPr/>
        </p:nvSpPr>
        <p:spPr>
          <a:xfrm>
            <a:off x="0" y="762000"/>
            <a:ext cx="12192000" cy="646331"/>
          </a:xfrm>
          <a:prstGeom prst="rect">
            <a:avLst/>
          </a:prstGeom>
          <a:noFill/>
        </p:spPr>
        <p:txBody>
          <a:bodyPr vert="horz" rtlCol="0">
            <a:spAutoFit/>
          </a:bodyPr>
          <a:lstStyle/>
          <a:p>
            <a:pPr algn="ctr"/>
            <a:r>
              <a:rPr lang="en-US" sz="3600"/>
              <a:t>The Didache 16:1-2</a:t>
            </a:r>
          </a:p>
        </p:txBody>
      </p:sp>
      <p:sp>
        <p:nvSpPr>
          <p:cNvPr id="4" name="TextBox 3">
            <a:extLst>
              <a:ext uri="{FF2B5EF4-FFF2-40B4-BE49-F238E27FC236}">
                <a16:creationId xmlns:a16="http://schemas.microsoft.com/office/drawing/2014/main" id="{3826A407-B5DC-A584-2824-384816FE7401}"/>
              </a:ext>
            </a:extLst>
          </p:cNvPr>
          <p:cNvSpPr txBox="1"/>
          <p:nvPr/>
        </p:nvSpPr>
        <p:spPr>
          <a:xfrm>
            <a:off x="0" y="1270000"/>
            <a:ext cx="12192000" cy="400110"/>
          </a:xfrm>
          <a:prstGeom prst="rect">
            <a:avLst/>
          </a:prstGeom>
          <a:noFill/>
        </p:spPr>
        <p:txBody>
          <a:bodyPr vert="horz" rtlCol="0">
            <a:spAutoFit/>
          </a:bodyPr>
          <a:lstStyle/>
          <a:p>
            <a:pPr algn="ctr"/>
            <a:r>
              <a:rPr lang="en-US" sz="2000"/>
              <a:t>(G.C. Allen Translation)</a:t>
            </a:r>
          </a:p>
        </p:txBody>
      </p:sp>
      <p:sp>
        <p:nvSpPr>
          <p:cNvPr id="5" name="TextBox 4">
            <a:extLst>
              <a:ext uri="{FF2B5EF4-FFF2-40B4-BE49-F238E27FC236}">
                <a16:creationId xmlns:a16="http://schemas.microsoft.com/office/drawing/2014/main" id="{0223B28D-B8C6-32E3-ACB2-227CC5633F4B}"/>
              </a:ext>
            </a:extLst>
          </p:cNvPr>
          <p:cNvSpPr txBox="1"/>
          <p:nvPr/>
        </p:nvSpPr>
        <p:spPr>
          <a:xfrm>
            <a:off x="1016000" y="1905000"/>
            <a:ext cx="10160000" cy="3431709"/>
          </a:xfrm>
          <a:prstGeom prst="rect">
            <a:avLst/>
          </a:prstGeom>
          <a:noFill/>
        </p:spPr>
        <p:txBody>
          <a:bodyPr vert="horz" rtlCol="0">
            <a:spAutoFit/>
          </a:bodyPr>
          <a:lstStyle/>
          <a:p>
            <a:pPr algn="ctr"/>
            <a:r>
              <a:rPr lang="en-US" sz="3100"/>
              <a:t>Watch over your life; let not your lamps be quenched and let not your loins be unloosed, but be ye ready; for ye know not the hour in which our Lord comes. But be ye frequently gathered together, seeking the things that are profitable for your souls; </a:t>
            </a:r>
            <a:r>
              <a:rPr lang="en-US" sz="3100" b="1">
                <a:solidFill>
                  <a:srgbClr val="FF0000"/>
                </a:solidFill>
              </a:rPr>
              <a:t>for the whole time of your faith shall not profit you except in the last season ye be found perfect</a:t>
            </a:r>
            <a:r>
              <a:rPr lang="en-US" sz="3100"/>
              <a:t>.</a:t>
            </a:r>
          </a:p>
        </p:txBody>
      </p:sp>
    </p:spTree>
    <p:extLst>
      <p:ext uri="{BB962C8B-B14F-4D97-AF65-F5344CB8AC3E}">
        <p14:creationId xmlns:p14="http://schemas.microsoft.com/office/powerpoint/2010/main" val="16126470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A8A70C-F4B7-E7F9-AFC4-56EBD86F1707}"/>
              </a:ext>
            </a:extLst>
          </p:cNvPr>
          <p:cNvSpPr txBox="1"/>
          <p:nvPr/>
        </p:nvSpPr>
        <p:spPr>
          <a:xfrm>
            <a:off x="127000" y="127000"/>
            <a:ext cx="7315200" cy="276999"/>
          </a:xfrm>
          <a:prstGeom prst="rect">
            <a:avLst/>
          </a:prstGeom>
          <a:noFill/>
        </p:spPr>
        <p:txBody>
          <a:bodyPr vert="horz" lIns="0" tIns="0" rIns="0" bIns="0" rtlCol="0">
            <a:spAutoFit/>
          </a:bodyPr>
          <a:lstStyle/>
          <a:p>
            <a:r>
              <a:rPr lang="en-US"/>
              <a:t>ONCE SAVED, ALWAYS SAVED?</a:t>
            </a:r>
          </a:p>
        </p:txBody>
      </p:sp>
      <p:sp>
        <p:nvSpPr>
          <p:cNvPr id="3" name="TextBox 2">
            <a:extLst>
              <a:ext uri="{FF2B5EF4-FFF2-40B4-BE49-F238E27FC236}">
                <a16:creationId xmlns:a16="http://schemas.microsoft.com/office/drawing/2014/main" id="{468D56FD-24F9-5ADA-9C37-1A929D8709E6}"/>
              </a:ext>
            </a:extLst>
          </p:cNvPr>
          <p:cNvSpPr txBox="1"/>
          <p:nvPr/>
        </p:nvSpPr>
        <p:spPr>
          <a:xfrm>
            <a:off x="0" y="762000"/>
            <a:ext cx="12192000" cy="646331"/>
          </a:xfrm>
          <a:prstGeom prst="rect">
            <a:avLst/>
          </a:prstGeom>
          <a:noFill/>
        </p:spPr>
        <p:txBody>
          <a:bodyPr vert="horz" rtlCol="0">
            <a:spAutoFit/>
          </a:bodyPr>
          <a:lstStyle/>
          <a:p>
            <a:pPr algn="ctr"/>
            <a:r>
              <a:rPr lang="en-US" sz="3600"/>
              <a:t>First Peter 2:2</a:t>
            </a:r>
          </a:p>
        </p:txBody>
      </p:sp>
      <p:sp>
        <p:nvSpPr>
          <p:cNvPr id="4" name="TextBox 3">
            <a:extLst>
              <a:ext uri="{FF2B5EF4-FFF2-40B4-BE49-F238E27FC236}">
                <a16:creationId xmlns:a16="http://schemas.microsoft.com/office/drawing/2014/main" id="{7627097B-6F23-B450-BFB0-CD370637A9D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D3BC0A6-1676-952E-783F-9DAF7D5D0441}"/>
              </a:ext>
            </a:extLst>
          </p:cNvPr>
          <p:cNvSpPr txBox="1"/>
          <p:nvPr/>
        </p:nvSpPr>
        <p:spPr>
          <a:xfrm>
            <a:off x="1016000" y="1905000"/>
            <a:ext cx="10160000" cy="1523494"/>
          </a:xfrm>
          <a:prstGeom prst="rect">
            <a:avLst/>
          </a:prstGeom>
          <a:noFill/>
        </p:spPr>
        <p:txBody>
          <a:bodyPr vert="horz" rtlCol="0">
            <a:spAutoFit/>
          </a:bodyPr>
          <a:lstStyle/>
          <a:p>
            <a:pPr algn="ctr"/>
            <a:r>
              <a:rPr lang="en-US" sz="3100"/>
              <a:t>like newborn babies, long for the pure milk of the word, so that by it </a:t>
            </a:r>
            <a:r>
              <a:rPr lang="en-US" sz="3100" b="1">
                <a:solidFill>
                  <a:srgbClr val="FF0000"/>
                </a:solidFill>
              </a:rPr>
              <a:t>you may grow in respect to salvation</a:t>
            </a:r>
            <a:r>
              <a:rPr lang="en-US" sz="3100"/>
              <a:t>,</a:t>
            </a:r>
          </a:p>
        </p:txBody>
      </p:sp>
    </p:spTree>
    <p:extLst>
      <p:ext uri="{BB962C8B-B14F-4D97-AF65-F5344CB8AC3E}">
        <p14:creationId xmlns:p14="http://schemas.microsoft.com/office/powerpoint/2010/main" val="24293887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3B03-10D4-E139-728C-6883FBE7C245}"/>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Examples of End-of-Life Requests for Forgiveness</a:t>
            </a:r>
          </a:p>
        </p:txBody>
      </p:sp>
      <p:sp>
        <p:nvSpPr>
          <p:cNvPr id="3" name="Subtitle 2">
            <a:extLst>
              <a:ext uri="{FF2B5EF4-FFF2-40B4-BE49-F238E27FC236}">
                <a16:creationId xmlns:a16="http://schemas.microsoft.com/office/drawing/2014/main" id="{E9B55836-C787-A4AF-C277-DFD31DF7B0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607930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A997B6-BAB1-1B4D-97EC-63BC48887711}"/>
              </a:ext>
            </a:extLst>
          </p:cNvPr>
          <p:cNvSpPr txBox="1"/>
          <p:nvPr/>
        </p:nvSpPr>
        <p:spPr>
          <a:xfrm>
            <a:off x="127000" y="127000"/>
            <a:ext cx="7315200" cy="276999"/>
          </a:xfrm>
          <a:prstGeom prst="rect">
            <a:avLst/>
          </a:prstGeom>
          <a:noFill/>
        </p:spPr>
        <p:txBody>
          <a:bodyPr vert="horz" lIns="0" tIns="0" rIns="0" bIns="0" rtlCol="0">
            <a:spAutoFit/>
          </a:bodyPr>
          <a:lstStyle/>
          <a:p>
            <a:r>
              <a:rPr lang="en-US"/>
              <a:t>EXAMPLES OF END-OF-LIFE REQUESTS FOR FORGIVENESS</a:t>
            </a:r>
          </a:p>
        </p:txBody>
      </p:sp>
      <p:sp>
        <p:nvSpPr>
          <p:cNvPr id="3" name="TextBox 2">
            <a:extLst>
              <a:ext uri="{FF2B5EF4-FFF2-40B4-BE49-F238E27FC236}">
                <a16:creationId xmlns:a16="http://schemas.microsoft.com/office/drawing/2014/main" id="{7BCB06A8-CDCC-A958-29B7-C54F2EE4155C}"/>
              </a:ext>
            </a:extLst>
          </p:cNvPr>
          <p:cNvSpPr txBox="1"/>
          <p:nvPr/>
        </p:nvSpPr>
        <p:spPr>
          <a:xfrm>
            <a:off x="0" y="762000"/>
            <a:ext cx="12192000" cy="646331"/>
          </a:xfrm>
          <a:prstGeom prst="rect">
            <a:avLst/>
          </a:prstGeom>
          <a:noFill/>
        </p:spPr>
        <p:txBody>
          <a:bodyPr vert="horz" rtlCol="0">
            <a:spAutoFit/>
          </a:bodyPr>
          <a:lstStyle/>
          <a:p>
            <a:pPr algn="ctr"/>
            <a:r>
              <a:rPr lang="en-US" sz="3600"/>
              <a:t>Luke 23:39-43</a:t>
            </a:r>
          </a:p>
        </p:txBody>
      </p:sp>
      <p:sp>
        <p:nvSpPr>
          <p:cNvPr id="4" name="TextBox 3">
            <a:extLst>
              <a:ext uri="{FF2B5EF4-FFF2-40B4-BE49-F238E27FC236}">
                <a16:creationId xmlns:a16="http://schemas.microsoft.com/office/drawing/2014/main" id="{7FA00AB2-0C2F-7A52-B753-A8FAF22E308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1F51669-943E-FE4D-A68A-6982CFAC2094}"/>
              </a:ext>
            </a:extLst>
          </p:cNvPr>
          <p:cNvSpPr txBox="1"/>
          <p:nvPr/>
        </p:nvSpPr>
        <p:spPr>
          <a:xfrm>
            <a:off x="1016000" y="1905000"/>
            <a:ext cx="10160000" cy="4862870"/>
          </a:xfrm>
          <a:prstGeom prst="rect">
            <a:avLst/>
          </a:prstGeom>
          <a:noFill/>
        </p:spPr>
        <p:txBody>
          <a:bodyPr vert="horz" rtlCol="0">
            <a:spAutoFit/>
          </a:bodyPr>
          <a:lstStyle/>
          <a:p>
            <a:pPr algn="ctr"/>
            <a:r>
              <a:rPr lang="en-US" sz="3100"/>
              <a:t>One of the criminals who were hanged there was hurling abuse at Him, saying, "Are You not the Christ? Save Yourself and us!" But the other answered, and rebuking him said, "Do you not even fear God, since you are under the same sentence of condemnation? "And we indeed are suffering justly, for we are receiving what we deserve for our deeds; but this man has done nothing wrong." And he was saying, "</a:t>
            </a:r>
            <a:r>
              <a:rPr lang="en-US" sz="3100" b="1">
                <a:solidFill>
                  <a:srgbClr val="FF0000"/>
                </a:solidFill>
              </a:rPr>
              <a:t>Jesus, remember me when You come in Your kingdom!</a:t>
            </a:r>
            <a:r>
              <a:rPr lang="en-US" sz="3100"/>
              <a:t> (Continued...)</a:t>
            </a:r>
          </a:p>
        </p:txBody>
      </p:sp>
    </p:spTree>
    <p:extLst>
      <p:ext uri="{BB962C8B-B14F-4D97-AF65-F5344CB8AC3E}">
        <p14:creationId xmlns:p14="http://schemas.microsoft.com/office/powerpoint/2010/main" val="64529560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9283C5-4F07-187F-AAE4-1C5A7CD40AEA}"/>
              </a:ext>
            </a:extLst>
          </p:cNvPr>
          <p:cNvSpPr txBox="1"/>
          <p:nvPr/>
        </p:nvSpPr>
        <p:spPr>
          <a:xfrm>
            <a:off x="127000" y="127000"/>
            <a:ext cx="7315200" cy="276999"/>
          </a:xfrm>
          <a:prstGeom prst="rect">
            <a:avLst/>
          </a:prstGeom>
          <a:noFill/>
        </p:spPr>
        <p:txBody>
          <a:bodyPr vert="horz" lIns="0" tIns="0" rIns="0" bIns="0" rtlCol="0">
            <a:spAutoFit/>
          </a:bodyPr>
          <a:lstStyle/>
          <a:p>
            <a:r>
              <a:rPr lang="en-US"/>
              <a:t>EXAMPLES OF END-OF-LIFE REQUESTS FOR FORGIVENESS</a:t>
            </a:r>
          </a:p>
        </p:txBody>
      </p:sp>
      <p:sp>
        <p:nvSpPr>
          <p:cNvPr id="3" name="TextBox 2">
            <a:extLst>
              <a:ext uri="{FF2B5EF4-FFF2-40B4-BE49-F238E27FC236}">
                <a16:creationId xmlns:a16="http://schemas.microsoft.com/office/drawing/2014/main" id="{C48CD500-D593-BBCC-1D67-105A110ED324}"/>
              </a:ext>
            </a:extLst>
          </p:cNvPr>
          <p:cNvSpPr txBox="1"/>
          <p:nvPr/>
        </p:nvSpPr>
        <p:spPr>
          <a:xfrm>
            <a:off x="1016000" y="635000"/>
            <a:ext cx="10160000" cy="1046440"/>
          </a:xfrm>
          <a:prstGeom prst="rect">
            <a:avLst/>
          </a:prstGeom>
          <a:noFill/>
        </p:spPr>
        <p:txBody>
          <a:bodyPr vert="horz" rtlCol="0">
            <a:spAutoFit/>
          </a:bodyPr>
          <a:lstStyle/>
          <a:p>
            <a:pPr algn="ctr"/>
            <a:r>
              <a:rPr lang="en-US" sz="3100"/>
              <a:t>" And He said to him, "Truly I say to you, today</a:t>
            </a:r>
            <a:r>
              <a:rPr lang="en-US" sz="3100" b="1">
                <a:solidFill>
                  <a:srgbClr val="FF0000"/>
                </a:solidFill>
              </a:rPr>
              <a:t> you shall be with Me in Paradise</a:t>
            </a:r>
            <a:r>
              <a:rPr lang="en-US" sz="3100"/>
              <a:t>."</a:t>
            </a:r>
          </a:p>
        </p:txBody>
      </p:sp>
    </p:spTree>
    <p:extLst>
      <p:ext uri="{BB962C8B-B14F-4D97-AF65-F5344CB8AC3E}">
        <p14:creationId xmlns:p14="http://schemas.microsoft.com/office/powerpoint/2010/main" val="3000014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A3A0C-7989-674C-B5B2-001CD7A95923}"/>
              </a:ext>
            </a:extLst>
          </p:cNvPr>
          <p:cNvSpPr txBox="1"/>
          <p:nvPr/>
        </p:nvSpPr>
        <p:spPr>
          <a:xfrm>
            <a:off x="127000" y="127000"/>
            <a:ext cx="7315200" cy="276999"/>
          </a:xfrm>
          <a:prstGeom prst="rect">
            <a:avLst/>
          </a:prstGeom>
          <a:noFill/>
        </p:spPr>
        <p:txBody>
          <a:bodyPr vert="horz" lIns="0" tIns="0" rIns="0" bIns="0" rtlCol="0">
            <a:spAutoFit/>
          </a:bodyPr>
          <a:lstStyle/>
          <a:p>
            <a:r>
              <a:rPr lang="en-US"/>
              <a:t>EXAMPLES OF END-OF-LIFE REQUESTS FOR FORGIVENESS</a:t>
            </a:r>
          </a:p>
        </p:txBody>
      </p:sp>
      <p:sp>
        <p:nvSpPr>
          <p:cNvPr id="3" name="TextBox 2">
            <a:extLst>
              <a:ext uri="{FF2B5EF4-FFF2-40B4-BE49-F238E27FC236}">
                <a16:creationId xmlns:a16="http://schemas.microsoft.com/office/drawing/2014/main" id="{4002B1ED-6ACE-4FB9-D13A-1B8F091E4B15}"/>
              </a:ext>
            </a:extLst>
          </p:cNvPr>
          <p:cNvSpPr txBox="1"/>
          <p:nvPr/>
        </p:nvSpPr>
        <p:spPr>
          <a:xfrm>
            <a:off x="0" y="762000"/>
            <a:ext cx="12192000" cy="646331"/>
          </a:xfrm>
          <a:prstGeom prst="rect">
            <a:avLst/>
          </a:prstGeom>
          <a:noFill/>
        </p:spPr>
        <p:txBody>
          <a:bodyPr vert="horz" rtlCol="0">
            <a:spAutoFit/>
          </a:bodyPr>
          <a:lstStyle/>
          <a:p>
            <a:pPr algn="ctr"/>
            <a:r>
              <a:rPr lang="en-US" sz="3600"/>
              <a:t>Second Chronicles 33:10-13</a:t>
            </a:r>
          </a:p>
        </p:txBody>
      </p:sp>
      <p:sp>
        <p:nvSpPr>
          <p:cNvPr id="4" name="TextBox 3">
            <a:extLst>
              <a:ext uri="{FF2B5EF4-FFF2-40B4-BE49-F238E27FC236}">
                <a16:creationId xmlns:a16="http://schemas.microsoft.com/office/drawing/2014/main" id="{AF49E4DF-9B50-9317-91A7-0236F6C5F9A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1522483-EBB3-90EA-7E11-08559A8E0BDE}"/>
              </a:ext>
            </a:extLst>
          </p:cNvPr>
          <p:cNvSpPr txBox="1"/>
          <p:nvPr/>
        </p:nvSpPr>
        <p:spPr>
          <a:xfrm>
            <a:off x="1016000" y="1905000"/>
            <a:ext cx="10160000" cy="3908762"/>
          </a:xfrm>
          <a:prstGeom prst="rect">
            <a:avLst/>
          </a:prstGeom>
          <a:noFill/>
        </p:spPr>
        <p:txBody>
          <a:bodyPr vert="horz" rtlCol="0">
            <a:spAutoFit/>
          </a:bodyPr>
          <a:lstStyle/>
          <a:p>
            <a:pPr algn="ctr"/>
            <a:r>
              <a:rPr lang="en-US" sz="3100"/>
              <a:t>The LORD spoke to Manasseh and his people, but they paid no attention. Therefore the LORD brought the commanders of the army of the king of Assyria against them, and they captured Manasseh with hooks, bound him with bronze chains and took him to Babylon. When he was in distress, he entreated the LORD his God and humbled himself greatly before the God of his fathers. (Continued...)</a:t>
            </a:r>
          </a:p>
        </p:txBody>
      </p:sp>
    </p:spTree>
    <p:extLst>
      <p:ext uri="{BB962C8B-B14F-4D97-AF65-F5344CB8AC3E}">
        <p14:creationId xmlns:p14="http://schemas.microsoft.com/office/powerpoint/2010/main" val="960065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ADD885-58B0-C2AA-C417-473F245B9418}"/>
              </a:ext>
            </a:extLst>
          </p:cNvPr>
          <p:cNvSpPr txBox="1"/>
          <p:nvPr/>
        </p:nvSpPr>
        <p:spPr>
          <a:xfrm>
            <a:off x="127000" y="127000"/>
            <a:ext cx="7315200" cy="276999"/>
          </a:xfrm>
          <a:prstGeom prst="rect">
            <a:avLst/>
          </a:prstGeom>
          <a:noFill/>
        </p:spPr>
        <p:txBody>
          <a:bodyPr vert="horz" lIns="0" tIns="0" rIns="0" bIns="0" rtlCol="0">
            <a:spAutoFit/>
          </a:bodyPr>
          <a:lstStyle/>
          <a:p>
            <a:r>
              <a:rPr lang="en-US"/>
              <a:t>EXAMPLES OF END-OF-LIFE REQUESTS FOR FORGIVENESS</a:t>
            </a:r>
          </a:p>
        </p:txBody>
      </p:sp>
      <p:sp>
        <p:nvSpPr>
          <p:cNvPr id="3" name="TextBox 2">
            <a:extLst>
              <a:ext uri="{FF2B5EF4-FFF2-40B4-BE49-F238E27FC236}">
                <a16:creationId xmlns:a16="http://schemas.microsoft.com/office/drawing/2014/main" id="{7AE99D74-054E-12F4-2B10-919A15FDA49F}"/>
              </a:ext>
            </a:extLst>
          </p:cNvPr>
          <p:cNvSpPr txBox="1"/>
          <p:nvPr/>
        </p:nvSpPr>
        <p:spPr>
          <a:xfrm>
            <a:off x="1016000" y="635000"/>
            <a:ext cx="10160000" cy="2000548"/>
          </a:xfrm>
          <a:prstGeom prst="rect">
            <a:avLst/>
          </a:prstGeom>
          <a:noFill/>
        </p:spPr>
        <p:txBody>
          <a:bodyPr vert="horz" rtlCol="0">
            <a:spAutoFit/>
          </a:bodyPr>
          <a:lstStyle/>
          <a:p>
            <a:pPr algn="ctr"/>
            <a:r>
              <a:rPr lang="en-US" sz="3100"/>
              <a:t>When he prayed to Him, He was moved by his entreaty and heard his supplication, and brought him again to Jerusalem to his kingdom. Then Manasseh knew that the LORD was God.</a:t>
            </a:r>
          </a:p>
        </p:txBody>
      </p:sp>
    </p:spTree>
    <p:extLst>
      <p:ext uri="{BB962C8B-B14F-4D97-AF65-F5344CB8AC3E}">
        <p14:creationId xmlns:p14="http://schemas.microsoft.com/office/powerpoint/2010/main" val="34283984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D9B-AB93-9CC2-F171-BDB78A514EF3}"/>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There are more wicked than righteous</a:t>
            </a:r>
          </a:p>
        </p:txBody>
      </p:sp>
      <p:sp>
        <p:nvSpPr>
          <p:cNvPr id="3" name="Subtitle 2">
            <a:extLst>
              <a:ext uri="{FF2B5EF4-FFF2-40B4-BE49-F238E27FC236}">
                <a16:creationId xmlns:a16="http://schemas.microsoft.com/office/drawing/2014/main" id="{49D50CD2-0E13-2CAD-D390-64B75C9154C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44066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DF759E-F0A8-66D7-9382-9FDBE34B7A11}"/>
              </a:ext>
            </a:extLst>
          </p:cNvPr>
          <p:cNvSpPr txBox="1"/>
          <p:nvPr/>
        </p:nvSpPr>
        <p:spPr>
          <a:xfrm>
            <a:off x="127000" y="127000"/>
            <a:ext cx="7315200" cy="276999"/>
          </a:xfrm>
          <a:prstGeom prst="rect">
            <a:avLst/>
          </a:prstGeom>
          <a:noFill/>
        </p:spPr>
        <p:txBody>
          <a:bodyPr vert="horz" lIns="0" tIns="0" rIns="0" bIns="0" rtlCol="0">
            <a:spAutoFit/>
          </a:bodyPr>
          <a:lstStyle/>
          <a:p>
            <a:r>
              <a:rPr lang="en-US"/>
              <a:t>THERE ARE MORE WICKED THAN RIGHTEOUS</a:t>
            </a:r>
          </a:p>
        </p:txBody>
      </p:sp>
      <p:sp>
        <p:nvSpPr>
          <p:cNvPr id="3" name="TextBox 2">
            <a:extLst>
              <a:ext uri="{FF2B5EF4-FFF2-40B4-BE49-F238E27FC236}">
                <a16:creationId xmlns:a16="http://schemas.microsoft.com/office/drawing/2014/main" id="{4DCF257D-D7D2-C8E1-14D3-5F425417B539}"/>
              </a:ext>
            </a:extLst>
          </p:cNvPr>
          <p:cNvSpPr txBox="1"/>
          <p:nvPr/>
        </p:nvSpPr>
        <p:spPr>
          <a:xfrm>
            <a:off x="0" y="762000"/>
            <a:ext cx="12192000" cy="646331"/>
          </a:xfrm>
          <a:prstGeom prst="rect">
            <a:avLst/>
          </a:prstGeom>
          <a:noFill/>
        </p:spPr>
        <p:txBody>
          <a:bodyPr vert="horz" rtlCol="0">
            <a:spAutoFit/>
          </a:bodyPr>
          <a:lstStyle/>
          <a:p>
            <a:pPr algn="ctr"/>
            <a:r>
              <a:rPr lang="en-US" sz="3600"/>
              <a:t>Galatians 4:21-27</a:t>
            </a:r>
          </a:p>
        </p:txBody>
      </p:sp>
      <p:sp>
        <p:nvSpPr>
          <p:cNvPr id="4" name="TextBox 3">
            <a:extLst>
              <a:ext uri="{FF2B5EF4-FFF2-40B4-BE49-F238E27FC236}">
                <a16:creationId xmlns:a16="http://schemas.microsoft.com/office/drawing/2014/main" id="{5F3180C8-0E12-E59D-339A-AD1E28FED9C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3EF3579-5146-BD12-E2DC-DC48300B5AFC}"/>
              </a:ext>
            </a:extLst>
          </p:cNvPr>
          <p:cNvSpPr txBox="1"/>
          <p:nvPr/>
        </p:nvSpPr>
        <p:spPr>
          <a:xfrm>
            <a:off x="1016000" y="1905000"/>
            <a:ext cx="10160000" cy="4385816"/>
          </a:xfrm>
          <a:prstGeom prst="rect">
            <a:avLst/>
          </a:prstGeom>
          <a:noFill/>
        </p:spPr>
        <p:txBody>
          <a:bodyPr vert="horz" rtlCol="0">
            <a:spAutoFit/>
          </a:bodyPr>
          <a:lstStyle/>
          <a:p>
            <a:pPr algn="ctr"/>
            <a:r>
              <a:rPr lang="en-US" sz="3100"/>
              <a:t>Tell me, you who want to be under law, do you not listen to the law? For it is written that Abraham had two sons, one by the bondwoman and one by the free woman. But the son by the bondwoman was born according to the flesh, and the son by the free woman through the promise. This is allegorically speaking, for these women are two covenants: one proceeding from Mount Sinai bearing children who are to be slaves; she is Hagar. (Continued...)</a:t>
            </a:r>
          </a:p>
        </p:txBody>
      </p:sp>
    </p:spTree>
    <p:extLst>
      <p:ext uri="{BB962C8B-B14F-4D97-AF65-F5344CB8AC3E}">
        <p14:creationId xmlns:p14="http://schemas.microsoft.com/office/powerpoint/2010/main" val="32226085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EECD78-DA27-34F0-C6C5-DEEA45B7DD8D}"/>
              </a:ext>
            </a:extLst>
          </p:cNvPr>
          <p:cNvSpPr txBox="1"/>
          <p:nvPr/>
        </p:nvSpPr>
        <p:spPr>
          <a:xfrm>
            <a:off x="127000" y="127000"/>
            <a:ext cx="7315200" cy="276999"/>
          </a:xfrm>
          <a:prstGeom prst="rect">
            <a:avLst/>
          </a:prstGeom>
          <a:noFill/>
        </p:spPr>
        <p:txBody>
          <a:bodyPr vert="horz" lIns="0" tIns="0" rIns="0" bIns="0" rtlCol="0">
            <a:spAutoFit/>
          </a:bodyPr>
          <a:lstStyle/>
          <a:p>
            <a:r>
              <a:rPr lang="en-US"/>
              <a:t>THERE ARE MORE WICKED THAN RIGHTEOUS</a:t>
            </a:r>
          </a:p>
        </p:txBody>
      </p:sp>
      <p:sp>
        <p:nvSpPr>
          <p:cNvPr id="3" name="TextBox 2">
            <a:extLst>
              <a:ext uri="{FF2B5EF4-FFF2-40B4-BE49-F238E27FC236}">
                <a16:creationId xmlns:a16="http://schemas.microsoft.com/office/drawing/2014/main" id="{5C5BBA34-4DA1-1D01-C4A3-6C76FC4846A2}"/>
              </a:ext>
            </a:extLst>
          </p:cNvPr>
          <p:cNvSpPr txBox="1"/>
          <p:nvPr/>
        </p:nvSpPr>
        <p:spPr>
          <a:xfrm>
            <a:off x="1016000" y="635000"/>
            <a:ext cx="10160000" cy="4385816"/>
          </a:xfrm>
          <a:prstGeom prst="rect">
            <a:avLst/>
          </a:prstGeom>
          <a:noFill/>
        </p:spPr>
        <p:txBody>
          <a:bodyPr vert="horz" rtlCol="0">
            <a:spAutoFit/>
          </a:bodyPr>
          <a:lstStyle/>
          <a:p>
            <a:pPr algn="ctr"/>
            <a:r>
              <a:rPr lang="en-US" sz="3100"/>
              <a:t>Now this Hagar is Mount Sinai in Arabia and corresponds to the present Jerusalem, for she is in slavery with her children. But the Jerusalem above is free; she is our mother. For it is written, "REJOICE, BARREN WOMAN WHO DOES NOT BEAR; BREAK FORTH AND SHOUT, YOU WHO ARE NOT IN LABOR; </a:t>
            </a:r>
            <a:r>
              <a:rPr lang="en-US" sz="3100" b="1">
                <a:solidFill>
                  <a:srgbClr val="FF0000"/>
                </a:solidFill>
              </a:rPr>
              <a:t>FOR MORE NUMEROUS ARE THE CHILDREN OF THE DESOLATE THAN OF THE ONE WHO HAS A HUSBAND</a:t>
            </a:r>
            <a:r>
              <a:rPr lang="en-US" sz="3100"/>
              <a:t>."</a:t>
            </a:r>
          </a:p>
        </p:txBody>
      </p:sp>
    </p:spTree>
    <p:extLst>
      <p:ext uri="{BB962C8B-B14F-4D97-AF65-F5344CB8AC3E}">
        <p14:creationId xmlns:p14="http://schemas.microsoft.com/office/powerpoint/2010/main" val="1464576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71265D-3B44-722E-9978-892BD90C9A3E}"/>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B9B2A8D1-3BC1-2351-1C34-3DFCDEC765A1}"/>
              </a:ext>
            </a:extLst>
          </p:cNvPr>
          <p:cNvSpPr txBox="1"/>
          <p:nvPr/>
        </p:nvSpPr>
        <p:spPr>
          <a:xfrm>
            <a:off x="0" y="762000"/>
            <a:ext cx="12192000" cy="646331"/>
          </a:xfrm>
          <a:prstGeom prst="rect">
            <a:avLst/>
          </a:prstGeom>
          <a:noFill/>
        </p:spPr>
        <p:txBody>
          <a:bodyPr vert="horz" rtlCol="0">
            <a:spAutoFit/>
          </a:bodyPr>
          <a:lstStyle/>
          <a:p>
            <a:pPr algn="ctr"/>
            <a:r>
              <a:rPr lang="en-US" sz="3600"/>
              <a:t>Testament of Judah 20:1</a:t>
            </a:r>
          </a:p>
        </p:txBody>
      </p:sp>
      <p:sp>
        <p:nvSpPr>
          <p:cNvPr id="4" name="TextBox 3">
            <a:extLst>
              <a:ext uri="{FF2B5EF4-FFF2-40B4-BE49-F238E27FC236}">
                <a16:creationId xmlns:a16="http://schemas.microsoft.com/office/drawing/2014/main" id="{77CDBC01-09B6-C633-745E-55A25FA14BEE}"/>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4D5C89E9-7AD0-0F66-BB72-27CFD84415B0}"/>
              </a:ext>
            </a:extLst>
          </p:cNvPr>
          <p:cNvSpPr txBox="1"/>
          <p:nvPr/>
        </p:nvSpPr>
        <p:spPr>
          <a:xfrm>
            <a:off x="1016000" y="1905000"/>
            <a:ext cx="10160000" cy="4385816"/>
          </a:xfrm>
          <a:prstGeom prst="rect">
            <a:avLst/>
          </a:prstGeom>
          <a:noFill/>
        </p:spPr>
        <p:txBody>
          <a:bodyPr vert="horz" rtlCol="0">
            <a:spAutoFit/>
          </a:bodyPr>
          <a:lstStyle/>
          <a:p>
            <a:pPr algn="ctr"/>
            <a:r>
              <a:rPr lang="en-US" sz="3100"/>
              <a:t>Learn therefore my children, that two spirits wait upon man; the spirit of truth and the spirit of error. Among them stands the understanding of the mind. Truth and error are written on the hearts of men , and the Lord knows each one. There is no time that the works of men can be hidden from Him. </a:t>
            </a:r>
            <a:r>
              <a:rPr lang="en-US" sz="3100" b="1">
                <a:solidFill>
                  <a:srgbClr val="FF0000"/>
                </a:solidFill>
              </a:rPr>
              <a:t>Each man must decide deep within his own heart whether to be true or not.</a:t>
            </a:r>
            <a:r>
              <a:rPr lang="en-US" sz="3100"/>
              <a:t> The Spirit of Truth testifies all things, and accuses all. (Continued...)</a:t>
            </a:r>
          </a:p>
        </p:txBody>
      </p:sp>
    </p:spTree>
    <p:extLst>
      <p:ext uri="{BB962C8B-B14F-4D97-AF65-F5344CB8AC3E}">
        <p14:creationId xmlns:p14="http://schemas.microsoft.com/office/powerpoint/2010/main" val="58362330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FD9A3C-2D5C-854C-1F1F-8416600FD012}"/>
              </a:ext>
            </a:extLst>
          </p:cNvPr>
          <p:cNvSpPr txBox="1"/>
          <p:nvPr/>
        </p:nvSpPr>
        <p:spPr>
          <a:xfrm>
            <a:off x="127000" y="127000"/>
            <a:ext cx="7315200" cy="276999"/>
          </a:xfrm>
          <a:prstGeom prst="rect">
            <a:avLst/>
          </a:prstGeom>
          <a:noFill/>
        </p:spPr>
        <p:txBody>
          <a:bodyPr vert="horz" lIns="0" tIns="0" rIns="0" bIns="0" rtlCol="0">
            <a:spAutoFit/>
          </a:bodyPr>
          <a:lstStyle/>
          <a:p>
            <a:r>
              <a:rPr lang="en-US"/>
              <a:t>THERE ARE MORE WICKED THAN RIGHTEOUS</a:t>
            </a:r>
          </a:p>
        </p:txBody>
      </p:sp>
      <p:sp>
        <p:nvSpPr>
          <p:cNvPr id="3" name="TextBox 2">
            <a:extLst>
              <a:ext uri="{FF2B5EF4-FFF2-40B4-BE49-F238E27FC236}">
                <a16:creationId xmlns:a16="http://schemas.microsoft.com/office/drawing/2014/main" id="{46DCF33C-4324-59F9-FBB9-475C4BC9CA18}"/>
              </a:ext>
            </a:extLst>
          </p:cNvPr>
          <p:cNvSpPr txBox="1"/>
          <p:nvPr/>
        </p:nvSpPr>
        <p:spPr>
          <a:xfrm>
            <a:off x="0" y="762000"/>
            <a:ext cx="12192000" cy="646331"/>
          </a:xfrm>
          <a:prstGeom prst="rect">
            <a:avLst/>
          </a:prstGeom>
          <a:noFill/>
        </p:spPr>
        <p:txBody>
          <a:bodyPr vert="horz" rtlCol="0">
            <a:spAutoFit/>
          </a:bodyPr>
          <a:lstStyle/>
          <a:p>
            <a:pPr algn="ctr"/>
            <a:r>
              <a:rPr lang="en-US" sz="3600"/>
              <a:t>Matthew 7:13-14</a:t>
            </a:r>
          </a:p>
        </p:txBody>
      </p:sp>
      <p:sp>
        <p:nvSpPr>
          <p:cNvPr id="4" name="TextBox 3">
            <a:extLst>
              <a:ext uri="{FF2B5EF4-FFF2-40B4-BE49-F238E27FC236}">
                <a16:creationId xmlns:a16="http://schemas.microsoft.com/office/drawing/2014/main" id="{C88177FB-D7CF-CC13-6723-FBEB6BB097E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6A1E13A-E596-07E7-52CF-2F5B463CE1A4}"/>
              </a:ext>
            </a:extLst>
          </p:cNvPr>
          <p:cNvSpPr txBox="1"/>
          <p:nvPr/>
        </p:nvSpPr>
        <p:spPr>
          <a:xfrm>
            <a:off x="1016000" y="1905000"/>
            <a:ext cx="10160000" cy="2477601"/>
          </a:xfrm>
          <a:prstGeom prst="rect">
            <a:avLst/>
          </a:prstGeom>
          <a:noFill/>
        </p:spPr>
        <p:txBody>
          <a:bodyPr vert="horz" rtlCol="0">
            <a:spAutoFit/>
          </a:bodyPr>
          <a:lstStyle/>
          <a:p>
            <a:pPr algn="ctr"/>
            <a:r>
              <a:rPr lang="en-US" sz="3100"/>
              <a:t>"Enter through the narrow gate; </a:t>
            </a:r>
            <a:r>
              <a:rPr lang="en-US" sz="3100" b="1">
                <a:solidFill>
                  <a:srgbClr val="FF0000"/>
                </a:solidFill>
              </a:rPr>
              <a:t>for the gate is wide and the way is broad that leads to destruction, and there are many who enter through it.</a:t>
            </a:r>
            <a:r>
              <a:rPr lang="en-US" sz="3100"/>
              <a:t> "For the gate is small and the way is narrow that leads to life, and there are few who find it.</a:t>
            </a:r>
          </a:p>
        </p:txBody>
      </p:sp>
    </p:spTree>
    <p:extLst>
      <p:ext uri="{BB962C8B-B14F-4D97-AF65-F5344CB8AC3E}">
        <p14:creationId xmlns:p14="http://schemas.microsoft.com/office/powerpoint/2010/main" val="222201333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D3C298-72E0-14D1-E36C-18D06ACD5FA1}"/>
              </a:ext>
            </a:extLst>
          </p:cNvPr>
          <p:cNvSpPr txBox="1"/>
          <p:nvPr/>
        </p:nvSpPr>
        <p:spPr>
          <a:xfrm>
            <a:off x="127000" y="127000"/>
            <a:ext cx="7315200" cy="276999"/>
          </a:xfrm>
          <a:prstGeom prst="rect">
            <a:avLst/>
          </a:prstGeom>
          <a:noFill/>
        </p:spPr>
        <p:txBody>
          <a:bodyPr vert="horz" lIns="0" tIns="0" rIns="0" bIns="0" rtlCol="0">
            <a:spAutoFit/>
          </a:bodyPr>
          <a:lstStyle/>
          <a:p>
            <a:r>
              <a:rPr lang="en-US"/>
              <a:t>THERE ARE MORE WICKED THAN RIGHTEOUS</a:t>
            </a:r>
          </a:p>
        </p:txBody>
      </p:sp>
      <p:sp>
        <p:nvSpPr>
          <p:cNvPr id="3" name="TextBox 2">
            <a:extLst>
              <a:ext uri="{FF2B5EF4-FFF2-40B4-BE49-F238E27FC236}">
                <a16:creationId xmlns:a16="http://schemas.microsoft.com/office/drawing/2014/main" id="{27E18E2F-AF32-1584-1FAD-A179DA52A1E2}"/>
              </a:ext>
            </a:extLst>
          </p:cNvPr>
          <p:cNvSpPr txBox="1"/>
          <p:nvPr/>
        </p:nvSpPr>
        <p:spPr>
          <a:xfrm>
            <a:off x="0" y="762000"/>
            <a:ext cx="12192000" cy="646331"/>
          </a:xfrm>
          <a:prstGeom prst="rect">
            <a:avLst/>
          </a:prstGeom>
          <a:noFill/>
        </p:spPr>
        <p:txBody>
          <a:bodyPr vert="horz" rtlCol="0">
            <a:spAutoFit/>
          </a:bodyPr>
          <a:lstStyle/>
          <a:p>
            <a:pPr algn="ctr"/>
            <a:r>
              <a:rPr lang="en-US" sz="3600"/>
              <a:t>Second Esdras [4th Ezra] 7:51-60</a:t>
            </a:r>
          </a:p>
        </p:txBody>
      </p:sp>
      <p:sp>
        <p:nvSpPr>
          <p:cNvPr id="4" name="TextBox 3">
            <a:extLst>
              <a:ext uri="{FF2B5EF4-FFF2-40B4-BE49-F238E27FC236}">
                <a16:creationId xmlns:a16="http://schemas.microsoft.com/office/drawing/2014/main" id="{6ACE4BE3-A882-61F8-3AC1-0ABC52D06292}"/>
              </a:ext>
            </a:extLst>
          </p:cNvPr>
          <p:cNvSpPr txBox="1"/>
          <p:nvPr/>
        </p:nvSpPr>
        <p:spPr>
          <a:xfrm>
            <a:off x="0" y="1270000"/>
            <a:ext cx="12192000" cy="400110"/>
          </a:xfrm>
          <a:prstGeom prst="rect">
            <a:avLst/>
          </a:prstGeom>
          <a:noFill/>
        </p:spPr>
        <p:txBody>
          <a:bodyPr vert="horz" rtlCol="0">
            <a:spAutoFit/>
          </a:bodyPr>
          <a:lstStyle/>
          <a:p>
            <a:pPr algn="ctr"/>
            <a:r>
              <a:rPr lang="en-US" sz="2000"/>
              <a:t>(CPR, Cepher (Modified))</a:t>
            </a:r>
          </a:p>
        </p:txBody>
      </p:sp>
      <p:sp>
        <p:nvSpPr>
          <p:cNvPr id="5" name="TextBox 4">
            <a:extLst>
              <a:ext uri="{FF2B5EF4-FFF2-40B4-BE49-F238E27FC236}">
                <a16:creationId xmlns:a16="http://schemas.microsoft.com/office/drawing/2014/main" id="{8D3DB72A-9122-B9DA-709F-4EA9BDF15863}"/>
              </a:ext>
            </a:extLst>
          </p:cNvPr>
          <p:cNvSpPr txBox="1"/>
          <p:nvPr/>
        </p:nvSpPr>
        <p:spPr>
          <a:xfrm>
            <a:off x="1016000" y="1905000"/>
            <a:ext cx="10160000" cy="4385816"/>
          </a:xfrm>
          <a:prstGeom prst="rect">
            <a:avLst/>
          </a:prstGeom>
          <a:noFill/>
        </p:spPr>
        <p:txBody>
          <a:bodyPr vert="horz" rtlCol="0">
            <a:spAutoFit/>
          </a:bodyPr>
          <a:lstStyle/>
          <a:p>
            <a:pPr algn="ctr"/>
            <a:r>
              <a:rPr lang="en-US" sz="3100"/>
              <a:t>For whereas you have said that </a:t>
            </a:r>
            <a:r>
              <a:rPr lang="en-US" sz="3100" b="1">
                <a:solidFill>
                  <a:srgbClr val="FF0000"/>
                </a:solidFill>
              </a:rPr>
              <a:t>the righteous are not many but a few</a:t>
            </a:r>
            <a:r>
              <a:rPr lang="en-US" sz="3100"/>
              <a:t>, while the wicked abound, hear the explanation for this. If you have just a few precious stones, will you add to them lead and clay? Then said I, Oh YHVH, how could that be? And HE said to me, Not only that, but ask the earth and she will tell you; defer to her, and she will declare it to you. Say to her, You produce gold and silver and copper, and also iron and lead and clay; (Continued...)</a:t>
            </a:r>
          </a:p>
        </p:txBody>
      </p:sp>
    </p:spTree>
    <p:extLst>
      <p:ext uri="{BB962C8B-B14F-4D97-AF65-F5344CB8AC3E}">
        <p14:creationId xmlns:p14="http://schemas.microsoft.com/office/powerpoint/2010/main" val="69810964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A06E0-03F2-04AF-A159-D13585C61A00}"/>
              </a:ext>
            </a:extLst>
          </p:cNvPr>
          <p:cNvSpPr txBox="1"/>
          <p:nvPr/>
        </p:nvSpPr>
        <p:spPr>
          <a:xfrm>
            <a:off x="127000" y="127000"/>
            <a:ext cx="7315200" cy="276999"/>
          </a:xfrm>
          <a:prstGeom prst="rect">
            <a:avLst/>
          </a:prstGeom>
          <a:noFill/>
        </p:spPr>
        <p:txBody>
          <a:bodyPr vert="horz" lIns="0" tIns="0" rIns="0" bIns="0" rtlCol="0">
            <a:spAutoFit/>
          </a:bodyPr>
          <a:lstStyle/>
          <a:p>
            <a:r>
              <a:rPr lang="en-US"/>
              <a:t>THERE ARE MORE WICKED THAN RIGHTEOUS</a:t>
            </a:r>
          </a:p>
        </p:txBody>
      </p:sp>
      <p:sp>
        <p:nvSpPr>
          <p:cNvPr id="3" name="TextBox 2">
            <a:extLst>
              <a:ext uri="{FF2B5EF4-FFF2-40B4-BE49-F238E27FC236}">
                <a16:creationId xmlns:a16="http://schemas.microsoft.com/office/drawing/2014/main" id="{F499356C-5488-37CA-911E-CF1A15C4A285}"/>
              </a:ext>
            </a:extLst>
          </p:cNvPr>
          <p:cNvSpPr txBox="1"/>
          <p:nvPr/>
        </p:nvSpPr>
        <p:spPr>
          <a:xfrm>
            <a:off x="1016000" y="635000"/>
            <a:ext cx="10160000" cy="3431709"/>
          </a:xfrm>
          <a:prstGeom prst="rect">
            <a:avLst/>
          </a:prstGeom>
          <a:noFill/>
        </p:spPr>
        <p:txBody>
          <a:bodyPr vert="horz" rtlCol="0">
            <a:spAutoFit/>
          </a:bodyPr>
          <a:lstStyle/>
          <a:p>
            <a:pPr algn="ctr"/>
            <a:r>
              <a:rPr lang="en-US" sz="3100"/>
              <a:t>But silver is more abundant than gold, and copper than silver, and iron than copper, and lead than iron, and clay than lead. Judge therefore which things are precious and desirable, those that are abundant or those that are rare? I said, Oh Sovereign YHVH, what is plentiful is of less worth, for what is more rare, is more precious. (Continued...)</a:t>
            </a:r>
          </a:p>
        </p:txBody>
      </p:sp>
    </p:spTree>
    <p:extLst>
      <p:ext uri="{BB962C8B-B14F-4D97-AF65-F5344CB8AC3E}">
        <p14:creationId xmlns:p14="http://schemas.microsoft.com/office/powerpoint/2010/main" val="405454574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CC0274-9959-D521-3DA4-3E2ED040AC29}"/>
              </a:ext>
            </a:extLst>
          </p:cNvPr>
          <p:cNvSpPr txBox="1"/>
          <p:nvPr/>
        </p:nvSpPr>
        <p:spPr>
          <a:xfrm>
            <a:off x="127000" y="127000"/>
            <a:ext cx="7315200" cy="276999"/>
          </a:xfrm>
          <a:prstGeom prst="rect">
            <a:avLst/>
          </a:prstGeom>
          <a:noFill/>
        </p:spPr>
        <p:txBody>
          <a:bodyPr vert="horz" lIns="0" tIns="0" rIns="0" bIns="0" rtlCol="0">
            <a:spAutoFit/>
          </a:bodyPr>
          <a:lstStyle/>
          <a:p>
            <a:r>
              <a:rPr lang="en-US"/>
              <a:t>THERE ARE MORE WICKED THAN RIGHTEOUS</a:t>
            </a:r>
          </a:p>
        </p:txBody>
      </p:sp>
      <p:sp>
        <p:nvSpPr>
          <p:cNvPr id="3" name="TextBox 2">
            <a:extLst>
              <a:ext uri="{FF2B5EF4-FFF2-40B4-BE49-F238E27FC236}">
                <a16:creationId xmlns:a16="http://schemas.microsoft.com/office/drawing/2014/main" id="{07545736-833C-90A5-EB88-80E6B56EB7A1}"/>
              </a:ext>
            </a:extLst>
          </p:cNvPr>
          <p:cNvSpPr txBox="1"/>
          <p:nvPr/>
        </p:nvSpPr>
        <p:spPr>
          <a:xfrm>
            <a:off x="1016000" y="635000"/>
            <a:ext cx="10160000" cy="3908762"/>
          </a:xfrm>
          <a:prstGeom prst="rect">
            <a:avLst/>
          </a:prstGeom>
          <a:noFill/>
        </p:spPr>
        <p:txBody>
          <a:bodyPr vert="horz" rtlCol="0">
            <a:spAutoFit/>
          </a:bodyPr>
          <a:lstStyle/>
          <a:p>
            <a:pPr algn="ctr"/>
            <a:r>
              <a:rPr lang="en-US" sz="3100"/>
              <a:t>He answered me and said, Weigh within yourself what you have thought, for he who has what is hard to get rejoices more than he who has what is plentiful. So also will be the judgment which I have promised; f</a:t>
            </a:r>
            <a:r>
              <a:rPr lang="en-US" sz="3100" b="1">
                <a:solidFill>
                  <a:srgbClr val="FF0000"/>
                </a:solidFill>
              </a:rPr>
              <a:t>or I will rejoice over the few who shall be delivered,</a:t>
            </a:r>
            <a:r>
              <a:rPr lang="en-US" sz="3100"/>
              <a:t> because it is they who have made MY splendor to prevail now, and through them MY NAME has now been honored.</a:t>
            </a:r>
          </a:p>
        </p:txBody>
      </p:sp>
    </p:spTree>
    <p:extLst>
      <p:ext uri="{BB962C8B-B14F-4D97-AF65-F5344CB8AC3E}">
        <p14:creationId xmlns:p14="http://schemas.microsoft.com/office/powerpoint/2010/main" val="368357420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C4D3-FA2D-E474-1E06-794A46F2088F}"/>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Faith</a:t>
            </a:r>
          </a:p>
        </p:txBody>
      </p:sp>
      <p:sp>
        <p:nvSpPr>
          <p:cNvPr id="3" name="Subtitle 2">
            <a:extLst>
              <a:ext uri="{FF2B5EF4-FFF2-40B4-BE49-F238E27FC236}">
                <a16:creationId xmlns:a16="http://schemas.microsoft.com/office/drawing/2014/main" id="{37DDE9E0-E4E3-A572-118A-E62DCFEC7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661813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AF42-323D-A70C-1D00-54E3C501FA0E}"/>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Definition</a:t>
            </a:r>
          </a:p>
        </p:txBody>
      </p:sp>
      <p:sp>
        <p:nvSpPr>
          <p:cNvPr id="3" name="Subtitle 2">
            <a:extLst>
              <a:ext uri="{FF2B5EF4-FFF2-40B4-BE49-F238E27FC236}">
                <a16:creationId xmlns:a16="http://schemas.microsoft.com/office/drawing/2014/main" id="{845922BC-9F56-AD58-A2DF-15E991173E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519879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15497D-6676-5EDF-CF7B-CBE1730BAF99}"/>
              </a:ext>
            </a:extLst>
          </p:cNvPr>
          <p:cNvSpPr txBox="1"/>
          <p:nvPr/>
        </p:nvSpPr>
        <p:spPr>
          <a:xfrm>
            <a:off x="127000" y="127000"/>
            <a:ext cx="7315200" cy="276999"/>
          </a:xfrm>
          <a:prstGeom prst="rect">
            <a:avLst/>
          </a:prstGeom>
          <a:noFill/>
        </p:spPr>
        <p:txBody>
          <a:bodyPr vert="horz" lIns="0" tIns="0" rIns="0" bIns="0" rtlCol="0">
            <a:spAutoFit/>
          </a:bodyPr>
          <a:lstStyle/>
          <a:p>
            <a:r>
              <a:rPr lang="en-US"/>
              <a:t>Definition</a:t>
            </a:r>
          </a:p>
        </p:txBody>
      </p:sp>
      <p:sp>
        <p:nvSpPr>
          <p:cNvPr id="3" name="TextBox 2">
            <a:extLst>
              <a:ext uri="{FF2B5EF4-FFF2-40B4-BE49-F238E27FC236}">
                <a16:creationId xmlns:a16="http://schemas.microsoft.com/office/drawing/2014/main" id="{EEB73FC4-FB1B-C1E7-5686-45943089A96E}"/>
              </a:ext>
            </a:extLst>
          </p:cNvPr>
          <p:cNvSpPr txBox="1"/>
          <p:nvPr/>
        </p:nvSpPr>
        <p:spPr>
          <a:xfrm>
            <a:off x="0" y="762000"/>
            <a:ext cx="12192000" cy="646331"/>
          </a:xfrm>
          <a:prstGeom prst="rect">
            <a:avLst/>
          </a:prstGeom>
          <a:noFill/>
        </p:spPr>
        <p:txBody>
          <a:bodyPr vert="horz" rtlCol="0">
            <a:spAutoFit/>
          </a:bodyPr>
          <a:lstStyle/>
          <a:p>
            <a:pPr algn="ctr"/>
            <a:r>
              <a:rPr lang="en-US" sz="3600"/>
              <a:t>Hebrews 11:1</a:t>
            </a:r>
          </a:p>
        </p:txBody>
      </p:sp>
      <p:sp>
        <p:nvSpPr>
          <p:cNvPr id="4" name="TextBox 3">
            <a:extLst>
              <a:ext uri="{FF2B5EF4-FFF2-40B4-BE49-F238E27FC236}">
                <a16:creationId xmlns:a16="http://schemas.microsoft.com/office/drawing/2014/main" id="{5098E6B0-E146-76B0-353E-645BD64D477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3D51F0E-1DDB-0B86-C691-C29D82BEAA17}"/>
              </a:ext>
            </a:extLst>
          </p:cNvPr>
          <p:cNvSpPr txBox="1"/>
          <p:nvPr/>
        </p:nvSpPr>
        <p:spPr>
          <a:xfrm>
            <a:off x="1016000" y="1905000"/>
            <a:ext cx="10160000" cy="1046440"/>
          </a:xfrm>
          <a:prstGeom prst="rect">
            <a:avLst/>
          </a:prstGeom>
          <a:noFill/>
        </p:spPr>
        <p:txBody>
          <a:bodyPr vert="horz" rtlCol="0">
            <a:spAutoFit/>
          </a:bodyPr>
          <a:lstStyle/>
          <a:p>
            <a:pPr algn="ctr"/>
            <a:r>
              <a:rPr lang="en-US" sz="3100"/>
              <a:t>Now </a:t>
            </a:r>
            <a:r>
              <a:rPr lang="en-US" sz="3100" b="1">
                <a:solidFill>
                  <a:srgbClr val="FF0000"/>
                </a:solidFill>
              </a:rPr>
              <a:t>faith is the assurance of things hoped for</a:t>
            </a:r>
            <a:r>
              <a:rPr lang="en-US" sz="3100"/>
              <a:t>, the conviction of things not seen.</a:t>
            </a:r>
          </a:p>
        </p:txBody>
      </p:sp>
    </p:spTree>
    <p:extLst>
      <p:ext uri="{BB962C8B-B14F-4D97-AF65-F5344CB8AC3E}">
        <p14:creationId xmlns:p14="http://schemas.microsoft.com/office/powerpoint/2010/main" val="374957703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27F59-A41E-B019-EDAE-A09AD3F0125F}"/>
              </a:ext>
            </a:extLst>
          </p:cNvPr>
          <p:cNvSpPr txBox="1"/>
          <p:nvPr/>
        </p:nvSpPr>
        <p:spPr>
          <a:xfrm>
            <a:off x="127000" y="127000"/>
            <a:ext cx="7315200" cy="276999"/>
          </a:xfrm>
          <a:prstGeom prst="rect">
            <a:avLst/>
          </a:prstGeom>
          <a:noFill/>
        </p:spPr>
        <p:txBody>
          <a:bodyPr vert="horz" lIns="0" tIns="0" rIns="0" bIns="0" rtlCol="0">
            <a:spAutoFit/>
          </a:bodyPr>
          <a:lstStyle/>
          <a:p>
            <a:r>
              <a:rPr lang="en-US"/>
              <a:t>Definition</a:t>
            </a:r>
          </a:p>
        </p:txBody>
      </p:sp>
      <p:sp>
        <p:nvSpPr>
          <p:cNvPr id="3" name="TextBox 2">
            <a:extLst>
              <a:ext uri="{FF2B5EF4-FFF2-40B4-BE49-F238E27FC236}">
                <a16:creationId xmlns:a16="http://schemas.microsoft.com/office/drawing/2014/main" id="{9AFD6B87-C5EB-79DF-92AB-9B36D64B593D}"/>
              </a:ext>
            </a:extLst>
          </p:cNvPr>
          <p:cNvSpPr txBox="1"/>
          <p:nvPr/>
        </p:nvSpPr>
        <p:spPr>
          <a:xfrm>
            <a:off x="0" y="762000"/>
            <a:ext cx="12192000" cy="646331"/>
          </a:xfrm>
          <a:prstGeom prst="rect">
            <a:avLst/>
          </a:prstGeom>
          <a:noFill/>
        </p:spPr>
        <p:txBody>
          <a:bodyPr vert="horz" rtlCol="0">
            <a:spAutoFit/>
          </a:bodyPr>
          <a:lstStyle/>
          <a:p>
            <a:pPr algn="ctr"/>
            <a:r>
              <a:rPr lang="en-US" sz="3600"/>
              <a:t>Second Corinthians 5:7</a:t>
            </a:r>
          </a:p>
        </p:txBody>
      </p:sp>
      <p:sp>
        <p:nvSpPr>
          <p:cNvPr id="4" name="TextBox 3">
            <a:extLst>
              <a:ext uri="{FF2B5EF4-FFF2-40B4-BE49-F238E27FC236}">
                <a16:creationId xmlns:a16="http://schemas.microsoft.com/office/drawing/2014/main" id="{FE5B1471-E98A-412D-23F6-0CC1630A874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074AC8E-8A1D-6354-77BC-D5E7547AFF9E}"/>
              </a:ext>
            </a:extLst>
          </p:cNvPr>
          <p:cNvSpPr txBox="1"/>
          <p:nvPr/>
        </p:nvSpPr>
        <p:spPr>
          <a:xfrm>
            <a:off x="1016000" y="1905000"/>
            <a:ext cx="10160000" cy="569387"/>
          </a:xfrm>
          <a:prstGeom prst="rect">
            <a:avLst/>
          </a:prstGeom>
          <a:noFill/>
        </p:spPr>
        <p:txBody>
          <a:bodyPr vert="horz" rtlCol="0">
            <a:spAutoFit/>
          </a:bodyPr>
          <a:lstStyle/>
          <a:p>
            <a:pPr algn="ctr"/>
            <a:r>
              <a:rPr lang="en-US" sz="3100"/>
              <a:t>for </a:t>
            </a:r>
            <a:r>
              <a:rPr lang="en-US" sz="3100" b="1">
                <a:solidFill>
                  <a:srgbClr val="FF0000"/>
                </a:solidFill>
              </a:rPr>
              <a:t>we walk by faith, not by sight</a:t>
            </a:r>
            <a:r>
              <a:rPr lang="en-US" sz="3100"/>
              <a:t>--</a:t>
            </a:r>
          </a:p>
        </p:txBody>
      </p:sp>
    </p:spTree>
    <p:extLst>
      <p:ext uri="{BB962C8B-B14F-4D97-AF65-F5344CB8AC3E}">
        <p14:creationId xmlns:p14="http://schemas.microsoft.com/office/powerpoint/2010/main" val="215368071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6239-DE4D-FA74-30BB-1B9B4494ADCA}"/>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Examples</a:t>
            </a:r>
          </a:p>
        </p:txBody>
      </p:sp>
      <p:sp>
        <p:nvSpPr>
          <p:cNvPr id="3" name="Subtitle 2">
            <a:extLst>
              <a:ext uri="{FF2B5EF4-FFF2-40B4-BE49-F238E27FC236}">
                <a16:creationId xmlns:a16="http://schemas.microsoft.com/office/drawing/2014/main" id="{26D21EBF-BE0B-5814-F22D-161F759EE4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95621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879C88-8108-FD5D-95A4-85017D8FDFFB}"/>
              </a:ext>
            </a:extLst>
          </p:cNvPr>
          <p:cNvSpPr txBox="1"/>
          <p:nvPr/>
        </p:nvSpPr>
        <p:spPr>
          <a:xfrm>
            <a:off x="127000" y="127000"/>
            <a:ext cx="7315200" cy="276999"/>
          </a:xfrm>
          <a:prstGeom prst="rect">
            <a:avLst/>
          </a:prstGeom>
          <a:noFill/>
        </p:spPr>
        <p:txBody>
          <a:bodyPr vert="horz" lIns="0" tIns="0" rIns="0" bIns="0" rtlCol="0">
            <a:spAutoFit/>
          </a:bodyPr>
          <a:lstStyle/>
          <a:p>
            <a:r>
              <a:rPr lang="en-US"/>
              <a:t>Examples</a:t>
            </a:r>
          </a:p>
        </p:txBody>
      </p:sp>
      <p:sp>
        <p:nvSpPr>
          <p:cNvPr id="3" name="TextBox 2">
            <a:extLst>
              <a:ext uri="{FF2B5EF4-FFF2-40B4-BE49-F238E27FC236}">
                <a16:creationId xmlns:a16="http://schemas.microsoft.com/office/drawing/2014/main" id="{D8C2877D-3928-DFA1-D8E1-2A82B1F20531}"/>
              </a:ext>
            </a:extLst>
          </p:cNvPr>
          <p:cNvSpPr txBox="1"/>
          <p:nvPr/>
        </p:nvSpPr>
        <p:spPr>
          <a:xfrm>
            <a:off x="0" y="762000"/>
            <a:ext cx="12192000" cy="646331"/>
          </a:xfrm>
          <a:prstGeom prst="rect">
            <a:avLst/>
          </a:prstGeom>
          <a:noFill/>
        </p:spPr>
        <p:txBody>
          <a:bodyPr vert="horz" rtlCol="0">
            <a:spAutoFit/>
          </a:bodyPr>
          <a:lstStyle/>
          <a:p>
            <a:pPr algn="ctr"/>
            <a:r>
              <a:rPr lang="en-US" sz="3600"/>
              <a:t>Genesis 15:6</a:t>
            </a:r>
          </a:p>
        </p:txBody>
      </p:sp>
      <p:sp>
        <p:nvSpPr>
          <p:cNvPr id="4" name="TextBox 3">
            <a:extLst>
              <a:ext uri="{FF2B5EF4-FFF2-40B4-BE49-F238E27FC236}">
                <a16:creationId xmlns:a16="http://schemas.microsoft.com/office/drawing/2014/main" id="{C97FDD8D-FCC0-ED72-775B-58FD0676C0E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536B62D-5459-D78C-3114-C2F3A835BAA3}"/>
              </a:ext>
            </a:extLst>
          </p:cNvPr>
          <p:cNvSpPr txBox="1"/>
          <p:nvPr/>
        </p:nvSpPr>
        <p:spPr>
          <a:xfrm>
            <a:off x="1016000" y="1905000"/>
            <a:ext cx="10160000" cy="1046440"/>
          </a:xfrm>
          <a:prstGeom prst="rect">
            <a:avLst/>
          </a:prstGeom>
          <a:noFill/>
        </p:spPr>
        <p:txBody>
          <a:bodyPr vert="horz" rtlCol="0">
            <a:spAutoFit/>
          </a:bodyPr>
          <a:lstStyle/>
          <a:p>
            <a:pPr algn="ctr"/>
            <a:r>
              <a:rPr lang="en-US" sz="3100"/>
              <a:t>Then </a:t>
            </a:r>
            <a:r>
              <a:rPr lang="en-US" sz="3100" b="1">
                <a:solidFill>
                  <a:srgbClr val="FF0000"/>
                </a:solidFill>
              </a:rPr>
              <a:t>he believed in the LORD; and He reckoned it to him as righteousness</a:t>
            </a:r>
            <a:r>
              <a:rPr lang="en-US" sz="3100"/>
              <a:t>.</a:t>
            </a:r>
          </a:p>
        </p:txBody>
      </p:sp>
    </p:spTree>
    <p:extLst>
      <p:ext uri="{BB962C8B-B14F-4D97-AF65-F5344CB8AC3E}">
        <p14:creationId xmlns:p14="http://schemas.microsoft.com/office/powerpoint/2010/main" val="274222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C8D531-E43D-1F8F-F161-D6F0CC89FC74}"/>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BD868B41-DBA0-A909-CA1B-B8BF3528B71C}"/>
              </a:ext>
            </a:extLst>
          </p:cNvPr>
          <p:cNvSpPr txBox="1"/>
          <p:nvPr/>
        </p:nvSpPr>
        <p:spPr>
          <a:xfrm>
            <a:off x="1016000" y="635000"/>
            <a:ext cx="10160000" cy="1046440"/>
          </a:xfrm>
          <a:prstGeom prst="rect">
            <a:avLst/>
          </a:prstGeom>
          <a:noFill/>
        </p:spPr>
        <p:txBody>
          <a:bodyPr vert="horz" rtlCol="0">
            <a:spAutoFit/>
          </a:bodyPr>
          <a:lstStyle/>
          <a:p>
            <a:pPr algn="ctr"/>
            <a:r>
              <a:rPr lang="en-US" sz="3100"/>
              <a:t>He who sins is destroyed by his own heart, and cannot raise his face unto the judge.</a:t>
            </a:r>
          </a:p>
        </p:txBody>
      </p:sp>
    </p:spTree>
    <p:extLst>
      <p:ext uri="{BB962C8B-B14F-4D97-AF65-F5344CB8AC3E}">
        <p14:creationId xmlns:p14="http://schemas.microsoft.com/office/powerpoint/2010/main" val="62126797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2188-9884-CCFF-925A-E4B658C74503}"/>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Growth in Faith</a:t>
            </a:r>
          </a:p>
        </p:txBody>
      </p:sp>
      <p:sp>
        <p:nvSpPr>
          <p:cNvPr id="3" name="Subtitle 2">
            <a:extLst>
              <a:ext uri="{FF2B5EF4-FFF2-40B4-BE49-F238E27FC236}">
                <a16:creationId xmlns:a16="http://schemas.microsoft.com/office/drawing/2014/main" id="{C516F0E8-71DD-0381-AD31-34C0CB7DC1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36632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07D87-D7F0-6FBD-68E8-5CE7FFB820CE}"/>
              </a:ext>
            </a:extLst>
          </p:cNvPr>
          <p:cNvSpPr txBox="1"/>
          <p:nvPr/>
        </p:nvSpPr>
        <p:spPr>
          <a:xfrm>
            <a:off x="127000" y="127000"/>
            <a:ext cx="7315200" cy="276999"/>
          </a:xfrm>
          <a:prstGeom prst="rect">
            <a:avLst/>
          </a:prstGeom>
          <a:noFill/>
        </p:spPr>
        <p:txBody>
          <a:bodyPr vert="horz" lIns="0" tIns="0" rIns="0" bIns="0" rtlCol="0">
            <a:spAutoFit/>
          </a:bodyPr>
          <a:lstStyle/>
          <a:p>
            <a:r>
              <a:rPr lang="en-US"/>
              <a:t>Growth in Faith</a:t>
            </a:r>
          </a:p>
        </p:txBody>
      </p:sp>
      <p:sp>
        <p:nvSpPr>
          <p:cNvPr id="3" name="TextBox 2">
            <a:extLst>
              <a:ext uri="{FF2B5EF4-FFF2-40B4-BE49-F238E27FC236}">
                <a16:creationId xmlns:a16="http://schemas.microsoft.com/office/drawing/2014/main" id="{CB7D4721-D19C-9962-D0BB-2B036117BDEC}"/>
              </a:ext>
            </a:extLst>
          </p:cNvPr>
          <p:cNvSpPr txBox="1"/>
          <p:nvPr/>
        </p:nvSpPr>
        <p:spPr>
          <a:xfrm>
            <a:off x="0" y="762000"/>
            <a:ext cx="12192000" cy="646331"/>
          </a:xfrm>
          <a:prstGeom prst="rect">
            <a:avLst/>
          </a:prstGeom>
          <a:noFill/>
        </p:spPr>
        <p:txBody>
          <a:bodyPr vert="horz" rtlCol="0">
            <a:spAutoFit/>
          </a:bodyPr>
          <a:lstStyle/>
          <a:p>
            <a:pPr algn="ctr"/>
            <a:r>
              <a:rPr lang="en-US" sz="3600"/>
              <a:t>Luke 17:5</a:t>
            </a:r>
          </a:p>
        </p:txBody>
      </p:sp>
      <p:sp>
        <p:nvSpPr>
          <p:cNvPr id="4" name="TextBox 3">
            <a:extLst>
              <a:ext uri="{FF2B5EF4-FFF2-40B4-BE49-F238E27FC236}">
                <a16:creationId xmlns:a16="http://schemas.microsoft.com/office/drawing/2014/main" id="{80A51BC4-4545-81D4-B49D-A6C67A28984C}"/>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0EAB623-627F-0FA3-BC86-0621DD7DCDE7}"/>
              </a:ext>
            </a:extLst>
          </p:cNvPr>
          <p:cNvSpPr txBox="1"/>
          <p:nvPr/>
        </p:nvSpPr>
        <p:spPr>
          <a:xfrm>
            <a:off x="1016000" y="1905000"/>
            <a:ext cx="10160000" cy="569387"/>
          </a:xfrm>
          <a:prstGeom prst="rect">
            <a:avLst/>
          </a:prstGeom>
          <a:noFill/>
        </p:spPr>
        <p:txBody>
          <a:bodyPr vert="horz" rtlCol="0">
            <a:spAutoFit/>
          </a:bodyPr>
          <a:lstStyle/>
          <a:p>
            <a:pPr algn="ctr"/>
            <a:r>
              <a:rPr lang="en-US" sz="3100"/>
              <a:t>The apostles said to the Lord, "</a:t>
            </a:r>
            <a:r>
              <a:rPr lang="en-US" sz="3100" b="1">
                <a:solidFill>
                  <a:srgbClr val="FF0000"/>
                </a:solidFill>
              </a:rPr>
              <a:t>Increase our faith!</a:t>
            </a:r>
            <a:r>
              <a:rPr lang="en-US" sz="3100"/>
              <a:t>"</a:t>
            </a:r>
          </a:p>
        </p:txBody>
      </p:sp>
    </p:spTree>
    <p:extLst>
      <p:ext uri="{BB962C8B-B14F-4D97-AF65-F5344CB8AC3E}">
        <p14:creationId xmlns:p14="http://schemas.microsoft.com/office/powerpoint/2010/main" val="125086937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AABB7-0BF0-18D0-4363-5866E9669BAA}"/>
              </a:ext>
            </a:extLst>
          </p:cNvPr>
          <p:cNvSpPr txBox="1"/>
          <p:nvPr/>
        </p:nvSpPr>
        <p:spPr>
          <a:xfrm>
            <a:off x="127000" y="127000"/>
            <a:ext cx="7315200" cy="276999"/>
          </a:xfrm>
          <a:prstGeom prst="rect">
            <a:avLst/>
          </a:prstGeom>
          <a:noFill/>
        </p:spPr>
        <p:txBody>
          <a:bodyPr vert="horz" lIns="0" tIns="0" rIns="0" bIns="0" rtlCol="0">
            <a:spAutoFit/>
          </a:bodyPr>
          <a:lstStyle/>
          <a:p>
            <a:r>
              <a:rPr lang="en-US"/>
              <a:t>Growth in Faith</a:t>
            </a:r>
          </a:p>
        </p:txBody>
      </p:sp>
      <p:sp>
        <p:nvSpPr>
          <p:cNvPr id="3" name="TextBox 2">
            <a:extLst>
              <a:ext uri="{FF2B5EF4-FFF2-40B4-BE49-F238E27FC236}">
                <a16:creationId xmlns:a16="http://schemas.microsoft.com/office/drawing/2014/main" id="{C3891184-F51C-C006-8BAD-475C1DBABAFF}"/>
              </a:ext>
            </a:extLst>
          </p:cNvPr>
          <p:cNvSpPr txBox="1"/>
          <p:nvPr/>
        </p:nvSpPr>
        <p:spPr>
          <a:xfrm>
            <a:off x="0" y="762000"/>
            <a:ext cx="12192000" cy="646331"/>
          </a:xfrm>
          <a:prstGeom prst="rect">
            <a:avLst/>
          </a:prstGeom>
          <a:noFill/>
        </p:spPr>
        <p:txBody>
          <a:bodyPr vert="horz" rtlCol="0">
            <a:spAutoFit/>
          </a:bodyPr>
          <a:lstStyle/>
          <a:p>
            <a:pPr algn="ctr"/>
            <a:r>
              <a:rPr lang="en-US" sz="3600"/>
              <a:t>Romans 10:17</a:t>
            </a:r>
          </a:p>
        </p:txBody>
      </p:sp>
      <p:sp>
        <p:nvSpPr>
          <p:cNvPr id="4" name="TextBox 3">
            <a:extLst>
              <a:ext uri="{FF2B5EF4-FFF2-40B4-BE49-F238E27FC236}">
                <a16:creationId xmlns:a16="http://schemas.microsoft.com/office/drawing/2014/main" id="{73192697-904D-5615-D04D-5F3F51963DB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53694BB-AD45-24F6-02A5-EEB792CC5468}"/>
              </a:ext>
            </a:extLst>
          </p:cNvPr>
          <p:cNvSpPr txBox="1"/>
          <p:nvPr/>
        </p:nvSpPr>
        <p:spPr>
          <a:xfrm>
            <a:off x="1016000" y="1905000"/>
            <a:ext cx="10160000" cy="1046440"/>
          </a:xfrm>
          <a:prstGeom prst="rect">
            <a:avLst/>
          </a:prstGeom>
          <a:noFill/>
        </p:spPr>
        <p:txBody>
          <a:bodyPr vert="horz" rtlCol="0">
            <a:spAutoFit/>
          </a:bodyPr>
          <a:lstStyle/>
          <a:p>
            <a:pPr algn="ctr"/>
            <a:r>
              <a:rPr lang="en-US" sz="3100"/>
              <a:t>So </a:t>
            </a:r>
            <a:r>
              <a:rPr lang="en-US" sz="3100" b="1">
                <a:solidFill>
                  <a:srgbClr val="FF0000"/>
                </a:solidFill>
              </a:rPr>
              <a:t>faith comes from hearing, and hearing by the word of Christ</a:t>
            </a:r>
            <a:r>
              <a:rPr lang="en-US" sz="3100"/>
              <a:t>.</a:t>
            </a:r>
          </a:p>
        </p:txBody>
      </p:sp>
    </p:spTree>
    <p:extLst>
      <p:ext uri="{BB962C8B-B14F-4D97-AF65-F5344CB8AC3E}">
        <p14:creationId xmlns:p14="http://schemas.microsoft.com/office/powerpoint/2010/main" val="95077142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F93A-E04D-32B2-A25D-7EE595942AFB}"/>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Necessity</a:t>
            </a:r>
          </a:p>
        </p:txBody>
      </p:sp>
      <p:sp>
        <p:nvSpPr>
          <p:cNvPr id="3" name="Subtitle 2">
            <a:extLst>
              <a:ext uri="{FF2B5EF4-FFF2-40B4-BE49-F238E27FC236}">
                <a16:creationId xmlns:a16="http://schemas.microsoft.com/office/drawing/2014/main" id="{3465207E-EF28-0701-598F-7E54B8FA755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601787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037702-65C5-0458-2358-4A172D253CE6}"/>
              </a:ext>
            </a:extLst>
          </p:cNvPr>
          <p:cNvSpPr txBox="1"/>
          <p:nvPr/>
        </p:nvSpPr>
        <p:spPr>
          <a:xfrm>
            <a:off x="127000" y="127000"/>
            <a:ext cx="7315200" cy="276999"/>
          </a:xfrm>
          <a:prstGeom prst="rect">
            <a:avLst/>
          </a:prstGeom>
          <a:noFill/>
        </p:spPr>
        <p:txBody>
          <a:bodyPr vert="horz" lIns="0" tIns="0" rIns="0" bIns="0" rtlCol="0">
            <a:spAutoFit/>
          </a:bodyPr>
          <a:lstStyle/>
          <a:p>
            <a:r>
              <a:rPr lang="en-US"/>
              <a:t>Necessity</a:t>
            </a:r>
          </a:p>
        </p:txBody>
      </p:sp>
      <p:sp>
        <p:nvSpPr>
          <p:cNvPr id="3" name="TextBox 2">
            <a:extLst>
              <a:ext uri="{FF2B5EF4-FFF2-40B4-BE49-F238E27FC236}">
                <a16:creationId xmlns:a16="http://schemas.microsoft.com/office/drawing/2014/main" id="{F6D54C86-9C8D-1BB5-7BF7-DF5431015EEB}"/>
              </a:ext>
            </a:extLst>
          </p:cNvPr>
          <p:cNvSpPr txBox="1"/>
          <p:nvPr/>
        </p:nvSpPr>
        <p:spPr>
          <a:xfrm>
            <a:off x="0" y="762000"/>
            <a:ext cx="12192000" cy="646331"/>
          </a:xfrm>
          <a:prstGeom prst="rect">
            <a:avLst/>
          </a:prstGeom>
          <a:noFill/>
        </p:spPr>
        <p:txBody>
          <a:bodyPr vert="horz" rtlCol="0">
            <a:spAutoFit/>
          </a:bodyPr>
          <a:lstStyle/>
          <a:p>
            <a:pPr algn="ctr"/>
            <a:r>
              <a:rPr lang="en-US" sz="3600"/>
              <a:t>Hebrews 11:6</a:t>
            </a:r>
          </a:p>
        </p:txBody>
      </p:sp>
      <p:sp>
        <p:nvSpPr>
          <p:cNvPr id="4" name="TextBox 3">
            <a:extLst>
              <a:ext uri="{FF2B5EF4-FFF2-40B4-BE49-F238E27FC236}">
                <a16:creationId xmlns:a16="http://schemas.microsoft.com/office/drawing/2014/main" id="{258A0722-1D65-DB64-A8E7-6CA54C2499C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547ECFE-59C3-E234-AB2D-A3DBA6D3994B}"/>
              </a:ext>
            </a:extLst>
          </p:cNvPr>
          <p:cNvSpPr txBox="1"/>
          <p:nvPr/>
        </p:nvSpPr>
        <p:spPr>
          <a:xfrm>
            <a:off x="1016000" y="1905000"/>
            <a:ext cx="10160000" cy="1523494"/>
          </a:xfrm>
          <a:prstGeom prst="rect">
            <a:avLst/>
          </a:prstGeom>
          <a:noFill/>
        </p:spPr>
        <p:txBody>
          <a:bodyPr vert="horz" rtlCol="0">
            <a:spAutoFit/>
          </a:bodyPr>
          <a:lstStyle/>
          <a:p>
            <a:pPr algn="ctr"/>
            <a:r>
              <a:rPr lang="en-US" sz="3100"/>
              <a:t>And </a:t>
            </a:r>
            <a:r>
              <a:rPr lang="en-US" sz="3100" b="1">
                <a:solidFill>
                  <a:srgbClr val="FF0000"/>
                </a:solidFill>
              </a:rPr>
              <a:t>without faith it is impossible to please Him</a:t>
            </a:r>
            <a:r>
              <a:rPr lang="en-US" sz="3100"/>
              <a:t>, for he who comes to God must believe that He is and that He is a rewarder of those who seek Him.</a:t>
            </a:r>
          </a:p>
        </p:txBody>
      </p:sp>
    </p:spTree>
    <p:extLst>
      <p:ext uri="{BB962C8B-B14F-4D97-AF65-F5344CB8AC3E}">
        <p14:creationId xmlns:p14="http://schemas.microsoft.com/office/powerpoint/2010/main" val="125246072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6B7D5C-7C26-F5CF-BE76-68ADD3E6D4D0}"/>
              </a:ext>
            </a:extLst>
          </p:cNvPr>
          <p:cNvSpPr txBox="1"/>
          <p:nvPr/>
        </p:nvSpPr>
        <p:spPr>
          <a:xfrm>
            <a:off x="127000" y="127000"/>
            <a:ext cx="7315200" cy="276999"/>
          </a:xfrm>
          <a:prstGeom prst="rect">
            <a:avLst/>
          </a:prstGeom>
          <a:noFill/>
        </p:spPr>
        <p:txBody>
          <a:bodyPr vert="horz" lIns="0" tIns="0" rIns="0" bIns="0" rtlCol="0">
            <a:spAutoFit/>
          </a:bodyPr>
          <a:lstStyle/>
          <a:p>
            <a:r>
              <a:rPr lang="en-US"/>
              <a:t>Necessity</a:t>
            </a:r>
          </a:p>
        </p:txBody>
      </p:sp>
      <p:sp>
        <p:nvSpPr>
          <p:cNvPr id="3" name="TextBox 2">
            <a:extLst>
              <a:ext uri="{FF2B5EF4-FFF2-40B4-BE49-F238E27FC236}">
                <a16:creationId xmlns:a16="http://schemas.microsoft.com/office/drawing/2014/main" id="{EE307817-2F9F-87DD-BF59-B2B54CC6F8C3}"/>
              </a:ext>
            </a:extLst>
          </p:cNvPr>
          <p:cNvSpPr txBox="1"/>
          <p:nvPr/>
        </p:nvSpPr>
        <p:spPr>
          <a:xfrm>
            <a:off x="0" y="762000"/>
            <a:ext cx="12192000" cy="646331"/>
          </a:xfrm>
          <a:prstGeom prst="rect">
            <a:avLst/>
          </a:prstGeom>
          <a:noFill/>
        </p:spPr>
        <p:txBody>
          <a:bodyPr vert="horz" rtlCol="0">
            <a:spAutoFit/>
          </a:bodyPr>
          <a:lstStyle/>
          <a:p>
            <a:pPr algn="ctr"/>
            <a:r>
              <a:rPr lang="en-US" sz="3600"/>
              <a:t>Hebrews 11:6</a:t>
            </a:r>
          </a:p>
        </p:txBody>
      </p:sp>
      <p:sp>
        <p:nvSpPr>
          <p:cNvPr id="4" name="TextBox 3">
            <a:extLst>
              <a:ext uri="{FF2B5EF4-FFF2-40B4-BE49-F238E27FC236}">
                <a16:creationId xmlns:a16="http://schemas.microsoft.com/office/drawing/2014/main" id="{16CB7350-A677-1B67-7AA3-154369C188E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DBD4ABF-0C0B-EE74-9A0B-963AA22A5CC0}"/>
              </a:ext>
            </a:extLst>
          </p:cNvPr>
          <p:cNvSpPr txBox="1"/>
          <p:nvPr/>
        </p:nvSpPr>
        <p:spPr>
          <a:xfrm>
            <a:off x="1016000" y="1905000"/>
            <a:ext cx="10160000" cy="1523494"/>
          </a:xfrm>
          <a:prstGeom prst="rect">
            <a:avLst/>
          </a:prstGeom>
          <a:noFill/>
        </p:spPr>
        <p:txBody>
          <a:bodyPr vert="horz" rtlCol="0">
            <a:spAutoFit/>
          </a:bodyPr>
          <a:lstStyle/>
          <a:p>
            <a:pPr algn="ctr"/>
            <a:r>
              <a:rPr lang="en-US" sz="3100"/>
              <a:t>And without faith it is impossible to please Him, for </a:t>
            </a:r>
            <a:r>
              <a:rPr lang="en-US" sz="3100" b="1">
                <a:solidFill>
                  <a:srgbClr val="FF0000"/>
                </a:solidFill>
              </a:rPr>
              <a:t>he who comes to God must believe that He is</a:t>
            </a:r>
            <a:r>
              <a:rPr lang="en-US" sz="3100"/>
              <a:t> and that He is a rewarder of those who seek Him.</a:t>
            </a:r>
          </a:p>
        </p:txBody>
      </p:sp>
    </p:spTree>
    <p:extLst>
      <p:ext uri="{BB962C8B-B14F-4D97-AF65-F5344CB8AC3E}">
        <p14:creationId xmlns:p14="http://schemas.microsoft.com/office/powerpoint/2010/main" val="159013557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A2F9-D421-89F6-25A7-48F98B29FE1E}"/>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Saving Faith</a:t>
            </a:r>
          </a:p>
        </p:txBody>
      </p:sp>
      <p:sp>
        <p:nvSpPr>
          <p:cNvPr id="3" name="Subtitle 2">
            <a:extLst>
              <a:ext uri="{FF2B5EF4-FFF2-40B4-BE49-F238E27FC236}">
                <a16:creationId xmlns:a16="http://schemas.microsoft.com/office/drawing/2014/main" id="{E55560C1-430E-E21D-DF44-027459B0BA5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414935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C27004-7B30-E59C-B14E-FF85AAB5CB80}"/>
              </a:ext>
            </a:extLst>
          </p:cNvPr>
          <p:cNvSpPr txBox="1"/>
          <p:nvPr/>
        </p:nvSpPr>
        <p:spPr>
          <a:xfrm>
            <a:off x="127000" y="127000"/>
            <a:ext cx="7315200" cy="276999"/>
          </a:xfrm>
          <a:prstGeom prst="rect">
            <a:avLst/>
          </a:prstGeom>
          <a:noFill/>
        </p:spPr>
        <p:txBody>
          <a:bodyPr vert="horz" lIns="0" tIns="0" rIns="0" bIns="0" rtlCol="0">
            <a:spAutoFit/>
          </a:bodyPr>
          <a:lstStyle/>
          <a:p>
            <a:r>
              <a:rPr lang="en-US"/>
              <a:t>Saving Faith</a:t>
            </a:r>
          </a:p>
        </p:txBody>
      </p:sp>
      <p:sp>
        <p:nvSpPr>
          <p:cNvPr id="3" name="TextBox 2">
            <a:extLst>
              <a:ext uri="{FF2B5EF4-FFF2-40B4-BE49-F238E27FC236}">
                <a16:creationId xmlns:a16="http://schemas.microsoft.com/office/drawing/2014/main" id="{5C99DC6E-6B0E-9869-98A3-85EC7A7DF29A}"/>
              </a:ext>
            </a:extLst>
          </p:cNvPr>
          <p:cNvSpPr txBox="1"/>
          <p:nvPr/>
        </p:nvSpPr>
        <p:spPr>
          <a:xfrm>
            <a:off x="0" y="762000"/>
            <a:ext cx="12192000" cy="646331"/>
          </a:xfrm>
          <a:prstGeom prst="rect">
            <a:avLst/>
          </a:prstGeom>
          <a:noFill/>
        </p:spPr>
        <p:txBody>
          <a:bodyPr vert="horz" rtlCol="0">
            <a:spAutoFit/>
          </a:bodyPr>
          <a:lstStyle/>
          <a:p>
            <a:pPr algn="ctr"/>
            <a:r>
              <a:rPr lang="en-US" sz="3600"/>
              <a:t>Acts 16:31</a:t>
            </a:r>
          </a:p>
        </p:txBody>
      </p:sp>
      <p:sp>
        <p:nvSpPr>
          <p:cNvPr id="4" name="TextBox 3">
            <a:extLst>
              <a:ext uri="{FF2B5EF4-FFF2-40B4-BE49-F238E27FC236}">
                <a16:creationId xmlns:a16="http://schemas.microsoft.com/office/drawing/2014/main" id="{AD07EADD-CB34-44AD-EFDE-A036C23A93F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96FC688-7C35-43F7-993C-2C21B9E72ED3}"/>
              </a:ext>
            </a:extLst>
          </p:cNvPr>
          <p:cNvSpPr txBox="1"/>
          <p:nvPr/>
        </p:nvSpPr>
        <p:spPr>
          <a:xfrm>
            <a:off x="1016000" y="1905000"/>
            <a:ext cx="10160000" cy="1046440"/>
          </a:xfrm>
          <a:prstGeom prst="rect">
            <a:avLst/>
          </a:prstGeom>
          <a:noFill/>
        </p:spPr>
        <p:txBody>
          <a:bodyPr vert="horz" rtlCol="0">
            <a:spAutoFit/>
          </a:bodyPr>
          <a:lstStyle/>
          <a:p>
            <a:pPr algn="ctr"/>
            <a:r>
              <a:rPr lang="en-US" sz="3100"/>
              <a:t>They said, "</a:t>
            </a:r>
            <a:r>
              <a:rPr lang="en-US" sz="3100" b="1">
                <a:solidFill>
                  <a:srgbClr val="FF0000"/>
                </a:solidFill>
              </a:rPr>
              <a:t>Believe in the Lord Jesus, and you will be saved</a:t>
            </a:r>
            <a:r>
              <a:rPr lang="en-US" sz="3100"/>
              <a:t>, you and your household."</a:t>
            </a:r>
          </a:p>
        </p:txBody>
      </p:sp>
    </p:spTree>
    <p:extLst>
      <p:ext uri="{BB962C8B-B14F-4D97-AF65-F5344CB8AC3E}">
        <p14:creationId xmlns:p14="http://schemas.microsoft.com/office/powerpoint/2010/main" val="229615784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59EF3B-6E25-0D2B-5D1A-CEC194438AF4}"/>
              </a:ext>
            </a:extLst>
          </p:cNvPr>
          <p:cNvSpPr txBox="1"/>
          <p:nvPr/>
        </p:nvSpPr>
        <p:spPr>
          <a:xfrm>
            <a:off x="127000" y="127000"/>
            <a:ext cx="7315200" cy="276999"/>
          </a:xfrm>
          <a:prstGeom prst="rect">
            <a:avLst/>
          </a:prstGeom>
          <a:noFill/>
        </p:spPr>
        <p:txBody>
          <a:bodyPr vert="horz" lIns="0" tIns="0" rIns="0" bIns="0" rtlCol="0">
            <a:spAutoFit/>
          </a:bodyPr>
          <a:lstStyle/>
          <a:p>
            <a:r>
              <a:rPr lang="en-US"/>
              <a:t>Saving Faith</a:t>
            </a:r>
          </a:p>
        </p:txBody>
      </p:sp>
      <p:sp>
        <p:nvSpPr>
          <p:cNvPr id="3" name="TextBox 2">
            <a:extLst>
              <a:ext uri="{FF2B5EF4-FFF2-40B4-BE49-F238E27FC236}">
                <a16:creationId xmlns:a16="http://schemas.microsoft.com/office/drawing/2014/main" id="{8342962E-666F-2E25-1CC4-0C72F0EA5282}"/>
              </a:ext>
            </a:extLst>
          </p:cNvPr>
          <p:cNvSpPr txBox="1"/>
          <p:nvPr/>
        </p:nvSpPr>
        <p:spPr>
          <a:xfrm>
            <a:off x="0" y="762000"/>
            <a:ext cx="12192000" cy="646331"/>
          </a:xfrm>
          <a:prstGeom prst="rect">
            <a:avLst/>
          </a:prstGeom>
          <a:noFill/>
        </p:spPr>
        <p:txBody>
          <a:bodyPr vert="horz" rtlCol="0">
            <a:spAutoFit/>
          </a:bodyPr>
          <a:lstStyle/>
          <a:p>
            <a:pPr algn="ctr"/>
            <a:r>
              <a:rPr lang="en-US" sz="3600"/>
              <a:t>Romans 10:9</a:t>
            </a:r>
          </a:p>
        </p:txBody>
      </p:sp>
      <p:sp>
        <p:nvSpPr>
          <p:cNvPr id="4" name="TextBox 3">
            <a:extLst>
              <a:ext uri="{FF2B5EF4-FFF2-40B4-BE49-F238E27FC236}">
                <a16:creationId xmlns:a16="http://schemas.microsoft.com/office/drawing/2014/main" id="{1011B3D0-D303-AC10-F239-1B0F7E82BD6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B32B71C-C873-164F-4ED5-C1D48BF1C020}"/>
              </a:ext>
            </a:extLst>
          </p:cNvPr>
          <p:cNvSpPr txBox="1"/>
          <p:nvPr/>
        </p:nvSpPr>
        <p:spPr>
          <a:xfrm>
            <a:off x="1016000" y="1905000"/>
            <a:ext cx="10160000" cy="1523494"/>
          </a:xfrm>
          <a:prstGeom prst="rect">
            <a:avLst/>
          </a:prstGeom>
          <a:noFill/>
        </p:spPr>
        <p:txBody>
          <a:bodyPr vert="horz" rtlCol="0">
            <a:spAutoFit/>
          </a:bodyPr>
          <a:lstStyle/>
          <a:p>
            <a:pPr algn="ctr"/>
            <a:r>
              <a:rPr lang="en-US" sz="3100"/>
              <a:t>that if you confess with your mouth Jesus as Lord, and believe in your heart that God raised Him from the dead, you will be saved;</a:t>
            </a:r>
          </a:p>
        </p:txBody>
      </p:sp>
    </p:spTree>
    <p:extLst>
      <p:ext uri="{BB962C8B-B14F-4D97-AF65-F5344CB8AC3E}">
        <p14:creationId xmlns:p14="http://schemas.microsoft.com/office/powerpoint/2010/main" val="23501013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59276-1AE4-3E19-FE55-A5342BC2CF23}"/>
              </a:ext>
            </a:extLst>
          </p:cNvPr>
          <p:cNvSpPr txBox="1"/>
          <p:nvPr/>
        </p:nvSpPr>
        <p:spPr>
          <a:xfrm>
            <a:off x="127000" y="127000"/>
            <a:ext cx="7315200" cy="276999"/>
          </a:xfrm>
          <a:prstGeom prst="rect">
            <a:avLst/>
          </a:prstGeom>
          <a:noFill/>
        </p:spPr>
        <p:txBody>
          <a:bodyPr vert="horz" lIns="0" tIns="0" rIns="0" bIns="0" rtlCol="0">
            <a:spAutoFit/>
          </a:bodyPr>
          <a:lstStyle/>
          <a:p>
            <a:r>
              <a:rPr lang="en-US"/>
              <a:t>Saving Faith</a:t>
            </a:r>
          </a:p>
        </p:txBody>
      </p:sp>
      <p:sp>
        <p:nvSpPr>
          <p:cNvPr id="3" name="TextBox 2">
            <a:extLst>
              <a:ext uri="{FF2B5EF4-FFF2-40B4-BE49-F238E27FC236}">
                <a16:creationId xmlns:a16="http://schemas.microsoft.com/office/drawing/2014/main" id="{52EA0ED5-0B56-1E60-A5EE-E79FBF2D0674}"/>
              </a:ext>
            </a:extLst>
          </p:cNvPr>
          <p:cNvSpPr txBox="1"/>
          <p:nvPr/>
        </p:nvSpPr>
        <p:spPr>
          <a:xfrm>
            <a:off x="0" y="762000"/>
            <a:ext cx="12192000" cy="646331"/>
          </a:xfrm>
          <a:prstGeom prst="rect">
            <a:avLst/>
          </a:prstGeom>
          <a:noFill/>
        </p:spPr>
        <p:txBody>
          <a:bodyPr vert="horz" rtlCol="0">
            <a:spAutoFit/>
          </a:bodyPr>
          <a:lstStyle/>
          <a:p>
            <a:pPr algn="ctr"/>
            <a:r>
              <a:rPr lang="en-US" sz="3600"/>
              <a:t>Romans 5:1</a:t>
            </a:r>
          </a:p>
        </p:txBody>
      </p:sp>
      <p:sp>
        <p:nvSpPr>
          <p:cNvPr id="4" name="TextBox 3">
            <a:extLst>
              <a:ext uri="{FF2B5EF4-FFF2-40B4-BE49-F238E27FC236}">
                <a16:creationId xmlns:a16="http://schemas.microsoft.com/office/drawing/2014/main" id="{92E0688E-F033-6B88-8E27-4F9CF7FAFE9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DF14052-BA8F-AA63-CA35-6461BEF5A143}"/>
              </a:ext>
            </a:extLst>
          </p:cNvPr>
          <p:cNvSpPr txBox="1"/>
          <p:nvPr/>
        </p:nvSpPr>
        <p:spPr>
          <a:xfrm>
            <a:off x="1016000" y="1905000"/>
            <a:ext cx="10160000" cy="1046440"/>
          </a:xfrm>
          <a:prstGeom prst="rect">
            <a:avLst/>
          </a:prstGeom>
          <a:noFill/>
        </p:spPr>
        <p:txBody>
          <a:bodyPr vert="horz" rtlCol="0">
            <a:spAutoFit/>
          </a:bodyPr>
          <a:lstStyle/>
          <a:p>
            <a:pPr algn="ctr"/>
            <a:r>
              <a:rPr lang="en-US" sz="3100"/>
              <a:t>Therefore, </a:t>
            </a:r>
            <a:r>
              <a:rPr lang="en-US" sz="3100" b="1">
                <a:solidFill>
                  <a:srgbClr val="FF0000"/>
                </a:solidFill>
              </a:rPr>
              <a:t>having been justified by faith, we have peace with God</a:t>
            </a:r>
            <a:r>
              <a:rPr lang="en-US" sz="3100"/>
              <a:t> through our Lord Jesus Christ,</a:t>
            </a:r>
          </a:p>
        </p:txBody>
      </p:sp>
    </p:spTree>
    <p:extLst>
      <p:ext uri="{BB962C8B-B14F-4D97-AF65-F5344CB8AC3E}">
        <p14:creationId xmlns:p14="http://schemas.microsoft.com/office/powerpoint/2010/main" val="92750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9472-BB52-A7D1-A693-38967ACBA6E4}"/>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The Righteous Live by Faith</a:t>
            </a:r>
          </a:p>
        </p:txBody>
      </p:sp>
      <p:sp>
        <p:nvSpPr>
          <p:cNvPr id="3" name="Subtitle 2">
            <a:extLst>
              <a:ext uri="{FF2B5EF4-FFF2-40B4-BE49-F238E27FC236}">
                <a16:creationId xmlns:a16="http://schemas.microsoft.com/office/drawing/2014/main" id="{842FF68E-B4AB-3E37-A81F-48D4480FBE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412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6E3D-ABF7-F05A-25C8-6F15AC231445}"/>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Saved By Faith</a:t>
            </a:r>
          </a:p>
        </p:txBody>
      </p:sp>
      <p:sp>
        <p:nvSpPr>
          <p:cNvPr id="3" name="Subtitle 2">
            <a:extLst>
              <a:ext uri="{FF2B5EF4-FFF2-40B4-BE49-F238E27FC236}">
                <a16:creationId xmlns:a16="http://schemas.microsoft.com/office/drawing/2014/main" id="{824877E0-CD05-5EE7-2B38-A1546401DE7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33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AA9FEC-2F41-6E99-DE4E-CA8F4DF3C035}"/>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EFB41726-2662-3946-5101-DC1B067BD9CC}"/>
              </a:ext>
            </a:extLst>
          </p:cNvPr>
          <p:cNvSpPr txBox="1"/>
          <p:nvPr/>
        </p:nvSpPr>
        <p:spPr>
          <a:xfrm>
            <a:off x="0" y="762000"/>
            <a:ext cx="12192000" cy="646331"/>
          </a:xfrm>
          <a:prstGeom prst="rect">
            <a:avLst/>
          </a:prstGeom>
          <a:noFill/>
        </p:spPr>
        <p:txBody>
          <a:bodyPr vert="horz" rtlCol="0">
            <a:spAutoFit/>
          </a:bodyPr>
          <a:lstStyle/>
          <a:p>
            <a:pPr algn="ctr"/>
            <a:r>
              <a:rPr lang="en-US" sz="3600"/>
              <a:t>Ezekiel 18:27</a:t>
            </a:r>
          </a:p>
        </p:txBody>
      </p:sp>
      <p:sp>
        <p:nvSpPr>
          <p:cNvPr id="4" name="TextBox 3">
            <a:extLst>
              <a:ext uri="{FF2B5EF4-FFF2-40B4-BE49-F238E27FC236}">
                <a16:creationId xmlns:a16="http://schemas.microsoft.com/office/drawing/2014/main" id="{05D2D0DE-FD9E-69F0-0EC0-3533A6637B5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8736641-EBC6-D287-03F9-44836213D157}"/>
              </a:ext>
            </a:extLst>
          </p:cNvPr>
          <p:cNvSpPr txBox="1"/>
          <p:nvPr/>
        </p:nvSpPr>
        <p:spPr>
          <a:xfrm>
            <a:off x="1016000" y="1905000"/>
            <a:ext cx="10160000" cy="1523494"/>
          </a:xfrm>
          <a:prstGeom prst="rect">
            <a:avLst/>
          </a:prstGeom>
          <a:noFill/>
        </p:spPr>
        <p:txBody>
          <a:bodyPr vert="horz" rtlCol="0">
            <a:spAutoFit/>
          </a:bodyPr>
          <a:lstStyle/>
          <a:p>
            <a:pPr algn="ctr"/>
            <a:r>
              <a:rPr lang="en-US" sz="3100"/>
              <a:t>"Again, when a wicked man turns away from his wickedness which he has committed </a:t>
            </a:r>
            <a:r>
              <a:rPr lang="en-US" sz="3100" b="1">
                <a:solidFill>
                  <a:srgbClr val="FF0000"/>
                </a:solidFill>
              </a:rPr>
              <a:t>and practices justice and righteousness, he will save his life.</a:t>
            </a:r>
          </a:p>
        </p:txBody>
      </p:sp>
    </p:spTree>
    <p:extLst>
      <p:ext uri="{BB962C8B-B14F-4D97-AF65-F5344CB8AC3E}">
        <p14:creationId xmlns:p14="http://schemas.microsoft.com/office/powerpoint/2010/main" val="49379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18416E-2D0E-8D7F-E9D8-2C9D43D6B57E}"/>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5F4F410A-3980-9550-E45C-87987D175E12}"/>
              </a:ext>
            </a:extLst>
          </p:cNvPr>
          <p:cNvSpPr txBox="1"/>
          <p:nvPr/>
        </p:nvSpPr>
        <p:spPr>
          <a:xfrm>
            <a:off x="0" y="762000"/>
            <a:ext cx="12192000" cy="646331"/>
          </a:xfrm>
          <a:prstGeom prst="rect">
            <a:avLst/>
          </a:prstGeom>
          <a:noFill/>
        </p:spPr>
        <p:txBody>
          <a:bodyPr vert="horz" rtlCol="0">
            <a:spAutoFit/>
          </a:bodyPr>
          <a:lstStyle/>
          <a:p>
            <a:pPr algn="ctr"/>
            <a:r>
              <a:rPr lang="en-US" sz="3600"/>
              <a:t>First John 5:4-5</a:t>
            </a:r>
          </a:p>
        </p:txBody>
      </p:sp>
      <p:sp>
        <p:nvSpPr>
          <p:cNvPr id="4" name="TextBox 3">
            <a:extLst>
              <a:ext uri="{FF2B5EF4-FFF2-40B4-BE49-F238E27FC236}">
                <a16:creationId xmlns:a16="http://schemas.microsoft.com/office/drawing/2014/main" id="{7DD884BC-9A7A-6B78-6730-8FCC9BE26626}"/>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43B9EB10-5CA7-2F42-BF65-57A3841C46E9}"/>
              </a:ext>
            </a:extLst>
          </p:cNvPr>
          <p:cNvSpPr txBox="1"/>
          <p:nvPr/>
        </p:nvSpPr>
        <p:spPr>
          <a:xfrm>
            <a:off x="1016000" y="1905000"/>
            <a:ext cx="10160000" cy="2477601"/>
          </a:xfrm>
          <a:prstGeom prst="rect">
            <a:avLst/>
          </a:prstGeom>
          <a:noFill/>
        </p:spPr>
        <p:txBody>
          <a:bodyPr vert="horz" rtlCol="0">
            <a:spAutoFit/>
          </a:bodyPr>
          <a:lstStyle/>
          <a:p>
            <a:pPr algn="ctr"/>
            <a:r>
              <a:rPr lang="en-US" sz="3100"/>
              <a:t>For whatsoever is begotten of God overcometh the world: and </a:t>
            </a:r>
            <a:r>
              <a:rPr lang="en-US" sz="3100" b="1">
                <a:solidFill>
                  <a:srgbClr val="FF0000"/>
                </a:solidFill>
              </a:rPr>
              <a:t>this is the victory that hath overcome the world, even our faith</a:t>
            </a:r>
            <a:r>
              <a:rPr lang="en-US" sz="3100"/>
              <a:t>. And who is he that overcometh the world, but he that believeth that Jesus is the Son of God?</a:t>
            </a:r>
          </a:p>
        </p:txBody>
      </p:sp>
    </p:spTree>
    <p:extLst>
      <p:ext uri="{BB962C8B-B14F-4D97-AF65-F5344CB8AC3E}">
        <p14:creationId xmlns:p14="http://schemas.microsoft.com/office/powerpoint/2010/main" val="3570486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E4E4F4-93B8-F3B9-4404-DC62D6E0B6F9}"/>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D814F46B-65D9-B1C4-810F-EB3C35086C74}"/>
              </a:ext>
            </a:extLst>
          </p:cNvPr>
          <p:cNvSpPr txBox="1"/>
          <p:nvPr/>
        </p:nvSpPr>
        <p:spPr>
          <a:xfrm>
            <a:off x="0" y="762000"/>
            <a:ext cx="12192000" cy="646331"/>
          </a:xfrm>
          <a:prstGeom prst="rect">
            <a:avLst/>
          </a:prstGeom>
          <a:noFill/>
        </p:spPr>
        <p:txBody>
          <a:bodyPr vert="horz" rtlCol="0">
            <a:spAutoFit/>
          </a:bodyPr>
          <a:lstStyle/>
          <a:p>
            <a:pPr algn="ctr"/>
            <a:r>
              <a:rPr lang="en-US" sz="3600"/>
              <a:t>Galatians 2:18-21</a:t>
            </a:r>
          </a:p>
        </p:txBody>
      </p:sp>
      <p:sp>
        <p:nvSpPr>
          <p:cNvPr id="4" name="TextBox 3">
            <a:extLst>
              <a:ext uri="{FF2B5EF4-FFF2-40B4-BE49-F238E27FC236}">
                <a16:creationId xmlns:a16="http://schemas.microsoft.com/office/drawing/2014/main" id="{570D795F-E79F-C33A-118C-F852D0C943E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6449421-938E-30EF-A21F-68E00B069C54}"/>
              </a:ext>
            </a:extLst>
          </p:cNvPr>
          <p:cNvSpPr txBox="1"/>
          <p:nvPr/>
        </p:nvSpPr>
        <p:spPr>
          <a:xfrm>
            <a:off x="1016000" y="1905000"/>
            <a:ext cx="10160000" cy="4385816"/>
          </a:xfrm>
          <a:prstGeom prst="rect">
            <a:avLst/>
          </a:prstGeom>
          <a:noFill/>
        </p:spPr>
        <p:txBody>
          <a:bodyPr vert="horz" rtlCol="0">
            <a:spAutoFit/>
          </a:bodyPr>
          <a:lstStyle/>
          <a:p>
            <a:pPr algn="ctr"/>
            <a:r>
              <a:rPr lang="en-US" sz="3100"/>
              <a:t>"For if I rebuild what I have once destroyed, I prove myself to be a transgressor. "For through the Law I died to the Law, so that I might live to God. "I have been crucified with Christ; and it is no longer I who live, but Christ lives in me; and the life which I now live in the flesh </a:t>
            </a:r>
            <a:r>
              <a:rPr lang="en-US" sz="3100" b="1">
                <a:solidFill>
                  <a:srgbClr val="FF0000"/>
                </a:solidFill>
              </a:rPr>
              <a:t>I live by faith in the Son of God</a:t>
            </a:r>
            <a:r>
              <a:rPr lang="en-US" sz="3100"/>
              <a:t>, who loved me and gave Himself up for me. "I do not nullify the grace of God, for if righteousness comes through the Law, then Christ died needlessly."</a:t>
            </a:r>
          </a:p>
        </p:txBody>
      </p:sp>
    </p:spTree>
    <p:extLst>
      <p:ext uri="{BB962C8B-B14F-4D97-AF65-F5344CB8AC3E}">
        <p14:creationId xmlns:p14="http://schemas.microsoft.com/office/powerpoint/2010/main" val="552825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A1DA0E-B802-85E2-0E28-D55F61AF3428}"/>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D83E039D-46D9-9DF5-F92F-47C64873A992}"/>
              </a:ext>
            </a:extLst>
          </p:cNvPr>
          <p:cNvSpPr txBox="1"/>
          <p:nvPr/>
        </p:nvSpPr>
        <p:spPr>
          <a:xfrm>
            <a:off x="0" y="762000"/>
            <a:ext cx="12192000" cy="646331"/>
          </a:xfrm>
          <a:prstGeom prst="rect">
            <a:avLst/>
          </a:prstGeom>
          <a:noFill/>
        </p:spPr>
        <p:txBody>
          <a:bodyPr vert="horz" rtlCol="0">
            <a:spAutoFit/>
          </a:bodyPr>
          <a:lstStyle/>
          <a:p>
            <a:pPr algn="ctr"/>
            <a:r>
              <a:rPr lang="en-US" sz="3600"/>
              <a:t>Galatians 3:10-14</a:t>
            </a:r>
          </a:p>
        </p:txBody>
      </p:sp>
      <p:sp>
        <p:nvSpPr>
          <p:cNvPr id="4" name="TextBox 3">
            <a:extLst>
              <a:ext uri="{FF2B5EF4-FFF2-40B4-BE49-F238E27FC236}">
                <a16:creationId xmlns:a16="http://schemas.microsoft.com/office/drawing/2014/main" id="{C93BD7FB-1B95-9D32-6467-4F7185E2B13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69C4EB8-750A-5166-A03B-257684F15CE2}"/>
              </a:ext>
            </a:extLst>
          </p:cNvPr>
          <p:cNvSpPr txBox="1"/>
          <p:nvPr/>
        </p:nvSpPr>
        <p:spPr>
          <a:xfrm>
            <a:off x="1016000" y="1905000"/>
            <a:ext cx="10160000" cy="4385816"/>
          </a:xfrm>
          <a:prstGeom prst="rect">
            <a:avLst/>
          </a:prstGeom>
          <a:noFill/>
        </p:spPr>
        <p:txBody>
          <a:bodyPr vert="horz" rtlCol="0">
            <a:spAutoFit/>
          </a:bodyPr>
          <a:lstStyle/>
          <a:p>
            <a:pPr algn="ctr"/>
            <a:r>
              <a:rPr lang="en-US" sz="3100"/>
              <a:t>For as many as are of the works of the Law are under a curse; for it is written, "CURSED IS EVERYONE WHO DOES NOT ABIDE BY ALL THINGS WRITTEN IN THE BOOK OF THE LAW, TO PERFORM THEM." Now that no one is justified by the Law before God is evident; for, "</a:t>
            </a:r>
            <a:r>
              <a:rPr lang="en-US" sz="3100" b="1">
                <a:solidFill>
                  <a:srgbClr val="FF0000"/>
                </a:solidFill>
              </a:rPr>
              <a:t>THE RIGHTEOUS MAN SHALL LIVE BY FAITH</a:t>
            </a:r>
            <a:r>
              <a:rPr lang="en-US" sz="3100"/>
              <a:t>." However, the Law is not of faith; on the contrary, "HE WHO PRACTICES THEM SHALL LIVE BY THEM. (Continued...)</a:t>
            </a:r>
          </a:p>
        </p:txBody>
      </p:sp>
    </p:spTree>
    <p:extLst>
      <p:ext uri="{BB962C8B-B14F-4D97-AF65-F5344CB8AC3E}">
        <p14:creationId xmlns:p14="http://schemas.microsoft.com/office/powerpoint/2010/main" val="217127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A55173-03E7-EDDF-22E0-52B75F184C40}"/>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E6A3F9DF-1571-0D58-C4DF-90246A033F83}"/>
              </a:ext>
            </a:extLst>
          </p:cNvPr>
          <p:cNvSpPr txBox="1"/>
          <p:nvPr/>
        </p:nvSpPr>
        <p:spPr>
          <a:xfrm>
            <a:off x="1016000" y="635000"/>
            <a:ext cx="10160000" cy="2954655"/>
          </a:xfrm>
          <a:prstGeom prst="rect">
            <a:avLst/>
          </a:prstGeom>
          <a:noFill/>
        </p:spPr>
        <p:txBody>
          <a:bodyPr vert="horz" rtlCol="0">
            <a:spAutoFit/>
          </a:bodyPr>
          <a:lstStyle/>
          <a:p>
            <a:pPr algn="ctr"/>
            <a:r>
              <a:rPr lang="en-US" sz="3100"/>
              <a:t>" Christ redeemed us from the curse of the Law, having become a curse for us--for it is written, "CURSED IS EVERYONE WHO HANGS ON A TREE"-- in order that in Christ Jesus the blessing of Abraham might come to the Gentiles, so that we would receive the promise of the Spirit through faith.</a:t>
            </a:r>
          </a:p>
        </p:txBody>
      </p:sp>
    </p:spTree>
    <p:extLst>
      <p:ext uri="{BB962C8B-B14F-4D97-AF65-F5344CB8AC3E}">
        <p14:creationId xmlns:p14="http://schemas.microsoft.com/office/powerpoint/2010/main" val="4076932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2ACC68-577C-23D4-7E02-AFE672C9D2F7}"/>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F9E2038B-B2E4-8A8F-9F34-4A617C0E2713}"/>
              </a:ext>
            </a:extLst>
          </p:cNvPr>
          <p:cNvSpPr txBox="1"/>
          <p:nvPr/>
        </p:nvSpPr>
        <p:spPr>
          <a:xfrm>
            <a:off x="0" y="762000"/>
            <a:ext cx="12192000" cy="646331"/>
          </a:xfrm>
          <a:prstGeom prst="rect">
            <a:avLst/>
          </a:prstGeom>
          <a:noFill/>
        </p:spPr>
        <p:txBody>
          <a:bodyPr vert="horz" rtlCol="0">
            <a:spAutoFit/>
          </a:bodyPr>
          <a:lstStyle/>
          <a:p>
            <a:pPr algn="ctr"/>
            <a:r>
              <a:rPr lang="en-US" sz="3600"/>
              <a:t>Galatians 3:25</a:t>
            </a:r>
          </a:p>
        </p:txBody>
      </p:sp>
      <p:sp>
        <p:nvSpPr>
          <p:cNvPr id="4" name="TextBox 3">
            <a:extLst>
              <a:ext uri="{FF2B5EF4-FFF2-40B4-BE49-F238E27FC236}">
                <a16:creationId xmlns:a16="http://schemas.microsoft.com/office/drawing/2014/main" id="{55A5C194-5C0E-89D6-A7EC-264CC9EC61E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7D87435-8D80-591C-0201-23293531877C}"/>
              </a:ext>
            </a:extLst>
          </p:cNvPr>
          <p:cNvSpPr txBox="1"/>
          <p:nvPr/>
        </p:nvSpPr>
        <p:spPr>
          <a:xfrm>
            <a:off x="1016000" y="1905000"/>
            <a:ext cx="10160000" cy="1046440"/>
          </a:xfrm>
          <a:prstGeom prst="rect">
            <a:avLst/>
          </a:prstGeom>
          <a:noFill/>
        </p:spPr>
        <p:txBody>
          <a:bodyPr vert="horz" rtlCol="0">
            <a:spAutoFit/>
          </a:bodyPr>
          <a:lstStyle/>
          <a:p>
            <a:pPr algn="ctr"/>
            <a:r>
              <a:rPr lang="en-US" sz="3100"/>
              <a:t>But now that </a:t>
            </a:r>
            <a:r>
              <a:rPr lang="en-US" sz="3100" b="1">
                <a:solidFill>
                  <a:srgbClr val="FF0000"/>
                </a:solidFill>
              </a:rPr>
              <a:t>faith has come</a:t>
            </a:r>
            <a:r>
              <a:rPr lang="en-US" sz="3100"/>
              <a:t>, we are no longer under a tutor.</a:t>
            </a:r>
          </a:p>
        </p:txBody>
      </p:sp>
    </p:spTree>
    <p:extLst>
      <p:ext uri="{BB962C8B-B14F-4D97-AF65-F5344CB8AC3E}">
        <p14:creationId xmlns:p14="http://schemas.microsoft.com/office/powerpoint/2010/main" val="3991016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0DE85-F157-1E1D-A0D8-FE903481B72B}"/>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BF7803D0-CC6D-03BE-AD2D-19A0D22B1CDD}"/>
              </a:ext>
            </a:extLst>
          </p:cNvPr>
          <p:cNvSpPr txBox="1"/>
          <p:nvPr/>
        </p:nvSpPr>
        <p:spPr>
          <a:xfrm>
            <a:off x="0" y="762000"/>
            <a:ext cx="12192000" cy="646331"/>
          </a:xfrm>
          <a:prstGeom prst="rect">
            <a:avLst/>
          </a:prstGeom>
          <a:noFill/>
        </p:spPr>
        <p:txBody>
          <a:bodyPr vert="horz" rtlCol="0">
            <a:spAutoFit/>
          </a:bodyPr>
          <a:lstStyle/>
          <a:p>
            <a:pPr algn="ctr"/>
            <a:r>
              <a:rPr lang="en-US" sz="3600"/>
              <a:t>Habakkuk 2:4</a:t>
            </a:r>
          </a:p>
        </p:txBody>
      </p:sp>
      <p:sp>
        <p:nvSpPr>
          <p:cNvPr id="4" name="TextBox 3">
            <a:extLst>
              <a:ext uri="{FF2B5EF4-FFF2-40B4-BE49-F238E27FC236}">
                <a16:creationId xmlns:a16="http://schemas.microsoft.com/office/drawing/2014/main" id="{D090BDBB-5D36-8A73-F0FA-4A68C134BD7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AB75320-A24B-4CCF-EC1A-291301E237F6}"/>
              </a:ext>
            </a:extLst>
          </p:cNvPr>
          <p:cNvSpPr txBox="1"/>
          <p:nvPr/>
        </p:nvSpPr>
        <p:spPr>
          <a:xfrm>
            <a:off x="1016000" y="1905000"/>
            <a:ext cx="10160000" cy="1046440"/>
          </a:xfrm>
          <a:prstGeom prst="rect">
            <a:avLst/>
          </a:prstGeom>
          <a:noFill/>
        </p:spPr>
        <p:txBody>
          <a:bodyPr vert="horz" rtlCol="0">
            <a:spAutoFit/>
          </a:bodyPr>
          <a:lstStyle/>
          <a:p>
            <a:pPr algn="ctr"/>
            <a:r>
              <a:rPr lang="en-US" sz="3100"/>
              <a:t>"Behold, as for the proud one, His soul is not right within him; But the </a:t>
            </a:r>
            <a:r>
              <a:rPr lang="en-US" sz="3100" b="1">
                <a:solidFill>
                  <a:srgbClr val="FF0000"/>
                </a:solidFill>
              </a:rPr>
              <a:t>righteous will live by his faith</a:t>
            </a:r>
            <a:r>
              <a:rPr lang="en-US" sz="3100"/>
              <a:t>.</a:t>
            </a:r>
          </a:p>
        </p:txBody>
      </p:sp>
    </p:spTree>
    <p:extLst>
      <p:ext uri="{BB962C8B-B14F-4D97-AF65-F5344CB8AC3E}">
        <p14:creationId xmlns:p14="http://schemas.microsoft.com/office/powerpoint/2010/main" val="4047651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F5B7A-1B66-2A5B-7DE4-0267C350C332}"/>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AFFA28EA-BBE6-3656-DA48-599912C4B5A9}"/>
              </a:ext>
            </a:extLst>
          </p:cNvPr>
          <p:cNvSpPr txBox="1"/>
          <p:nvPr/>
        </p:nvSpPr>
        <p:spPr>
          <a:xfrm>
            <a:off x="0" y="762000"/>
            <a:ext cx="12192000" cy="646331"/>
          </a:xfrm>
          <a:prstGeom prst="rect">
            <a:avLst/>
          </a:prstGeom>
          <a:noFill/>
        </p:spPr>
        <p:txBody>
          <a:bodyPr vert="horz" rtlCol="0">
            <a:spAutoFit/>
          </a:bodyPr>
          <a:lstStyle/>
          <a:p>
            <a:pPr algn="ctr"/>
            <a:r>
              <a:rPr lang="en-US" sz="3600"/>
              <a:t>Hebrews 3:1-6</a:t>
            </a:r>
          </a:p>
        </p:txBody>
      </p:sp>
      <p:sp>
        <p:nvSpPr>
          <p:cNvPr id="4" name="TextBox 3">
            <a:extLst>
              <a:ext uri="{FF2B5EF4-FFF2-40B4-BE49-F238E27FC236}">
                <a16:creationId xmlns:a16="http://schemas.microsoft.com/office/drawing/2014/main" id="{26EC9252-96BF-48BE-D102-9CAD02A6AE6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14A694F-C63B-49A9-8EBB-4433F9E07F8E}"/>
              </a:ext>
            </a:extLst>
          </p:cNvPr>
          <p:cNvSpPr txBox="1"/>
          <p:nvPr/>
        </p:nvSpPr>
        <p:spPr>
          <a:xfrm>
            <a:off x="1016000" y="1905000"/>
            <a:ext cx="10160000" cy="4385816"/>
          </a:xfrm>
          <a:prstGeom prst="rect">
            <a:avLst/>
          </a:prstGeom>
          <a:noFill/>
        </p:spPr>
        <p:txBody>
          <a:bodyPr vert="horz" rtlCol="0">
            <a:spAutoFit/>
          </a:bodyPr>
          <a:lstStyle/>
          <a:p>
            <a:pPr algn="ctr"/>
            <a:r>
              <a:rPr lang="en-US" sz="3100"/>
              <a:t>Therefore, holy brethren, partakers of a heavenly calling, consider Jesus, the Apostle and High Priest of our confession; </a:t>
            </a:r>
            <a:r>
              <a:rPr lang="en-US" sz="3100" b="1">
                <a:solidFill>
                  <a:srgbClr val="FF0000"/>
                </a:solidFill>
              </a:rPr>
              <a:t>He was faithful to Him who appointed Him</a:t>
            </a:r>
            <a:r>
              <a:rPr lang="en-US" sz="3100"/>
              <a:t>, as Moses also was in all His house. For He has been counted worthy of more glory than Moses, by just so much as the builder of the house has more honor than the house. For every house is built by someone, but the builder of all things is God. (Continued...)</a:t>
            </a:r>
          </a:p>
        </p:txBody>
      </p:sp>
    </p:spTree>
    <p:extLst>
      <p:ext uri="{BB962C8B-B14F-4D97-AF65-F5344CB8AC3E}">
        <p14:creationId xmlns:p14="http://schemas.microsoft.com/office/powerpoint/2010/main" val="2431494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6683C-8E01-A587-0AE6-512A2E5A706C}"/>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D71449F2-AD68-3872-3404-76ADF0D3088C}"/>
              </a:ext>
            </a:extLst>
          </p:cNvPr>
          <p:cNvSpPr txBox="1"/>
          <p:nvPr/>
        </p:nvSpPr>
        <p:spPr>
          <a:xfrm>
            <a:off x="1016000" y="635000"/>
            <a:ext cx="10160000" cy="2954655"/>
          </a:xfrm>
          <a:prstGeom prst="rect">
            <a:avLst/>
          </a:prstGeom>
          <a:noFill/>
        </p:spPr>
        <p:txBody>
          <a:bodyPr vert="horz" rtlCol="0">
            <a:spAutoFit/>
          </a:bodyPr>
          <a:lstStyle/>
          <a:p>
            <a:pPr algn="ctr"/>
            <a:r>
              <a:rPr lang="en-US" sz="3100" b="1">
                <a:solidFill>
                  <a:srgbClr val="FF0000"/>
                </a:solidFill>
              </a:rPr>
              <a:t>Now Moses was faithful in all His house</a:t>
            </a:r>
            <a:r>
              <a:rPr lang="en-US" sz="3100"/>
              <a:t> as a servant, for a testimony of those things which were to be spoken later; but </a:t>
            </a:r>
            <a:r>
              <a:rPr lang="en-US" sz="3100" b="1">
                <a:solidFill>
                  <a:srgbClr val="FF0000"/>
                </a:solidFill>
              </a:rPr>
              <a:t>Christ was faithful as a Son over His house</a:t>
            </a:r>
            <a:r>
              <a:rPr lang="en-US" sz="3100"/>
              <a:t>--whose house we are, if we hold fast our confidence and the boast of our hope firm until the end.</a:t>
            </a:r>
          </a:p>
        </p:txBody>
      </p:sp>
    </p:spTree>
    <p:extLst>
      <p:ext uri="{BB962C8B-B14F-4D97-AF65-F5344CB8AC3E}">
        <p14:creationId xmlns:p14="http://schemas.microsoft.com/office/powerpoint/2010/main" val="29611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6A4C87-C6EC-7CDB-D4A1-6EB947BBB9EF}"/>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73516F74-C65A-B75F-8ADC-9CCB0109A8A8}"/>
              </a:ext>
            </a:extLst>
          </p:cNvPr>
          <p:cNvSpPr txBox="1"/>
          <p:nvPr/>
        </p:nvSpPr>
        <p:spPr>
          <a:xfrm>
            <a:off x="0" y="762000"/>
            <a:ext cx="12192000" cy="646331"/>
          </a:xfrm>
          <a:prstGeom prst="rect">
            <a:avLst/>
          </a:prstGeom>
          <a:noFill/>
        </p:spPr>
        <p:txBody>
          <a:bodyPr vert="horz" rtlCol="0">
            <a:spAutoFit/>
          </a:bodyPr>
          <a:lstStyle/>
          <a:p>
            <a:pPr algn="ctr"/>
            <a:r>
              <a:rPr lang="en-US" sz="3600"/>
              <a:t>Revelation 2:10-11</a:t>
            </a:r>
          </a:p>
        </p:txBody>
      </p:sp>
      <p:sp>
        <p:nvSpPr>
          <p:cNvPr id="4" name="TextBox 3">
            <a:extLst>
              <a:ext uri="{FF2B5EF4-FFF2-40B4-BE49-F238E27FC236}">
                <a16:creationId xmlns:a16="http://schemas.microsoft.com/office/drawing/2014/main" id="{A7D1FA7F-4D9D-D4AB-EE5C-40E01F5988B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E6FE80D-F9DA-EC62-D065-A08D47F6831D}"/>
              </a:ext>
            </a:extLst>
          </p:cNvPr>
          <p:cNvSpPr txBox="1"/>
          <p:nvPr/>
        </p:nvSpPr>
        <p:spPr>
          <a:xfrm>
            <a:off x="1016000" y="1905000"/>
            <a:ext cx="10160000" cy="3431709"/>
          </a:xfrm>
          <a:prstGeom prst="rect">
            <a:avLst/>
          </a:prstGeom>
          <a:noFill/>
        </p:spPr>
        <p:txBody>
          <a:bodyPr vert="horz" rtlCol="0">
            <a:spAutoFit/>
          </a:bodyPr>
          <a:lstStyle/>
          <a:p>
            <a:pPr algn="ctr"/>
            <a:r>
              <a:rPr lang="en-US" sz="3100"/>
              <a:t>Do not fear what you are about to suffer. Behold, the devil is about to cast some of you into prison, so that you will be tested, and you will have tribulation for ten days. </a:t>
            </a:r>
            <a:r>
              <a:rPr lang="en-US" sz="3100" b="1">
                <a:solidFill>
                  <a:srgbClr val="FF0000"/>
                </a:solidFill>
              </a:rPr>
              <a:t>Be faithful until death, and I will give you the crown of life.</a:t>
            </a:r>
            <a:r>
              <a:rPr lang="en-US" sz="3100"/>
              <a:t> He who has an ear, let him hear what the Spirit says to the churches. </a:t>
            </a:r>
            <a:r>
              <a:rPr lang="en-US" sz="3100" b="1">
                <a:solidFill>
                  <a:srgbClr val="FF0000"/>
                </a:solidFill>
              </a:rPr>
              <a:t>He who overcomes will not be hurt by the second death.</a:t>
            </a:r>
            <a:r>
              <a:rPr lang="en-US" sz="3100"/>
              <a:t>'</a:t>
            </a:r>
          </a:p>
        </p:txBody>
      </p:sp>
    </p:spTree>
    <p:extLst>
      <p:ext uri="{BB962C8B-B14F-4D97-AF65-F5344CB8AC3E}">
        <p14:creationId xmlns:p14="http://schemas.microsoft.com/office/powerpoint/2010/main" val="225310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E03DF-E222-94B9-ECF7-64D6DA47085F}"/>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F9A0D070-61C7-08FD-BCE9-AB3FCFE17F7D}"/>
              </a:ext>
            </a:extLst>
          </p:cNvPr>
          <p:cNvSpPr txBox="1"/>
          <p:nvPr/>
        </p:nvSpPr>
        <p:spPr>
          <a:xfrm>
            <a:off x="0" y="762000"/>
            <a:ext cx="12192000" cy="646331"/>
          </a:xfrm>
          <a:prstGeom prst="rect">
            <a:avLst/>
          </a:prstGeom>
          <a:noFill/>
        </p:spPr>
        <p:txBody>
          <a:bodyPr vert="horz" rtlCol="0">
            <a:spAutoFit/>
          </a:bodyPr>
          <a:lstStyle/>
          <a:p>
            <a:pPr algn="ctr"/>
            <a:r>
              <a:rPr lang="en-US" sz="3600"/>
              <a:t>Ephesians 2:5</a:t>
            </a:r>
          </a:p>
        </p:txBody>
      </p:sp>
      <p:sp>
        <p:nvSpPr>
          <p:cNvPr id="4" name="TextBox 3">
            <a:extLst>
              <a:ext uri="{FF2B5EF4-FFF2-40B4-BE49-F238E27FC236}">
                <a16:creationId xmlns:a16="http://schemas.microsoft.com/office/drawing/2014/main" id="{388AE643-5813-1C7B-88A5-44678039AA6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A74FE2DC-79AF-C047-1852-8E2788C4A866}"/>
              </a:ext>
            </a:extLst>
          </p:cNvPr>
          <p:cNvSpPr txBox="1"/>
          <p:nvPr/>
        </p:nvSpPr>
        <p:spPr>
          <a:xfrm>
            <a:off x="1016000" y="1905000"/>
            <a:ext cx="10160000" cy="1523494"/>
          </a:xfrm>
          <a:prstGeom prst="rect">
            <a:avLst/>
          </a:prstGeom>
          <a:noFill/>
        </p:spPr>
        <p:txBody>
          <a:bodyPr vert="horz" rtlCol="0">
            <a:spAutoFit/>
          </a:bodyPr>
          <a:lstStyle/>
          <a:p>
            <a:pPr algn="ctr"/>
            <a:r>
              <a:rPr lang="en-US" sz="3100"/>
              <a:t>even when we were dead through our trespasses, made us alive together with Christ (</a:t>
            </a:r>
            <a:r>
              <a:rPr lang="en-US" sz="3100" b="1">
                <a:solidFill>
                  <a:srgbClr val="FF0000"/>
                </a:solidFill>
              </a:rPr>
              <a:t>by grace have ye been saved</a:t>
            </a:r>
            <a:r>
              <a:rPr lang="en-US" sz="3100"/>
              <a:t>),</a:t>
            </a:r>
          </a:p>
        </p:txBody>
      </p:sp>
    </p:spTree>
    <p:extLst>
      <p:ext uri="{BB962C8B-B14F-4D97-AF65-F5344CB8AC3E}">
        <p14:creationId xmlns:p14="http://schemas.microsoft.com/office/powerpoint/2010/main" val="2414760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8C128-07B6-56E1-16FE-064037024B81}"/>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1594E45A-92F2-64C6-697B-82B6CCC311BB}"/>
              </a:ext>
            </a:extLst>
          </p:cNvPr>
          <p:cNvSpPr txBox="1"/>
          <p:nvPr/>
        </p:nvSpPr>
        <p:spPr>
          <a:xfrm>
            <a:off x="0" y="762000"/>
            <a:ext cx="12192000" cy="646331"/>
          </a:xfrm>
          <a:prstGeom prst="rect">
            <a:avLst/>
          </a:prstGeom>
          <a:noFill/>
        </p:spPr>
        <p:txBody>
          <a:bodyPr vert="horz" rtlCol="0">
            <a:spAutoFit/>
          </a:bodyPr>
          <a:lstStyle/>
          <a:p>
            <a:pPr algn="ctr"/>
            <a:r>
              <a:rPr lang="en-US" sz="3600"/>
              <a:t>Romans 1:16-17</a:t>
            </a:r>
          </a:p>
        </p:txBody>
      </p:sp>
      <p:sp>
        <p:nvSpPr>
          <p:cNvPr id="4" name="TextBox 3">
            <a:extLst>
              <a:ext uri="{FF2B5EF4-FFF2-40B4-BE49-F238E27FC236}">
                <a16:creationId xmlns:a16="http://schemas.microsoft.com/office/drawing/2014/main" id="{65B87087-9E50-F89E-105D-8BA91E126A3A}"/>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AB45F6FF-F740-BBFD-8218-E7605AD673DC}"/>
              </a:ext>
            </a:extLst>
          </p:cNvPr>
          <p:cNvSpPr txBox="1"/>
          <p:nvPr/>
        </p:nvSpPr>
        <p:spPr>
          <a:xfrm>
            <a:off x="1016000" y="1905000"/>
            <a:ext cx="10160000" cy="2477601"/>
          </a:xfrm>
          <a:prstGeom prst="rect">
            <a:avLst/>
          </a:prstGeom>
          <a:noFill/>
        </p:spPr>
        <p:txBody>
          <a:bodyPr vert="horz" rtlCol="0">
            <a:spAutoFit/>
          </a:bodyPr>
          <a:lstStyle/>
          <a:p>
            <a:pPr algn="ctr"/>
            <a:r>
              <a:rPr lang="en-US" sz="3100"/>
              <a:t>For I am not ashamed of the gospel: for it is the power of God unto salvation to every one that believeth; to the Jew first, and also to the Greek. For therein is revealed a righteousness of God from faith unto faith: as it is written, But the </a:t>
            </a:r>
            <a:r>
              <a:rPr lang="en-US" sz="3100" b="1">
                <a:solidFill>
                  <a:srgbClr val="FF0000"/>
                </a:solidFill>
              </a:rPr>
              <a:t>righteous shall live by faith</a:t>
            </a:r>
            <a:r>
              <a:rPr lang="en-US" sz="3100"/>
              <a:t>.</a:t>
            </a:r>
          </a:p>
        </p:txBody>
      </p:sp>
    </p:spTree>
    <p:extLst>
      <p:ext uri="{BB962C8B-B14F-4D97-AF65-F5344CB8AC3E}">
        <p14:creationId xmlns:p14="http://schemas.microsoft.com/office/powerpoint/2010/main" val="556267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0EBCA3-CF1C-D611-2794-CDE86BF3A2CA}"/>
              </a:ext>
            </a:extLst>
          </p:cNvPr>
          <p:cNvSpPr txBox="1"/>
          <p:nvPr/>
        </p:nvSpPr>
        <p:spPr>
          <a:xfrm>
            <a:off x="127000" y="127000"/>
            <a:ext cx="7315200" cy="276999"/>
          </a:xfrm>
          <a:prstGeom prst="rect">
            <a:avLst/>
          </a:prstGeom>
          <a:noFill/>
        </p:spPr>
        <p:txBody>
          <a:bodyPr vert="horz" lIns="0" tIns="0" rIns="0" bIns="0" rtlCol="0">
            <a:spAutoFit/>
          </a:bodyPr>
          <a:lstStyle/>
          <a:p>
            <a:r>
              <a:rPr lang="en-US"/>
              <a:t>THE RIGHTEOUS LIVE BY FAITH</a:t>
            </a:r>
          </a:p>
        </p:txBody>
      </p:sp>
      <p:sp>
        <p:nvSpPr>
          <p:cNvPr id="3" name="TextBox 2">
            <a:extLst>
              <a:ext uri="{FF2B5EF4-FFF2-40B4-BE49-F238E27FC236}">
                <a16:creationId xmlns:a16="http://schemas.microsoft.com/office/drawing/2014/main" id="{B4193676-0397-AD87-7AB5-4A42D07A7CA6}"/>
              </a:ext>
            </a:extLst>
          </p:cNvPr>
          <p:cNvSpPr txBox="1"/>
          <p:nvPr/>
        </p:nvSpPr>
        <p:spPr>
          <a:xfrm>
            <a:off x="0" y="762000"/>
            <a:ext cx="12192000" cy="646331"/>
          </a:xfrm>
          <a:prstGeom prst="rect">
            <a:avLst/>
          </a:prstGeom>
          <a:noFill/>
        </p:spPr>
        <p:txBody>
          <a:bodyPr vert="horz" rtlCol="0">
            <a:spAutoFit/>
          </a:bodyPr>
          <a:lstStyle/>
          <a:p>
            <a:pPr algn="ctr"/>
            <a:r>
              <a:rPr lang="en-US" sz="3600"/>
              <a:t>Jubilees 14:6</a:t>
            </a:r>
          </a:p>
        </p:txBody>
      </p:sp>
      <p:sp>
        <p:nvSpPr>
          <p:cNvPr id="4" name="TextBox 3">
            <a:extLst>
              <a:ext uri="{FF2B5EF4-FFF2-40B4-BE49-F238E27FC236}">
                <a16:creationId xmlns:a16="http://schemas.microsoft.com/office/drawing/2014/main" id="{E4A7D8EB-E3FD-DE44-4A66-59054A472443}"/>
              </a:ext>
            </a:extLst>
          </p:cNvPr>
          <p:cNvSpPr txBox="1"/>
          <p:nvPr/>
        </p:nvSpPr>
        <p:spPr>
          <a:xfrm>
            <a:off x="0" y="1270000"/>
            <a:ext cx="12192000" cy="400110"/>
          </a:xfrm>
          <a:prstGeom prst="rect">
            <a:avLst/>
          </a:prstGeom>
          <a:noFill/>
        </p:spPr>
        <p:txBody>
          <a:bodyPr vert="horz" rtlCol="0">
            <a:spAutoFit/>
          </a:bodyPr>
          <a:lstStyle/>
          <a:p>
            <a:pPr algn="ctr"/>
            <a:r>
              <a:rPr lang="fr-FR" sz="2000"/>
              <a:t>(RHCV, R.H. Charles Version)</a:t>
            </a:r>
            <a:endParaRPr lang="en-US" sz="2000"/>
          </a:p>
        </p:txBody>
      </p:sp>
      <p:sp>
        <p:nvSpPr>
          <p:cNvPr id="5" name="TextBox 4">
            <a:extLst>
              <a:ext uri="{FF2B5EF4-FFF2-40B4-BE49-F238E27FC236}">
                <a16:creationId xmlns:a16="http://schemas.microsoft.com/office/drawing/2014/main" id="{B59A3244-82C7-62B8-A5CE-A1C25E0C917A}"/>
              </a:ext>
            </a:extLst>
          </p:cNvPr>
          <p:cNvSpPr txBox="1"/>
          <p:nvPr/>
        </p:nvSpPr>
        <p:spPr>
          <a:xfrm>
            <a:off x="1016000" y="1905000"/>
            <a:ext cx="10160000" cy="1046440"/>
          </a:xfrm>
          <a:prstGeom prst="rect">
            <a:avLst/>
          </a:prstGeom>
          <a:noFill/>
        </p:spPr>
        <p:txBody>
          <a:bodyPr vert="horz" rtlCol="0">
            <a:spAutoFit/>
          </a:bodyPr>
          <a:lstStyle/>
          <a:p>
            <a:pPr algn="ctr"/>
            <a:r>
              <a:rPr lang="en-US" sz="3100"/>
              <a:t>And he </a:t>
            </a:r>
            <a:r>
              <a:rPr lang="en-US" sz="3100" b="1">
                <a:solidFill>
                  <a:srgbClr val="FF0000"/>
                </a:solidFill>
              </a:rPr>
              <a:t>believed</a:t>
            </a:r>
            <a:r>
              <a:rPr lang="en-US" sz="3100"/>
              <a:t> in the Lord, and </a:t>
            </a:r>
            <a:r>
              <a:rPr lang="en-US" sz="3100" b="1">
                <a:solidFill>
                  <a:srgbClr val="FF0000"/>
                </a:solidFill>
              </a:rPr>
              <a:t>it was counted to him for righteousness</a:t>
            </a:r>
            <a:r>
              <a:rPr lang="en-US" sz="3100"/>
              <a:t>.</a:t>
            </a:r>
          </a:p>
        </p:txBody>
      </p:sp>
    </p:spTree>
    <p:extLst>
      <p:ext uri="{BB962C8B-B14F-4D97-AF65-F5344CB8AC3E}">
        <p14:creationId xmlns:p14="http://schemas.microsoft.com/office/powerpoint/2010/main" val="3571402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DBB18-E3EE-A38B-0BEC-2F89EE7B29C0}"/>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"The Promise" By Faith</a:t>
            </a:r>
          </a:p>
        </p:txBody>
      </p:sp>
      <p:sp>
        <p:nvSpPr>
          <p:cNvPr id="3" name="Subtitle 2">
            <a:extLst>
              <a:ext uri="{FF2B5EF4-FFF2-40B4-BE49-F238E27FC236}">
                <a16:creationId xmlns:a16="http://schemas.microsoft.com/office/drawing/2014/main" id="{8B7B1073-8497-C816-BE17-BF743CF695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03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302DFE-28C8-AE2B-2C6D-2642006AFD19}"/>
              </a:ext>
            </a:extLst>
          </p:cNvPr>
          <p:cNvSpPr txBox="1"/>
          <p:nvPr/>
        </p:nvSpPr>
        <p:spPr>
          <a:xfrm>
            <a:off x="127000" y="127000"/>
            <a:ext cx="7315200" cy="276999"/>
          </a:xfrm>
          <a:prstGeom prst="rect">
            <a:avLst/>
          </a:prstGeom>
          <a:noFill/>
        </p:spPr>
        <p:txBody>
          <a:bodyPr vert="horz" lIns="0" tIns="0" rIns="0" bIns="0" rtlCol="0">
            <a:spAutoFit/>
          </a:bodyPr>
          <a:lstStyle/>
          <a:p>
            <a:r>
              <a:rPr lang="en-US"/>
              <a:t>"THE PROMISE" BY FAITH</a:t>
            </a:r>
          </a:p>
        </p:txBody>
      </p:sp>
      <p:sp>
        <p:nvSpPr>
          <p:cNvPr id="3" name="TextBox 2">
            <a:extLst>
              <a:ext uri="{FF2B5EF4-FFF2-40B4-BE49-F238E27FC236}">
                <a16:creationId xmlns:a16="http://schemas.microsoft.com/office/drawing/2014/main" id="{CE5D4083-AA9F-158D-2B85-770DB351EDE5}"/>
              </a:ext>
            </a:extLst>
          </p:cNvPr>
          <p:cNvSpPr txBox="1"/>
          <p:nvPr/>
        </p:nvSpPr>
        <p:spPr>
          <a:xfrm>
            <a:off x="0" y="762000"/>
            <a:ext cx="12192000" cy="646331"/>
          </a:xfrm>
          <a:prstGeom prst="rect">
            <a:avLst/>
          </a:prstGeom>
          <a:noFill/>
        </p:spPr>
        <p:txBody>
          <a:bodyPr vert="horz" rtlCol="0">
            <a:spAutoFit/>
          </a:bodyPr>
          <a:lstStyle/>
          <a:p>
            <a:pPr algn="ctr"/>
            <a:r>
              <a:rPr lang="en-US" sz="3600"/>
              <a:t>Galatians 3:10-14</a:t>
            </a:r>
          </a:p>
        </p:txBody>
      </p:sp>
      <p:sp>
        <p:nvSpPr>
          <p:cNvPr id="4" name="TextBox 3">
            <a:extLst>
              <a:ext uri="{FF2B5EF4-FFF2-40B4-BE49-F238E27FC236}">
                <a16:creationId xmlns:a16="http://schemas.microsoft.com/office/drawing/2014/main" id="{351C3E35-5342-D6C3-EA67-C773216F393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74D50B0-8700-9C26-D0DE-BAC6F2CC8EEB}"/>
              </a:ext>
            </a:extLst>
          </p:cNvPr>
          <p:cNvSpPr txBox="1"/>
          <p:nvPr/>
        </p:nvSpPr>
        <p:spPr>
          <a:xfrm>
            <a:off x="1016000" y="1905000"/>
            <a:ext cx="10160000" cy="4385816"/>
          </a:xfrm>
          <a:prstGeom prst="rect">
            <a:avLst/>
          </a:prstGeom>
          <a:noFill/>
        </p:spPr>
        <p:txBody>
          <a:bodyPr vert="horz" rtlCol="0">
            <a:spAutoFit/>
          </a:bodyPr>
          <a:lstStyle/>
          <a:p>
            <a:pPr algn="ctr"/>
            <a:r>
              <a:rPr lang="en-US" sz="3100"/>
              <a:t>For as many as are of the works of the Law are under a curse; for it is written, "CURSED IS EVERYONE WHO DOES NOT ABIDE BY ALL THINGS WRITTEN IN THE BOOK OF THE LAW, TO PERFORM THEM." Now that no one is justified by the Law before God is evident; for, "THE RIGHTEOUS MAN SHALL LIVE BY FAITH." However, the Law is not of faith; on the contrary, "HE WHO PRACTICES THEM SHALL LIVE BY THEM. (Continued...)</a:t>
            </a:r>
          </a:p>
        </p:txBody>
      </p:sp>
    </p:spTree>
    <p:extLst>
      <p:ext uri="{BB962C8B-B14F-4D97-AF65-F5344CB8AC3E}">
        <p14:creationId xmlns:p14="http://schemas.microsoft.com/office/powerpoint/2010/main" val="3290700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92A26-A307-CF0C-CAB0-462B3E535F45}"/>
              </a:ext>
            </a:extLst>
          </p:cNvPr>
          <p:cNvSpPr txBox="1"/>
          <p:nvPr/>
        </p:nvSpPr>
        <p:spPr>
          <a:xfrm>
            <a:off x="127000" y="127000"/>
            <a:ext cx="7315200" cy="276999"/>
          </a:xfrm>
          <a:prstGeom prst="rect">
            <a:avLst/>
          </a:prstGeom>
          <a:noFill/>
        </p:spPr>
        <p:txBody>
          <a:bodyPr vert="horz" lIns="0" tIns="0" rIns="0" bIns="0" rtlCol="0">
            <a:spAutoFit/>
          </a:bodyPr>
          <a:lstStyle/>
          <a:p>
            <a:r>
              <a:rPr lang="en-US"/>
              <a:t>"THE PROMISE" BY FAITH</a:t>
            </a:r>
          </a:p>
        </p:txBody>
      </p:sp>
      <p:sp>
        <p:nvSpPr>
          <p:cNvPr id="3" name="TextBox 2">
            <a:extLst>
              <a:ext uri="{FF2B5EF4-FFF2-40B4-BE49-F238E27FC236}">
                <a16:creationId xmlns:a16="http://schemas.microsoft.com/office/drawing/2014/main" id="{2A702E4B-80E4-8F65-76F2-52A551B5049C}"/>
              </a:ext>
            </a:extLst>
          </p:cNvPr>
          <p:cNvSpPr txBox="1"/>
          <p:nvPr/>
        </p:nvSpPr>
        <p:spPr>
          <a:xfrm>
            <a:off x="1016000" y="635000"/>
            <a:ext cx="10160000" cy="2954655"/>
          </a:xfrm>
          <a:prstGeom prst="rect">
            <a:avLst/>
          </a:prstGeom>
          <a:noFill/>
        </p:spPr>
        <p:txBody>
          <a:bodyPr vert="horz" rtlCol="0">
            <a:spAutoFit/>
          </a:bodyPr>
          <a:lstStyle/>
          <a:p>
            <a:pPr algn="ctr"/>
            <a:r>
              <a:rPr lang="en-US" sz="3100"/>
              <a:t>" Christ redeemed us from the curse of the Law, having become a curse for us--for it is written, "CURSED IS EVERYONE WHO HANGS ON A TREE"-- in order that in Christ Jesus the blessing of Abraham might come to the Gentiles,</a:t>
            </a:r>
            <a:r>
              <a:rPr lang="en-US" sz="3100" b="1">
                <a:solidFill>
                  <a:srgbClr val="FF0000"/>
                </a:solidFill>
              </a:rPr>
              <a:t> so that we would receive the promise of the Spirit through fait</a:t>
            </a:r>
            <a:r>
              <a:rPr lang="en-US" sz="3100"/>
              <a:t>h.</a:t>
            </a:r>
          </a:p>
        </p:txBody>
      </p:sp>
    </p:spTree>
    <p:extLst>
      <p:ext uri="{BB962C8B-B14F-4D97-AF65-F5344CB8AC3E}">
        <p14:creationId xmlns:p14="http://schemas.microsoft.com/office/powerpoint/2010/main" val="4094940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3293F4-C4ED-9102-C19E-F9EFAC17EDEF}"/>
              </a:ext>
            </a:extLst>
          </p:cNvPr>
          <p:cNvSpPr txBox="1"/>
          <p:nvPr/>
        </p:nvSpPr>
        <p:spPr>
          <a:xfrm>
            <a:off x="127000" y="127000"/>
            <a:ext cx="7315200" cy="276999"/>
          </a:xfrm>
          <a:prstGeom prst="rect">
            <a:avLst/>
          </a:prstGeom>
          <a:noFill/>
        </p:spPr>
        <p:txBody>
          <a:bodyPr vert="horz" lIns="0" tIns="0" rIns="0" bIns="0" rtlCol="0">
            <a:spAutoFit/>
          </a:bodyPr>
          <a:lstStyle/>
          <a:p>
            <a:r>
              <a:rPr lang="en-US"/>
              <a:t>"THE PROMISE" BY FAITH</a:t>
            </a:r>
          </a:p>
        </p:txBody>
      </p:sp>
      <p:sp>
        <p:nvSpPr>
          <p:cNvPr id="3" name="TextBox 2">
            <a:extLst>
              <a:ext uri="{FF2B5EF4-FFF2-40B4-BE49-F238E27FC236}">
                <a16:creationId xmlns:a16="http://schemas.microsoft.com/office/drawing/2014/main" id="{75C19B99-12C1-66A0-7208-4EE941382B55}"/>
              </a:ext>
            </a:extLst>
          </p:cNvPr>
          <p:cNvSpPr txBox="1"/>
          <p:nvPr/>
        </p:nvSpPr>
        <p:spPr>
          <a:xfrm>
            <a:off x="0" y="762000"/>
            <a:ext cx="12192000" cy="646331"/>
          </a:xfrm>
          <a:prstGeom prst="rect">
            <a:avLst/>
          </a:prstGeom>
          <a:noFill/>
        </p:spPr>
        <p:txBody>
          <a:bodyPr vert="horz" rtlCol="0">
            <a:spAutoFit/>
          </a:bodyPr>
          <a:lstStyle/>
          <a:p>
            <a:pPr algn="ctr"/>
            <a:r>
              <a:rPr lang="en-US" sz="3600"/>
              <a:t>Galatians 3:21-22</a:t>
            </a:r>
          </a:p>
        </p:txBody>
      </p:sp>
      <p:sp>
        <p:nvSpPr>
          <p:cNvPr id="4" name="TextBox 3">
            <a:extLst>
              <a:ext uri="{FF2B5EF4-FFF2-40B4-BE49-F238E27FC236}">
                <a16:creationId xmlns:a16="http://schemas.microsoft.com/office/drawing/2014/main" id="{2CFA6416-4D0B-E772-575B-3FB428BD2E9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6735D86-91F0-F991-3CAC-BEBDDA265EE6}"/>
              </a:ext>
            </a:extLst>
          </p:cNvPr>
          <p:cNvSpPr txBox="1"/>
          <p:nvPr/>
        </p:nvSpPr>
        <p:spPr>
          <a:xfrm>
            <a:off x="1016000" y="1905000"/>
            <a:ext cx="10160000" cy="2954655"/>
          </a:xfrm>
          <a:prstGeom prst="rect">
            <a:avLst/>
          </a:prstGeom>
          <a:noFill/>
        </p:spPr>
        <p:txBody>
          <a:bodyPr vert="horz" rtlCol="0">
            <a:spAutoFit/>
          </a:bodyPr>
          <a:lstStyle/>
          <a:p>
            <a:pPr algn="ctr"/>
            <a:r>
              <a:rPr lang="en-US" sz="3100"/>
              <a:t>Is the Law then contrary to the promises of God? May it never be! For if a law had been given which was able to impart life, then righteousness would indeed have been based on law. But the Scripture has shut up everyone under sin, </a:t>
            </a:r>
            <a:r>
              <a:rPr lang="en-US" sz="3100" b="1">
                <a:solidFill>
                  <a:srgbClr val="FF0000"/>
                </a:solidFill>
              </a:rPr>
              <a:t>so that the promise by faith in Jesus Christ might be given to those who believe.</a:t>
            </a:r>
          </a:p>
        </p:txBody>
      </p:sp>
    </p:spTree>
    <p:extLst>
      <p:ext uri="{BB962C8B-B14F-4D97-AF65-F5344CB8AC3E}">
        <p14:creationId xmlns:p14="http://schemas.microsoft.com/office/powerpoint/2010/main" val="908433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AC57C-9483-7D29-1250-784543D27DD2}"/>
              </a:ext>
            </a:extLst>
          </p:cNvPr>
          <p:cNvSpPr txBox="1"/>
          <p:nvPr/>
        </p:nvSpPr>
        <p:spPr>
          <a:xfrm>
            <a:off x="127000" y="127000"/>
            <a:ext cx="7315200" cy="276999"/>
          </a:xfrm>
          <a:prstGeom prst="rect">
            <a:avLst/>
          </a:prstGeom>
          <a:noFill/>
        </p:spPr>
        <p:txBody>
          <a:bodyPr vert="horz" lIns="0" tIns="0" rIns="0" bIns="0" rtlCol="0">
            <a:spAutoFit/>
          </a:bodyPr>
          <a:lstStyle/>
          <a:p>
            <a:r>
              <a:rPr lang="en-US"/>
              <a:t>"THE PROMISE" BY FAITH</a:t>
            </a:r>
          </a:p>
        </p:txBody>
      </p:sp>
      <p:sp>
        <p:nvSpPr>
          <p:cNvPr id="3" name="TextBox 2">
            <a:extLst>
              <a:ext uri="{FF2B5EF4-FFF2-40B4-BE49-F238E27FC236}">
                <a16:creationId xmlns:a16="http://schemas.microsoft.com/office/drawing/2014/main" id="{01A1B0FA-3CC1-F063-BE69-15A5102398FB}"/>
              </a:ext>
            </a:extLst>
          </p:cNvPr>
          <p:cNvSpPr txBox="1"/>
          <p:nvPr/>
        </p:nvSpPr>
        <p:spPr>
          <a:xfrm>
            <a:off x="0" y="762000"/>
            <a:ext cx="12192000" cy="646331"/>
          </a:xfrm>
          <a:prstGeom prst="rect">
            <a:avLst/>
          </a:prstGeom>
          <a:noFill/>
        </p:spPr>
        <p:txBody>
          <a:bodyPr vert="horz" rtlCol="0">
            <a:spAutoFit/>
          </a:bodyPr>
          <a:lstStyle/>
          <a:p>
            <a:pPr algn="ctr"/>
            <a:r>
              <a:rPr lang="en-US" sz="3600"/>
              <a:t>Galatians 3:23-29</a:t>
            </a:r>
          </a:p>
        </p:txBody>
      </p:sp>
      <p:sp>
        <p:nvSpPr>
          <p:cNvPr id="4" name="TextBox 3">
            <a:extLst>
              <a:ext uri="{FF2B5EF4-FFF2-40B4-BE49-F238E27FC236}">
                <a16:creationId xmlns:a16="http://schemas.microsoft.com/office/drawing/2014/main" id="{F2113114-9E86-64A6-8502-1C446F86183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5989DF5-3EFE-B66F-9C37-F2C6DBC8BD6D}"/>
              </a:ext>
            </a:extLst>
          </p:cNvPr>
          <p:cNvSpPr txBox="1"/>
          <p:nvPr/>
        </p:nvSpPr>
        <p:spPr>
          <a:xfrm>
            <a:off x="1016000" y="1905000"/>
            <a:ext cx="10160000" cy="4385816"/>
          </a:xfrm>
          <a:prstGeom prst="rect">
            <a:avLst/>
          </a:prstGeom>
          <a:noFill/>
        </p:spPr>
        <p:txBody>
          <a:bodyPr vert="horz" rtlCol="0">
            <a:spAutoFit/>
          </a:bodyPr>
          <a:lstStyle/>
          <a:p>
            <a:pPr algn="ctr"/>
            <a:r>
              <a:rPr lang="en-US" sz="3100"/>
              <a:t>But before faith came, we were kept in custody under the law, being shut up to the faith which was later to be revealed. Therefore the Law has become our tutor to lead us to Christ, so that we may be justified by faith. But now that faith has come, we are no longer under a tutor. For you are all sons of God through faith in Christ Jesus. For all of you who were baptized into Christ have clothed yourselves with Christ. (Continued...)</a:t>
            </a:r>
          </a:p>
        </p:txBody>
      </p:sp>
    </p:spTree>
    <p:extLst>
      <p:ext uri="{BB962C8B-B14F-4D97-AF65-F5344CB8AC3E}">
        <p14:creationId xmlns:p14="http://schemas.microsoft.com/office/powerpoint/2010/main" val="1748350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065AF6-6A7C-447B-8801-C5CB085ED285}"/>
              </a:ext>
            </a:extLst>
          </p:cNvPr>
          <p:cNvSpPr txBox="1"/>
          <p:nvPr/>
        </p:nvSpPr>
        <p:spPr>
          <a:xfrm>
            <a:off x="127000" y="127000"/>
            <a:ext cx="7315200" cy="276999"/>
          </a:xfrm>
          <a:prstGeom prst="rect">
            <a:avLst/>
          </a:prstGeom>
          <a:noFill/>
        </p:spPr>
        <p:txBody>
          <a:bodyPr vert="horz" lIns="0" tIns="0" rIns="0" bIns="0" rtlCol="0">
            <a:spAutoFit/>
          </a:bodyPr>
          <a:lstStyle/>
          <a:p>
            <a:r>
              <a:rPr lang="en-US"/>
              <a:t>"THE PROMISE" BY FAITH</a:t>
            </a:r>
          </a:p>
        </p:txBody>
      </p:sp>
      <p:sp>
        <p:nvSpPr>
          <p:cNvPr id="3" name="TextBox 2">
            <a:extLst>
              <a:ext uri="{FF2B5EF4-FFF2-40B4-BE49-F238E27FC236}">
                <a16:creationId xmlns:a16="http://schemas.microsoft.com/office/drawing/2014/main" id="{3B9BAAE9-65B7-0C20-18FB-BBDA8D4ECF07}"/>
              </a:ext>
            </a:extLst>
          </p:cNvPr>
          <p:cNvSpPr txBox="1"/>
          <p:nvPr/>
        </p:nvSpPr>
        <p:spPr>
          <a:xfrm>
            <a:off x="1016000" y="635000"/>
            <a:ext cx="10160000" cy="2477601"/>
          </a:xfrm>
          <a:prstGeom prst="rect">
            <a:avLst/>
          </a:prstGeom>
          <a:noFill/>
        </p:spPr>
        <p:txBody>
          <a:bodyPr vert="horz" rtlCol="0">
            <a:spAutoFit/>
          </a:bodyPr>
          <a:lstStyle/>
          <a:p>
            <a:pPr algn="ctr"/>
            <a:r>
              <a:rPr lang="en-US" sz="3100"/>
              <a:t>There is neither Jew nor Greek, there is neither slave nor free man, there is neither male nor female; for you are all one in Christ Jesus. </a:t>
            </a:r>
            <a:r>
              <a:rPr lang="en-US" sz="3100" b="1">
                <a:solidFill>
                  <a:srgbClr val="FF0000"/>
                </a:solidFill>
              </a:rPr>
              <a:t>And if you belong to Christ, then you are Abraham's descendants, heirs according to promise</a:t>
            </a:r>
            <a:r>
              <a:rPr lang="en-US" sz="3100"/>
              <a:t>.</a:t>
            </a:r>
          </a:p>
        </p:txBody>
      </p:sp>
    </p:spTree>
    <p:extLst>
      <p:ext uri="{BB962C8B-B14F-4D97-AF65-F5344CB8AC3E}">
        <p14:creationId xmlns:p14="http://schemas.microsoft.com/office/powerpoint/2010/main" val="2938384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B27D2-B090-0322-96A7-C8AE16FDF5FC}"/>
              </a:ext>
            </a:extLst>
          </p:cNvPr>
          <p:cNvSpPr txBox="1"/>
          <p:nvPr/>
        </p:nvSpPr>
        <p:spPr>
          <a:xfrm>
            <a:off x="127000" y="127000"/>
            <a:ext cx="7315200" cy="276999"/>
          </a:xfrm>
          <a:prstGeom prst="rect">
            <a:avLst/>
          </a:prstGeom>
          <a:noFill/>
        </p:spPr>
        <p:txBody>
          <a:bodyPr vert="horz" lIns="0" tIns="0" rIns="0" bIns="0" rtlCol="0">
            <a:spAutoFit/>
          </a:bodyPr>
          <a:lstStyle/>
          <a:p>
            <a:r>
              <a:rPr lang="en-US"/>
              <a:t>"THE PROMISE" BY FAITH</a:t>
            </a:r>
          </a:p>
        </p:txBody>
      </p:sp>
      <p:sp>
        <p:nvSpPr>
          <p:cNvPr id="3" name="TextBox 2">
            <a:extLst>
              <a:ext uri="{FF2B5EF4-FFF2-40B4-BE49-F238E27FC236}">
                <a16:creationId xmlns:a16="http://schemas.microsoft.com/office/drawing/2014/main" id="{16EB719F-7FCE-730E-EFF1-8DFA7D29487A}"/>
              </a:ext>
            </a:extLst>
          </p:cNvPr>
          <p:cNvSpPr txBox="1"/>
          <p:nvPr/>
        </p:nvSpPr>
        <p:spPr>
          <a:xfrm>
            <a:off x="0" y="762000"/>
            <a:ext cx="12192000" cy="646331"/>
          </a:xfrm>
          <a:prstGeom prst="rect">
            <a:avLst/>
          </a:prstGeom>
          <a:noFill/>
        </p:spPr>
        <p:txBody>
          <a:bodyPr vert="horz" rtlCol="0">
            <a:spAutoFit/>
          </a:bodyPr>
          <a:lstStyle/>
          <a:p>
            <a:pPr algn="ctr"/>
            <a:r>
              <a:rPr lang="en-US" sz="3600"/>
              <a:t>Hebrews 10:35-39</a:t>
            </a:r>
          </a:p>
        </p:txBody>
      </p:sp>
      <p:sp>
        <p:nvSpPr>
          <p:cNvPr id="4" name="TextBox 3">
            <a:extLst>
              <a:ext uri="{FF2B5EF4-FFF2-40B4-BE49-F238E27FC236}">
                <a16:creationId xmlns:a16="http://schemas.microsoft.com/office/drawing/2014/main" id="{8CA97232-1986-1722-B5E2-03AC61B1BDB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4A2E646-871D-0BAC-CB18-B6FFDA2B13AE}"/>
              </a:ext>
            </a:extLst>
          </p:cNvPr>
          <p:cNvSpPr txBox="1"/>
          <p:nvPr/>
        </p:nvSpPr>
        <p:spPr>
          <a:xfrm>
            <a:off x="1016000" y="1905000"/>
            <a:ext cx="10160000" cy="4862870"/>
          </a:xfrm>
          <a:prstGeom prst="rect">
            <a:avLst/>
          </a:prstGeom>
          <a:noFill/>
        </p:spPr>
        <p:txBody>
          <a:bodyPr vert="horz" rtlCol="0">
            <a:spAutoFit/>
          </a:bodyPr>
          <a:lstStyle/>
          <a:p>
            <a:pPr algn="ctr"/>
            <a:r>
              <a:rPr lang="en-US" sz="3100"/>
              <a:t>Therefore, do not throw away your confidence, which has </a:t>
            </a:r>
            <a:r>
              <a:rPr lang="en-US" sz="3100" b="1">
                <a:solidFill>
                  <a:srgbClr val="FF0000"/>
                </a:solidFill>
              </a:rPr>
              <a:t>a great reward</a:t>
            </a:r>
            <a:r>
              <a:rPr lang="en-US" sz="3100"/>
              <a:t>. For you have need of endurance, so that when you have done the will of God, </a:t>
            </a:r>
            <a:r>
              <a:rPr lang="en-US" sz="3100" b="1">
                <a:solidFill>
                  <a:srgbClr val="FF0000"/>
                </a:solidFill>
              </a:rPr>
              <a:t>you may receive what was promised</a:t>
            </a:r>
            <a:r>
              <a:rPr lang="en-US" sz="3100"/>
              <a:t>. FOR YET IN A VERY LITTLE WHILE, HE WHO IS COMING WILL COME, AND WILL NOT DELAY. BUT MY RIGHTEOUS ONE SHALL LIVE BY FAITH; AND IF HE SHRINKS BACK, MY SOUL HAS NO PLEASURE IN HIM. But we are not of those who shrink back to destruction, but of those who have faith to the preserving of the soul.</a:t>
            </a:r>
          </a:p>
        </p:txBody>
      </p:sp>
    </p:spTree>
    <p:extLst>
      <p:ext uri="{BB962C8B-B14F-4D97-AF65-F5344CB8AC3E}">
        <p14:creationId xmlns:p14="http://schemas.microsoft.com/office/powerpoint/2010/main" val="3245996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E0F0-6849-2347-F6E5-1765D4DC963F}"/>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How do I attain Righteousness?</a:t>
            </a:r>
          </a:p>
        </p:txBody>
      </p:sp>
      <p:sp>
        <p:nvSpPr>
          <p:cNvPr id="3" name="Subtitle 2">
            <a:extLst>
              <a:ext uri="{FF2B5EF4-FFF2-40B4-BE49-F238E27FC236}">
                <a16:creationId xmlns:a16="http://schemas.microsoft.com/office/drawing/2014/main" id="{34A80397-55D2-E448-FC94-8C283075AA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830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4A86C-CDF8-C336-0F2E-1A5200042790}"/>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C650564E-2984-AB8D-7E25-53A4A448FB19}"/>
              </a:ext>
            </a:extLst>
          </p:cNvPr>
          <p:cNvSpPr txBox="1"/>
          <p:nvPr/>
        </p:nvSpPr>
        <p:spPr>
          <a:xfrm>
            <a:off x="0" y="762000"/>
            <a:ext cx="12192000" cy="646331"/>
          </a:xfrm>
          <a:prstGeom prst="rect">
            <a:avLst/>
          </a:prstGeom>
          <a:noFill/>
        </p:spPr>
        <p:txBody>
          <a:bodyPr vert="horz" rtlCol="0">
            <a:spAutoFit/>
          </a:bodyPr>
          <a:lstStyle/>
          <a:p>
            <a:pPr algn="ctr"/>
            <a:r>
              <a:rPr lang="en-US" sz="3600"/>
              <a:t>Ephesians 2:8-9</a:t>
            </a:r>
          </a:p>
        </p:txBody>
      </p:sp>
      <p:sp>
        <p:nvSpPr>
          <p:cNvPr id="4" name="TextBox 3">
            <a:extLst>
              <a:ext uri="{FF2B5EF4-FFF2-40B4-BE49-F238E27FC236}">
                <a16:creationId xmlns:a16="http://schemas.microsoft.com/office/drawing/2014/main" id="{593DDADE-4BF4-C772-BF0B-BBCB0CD039A9}"/>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71D0777D-877E-6DC5-828E-BDF175D74A43}"/>
              </a:ext>
            </a:extLst>
          </p:cNvPr>
          <p:cNvSpPr txBox="1"/>
          <p:nvPr/>
        </p:nvSpPr>
        <p:spPr>
          <a:xfrm>
            <a:off x="1016000" y="1905000"/>
            <a:ext cx="10160000" cy="1523494"/>
          </a:xfrm>
          <a:prstGeom prst="rect">
            <a:avLst/>
          </a:prstGeom>
          <a:noFill/>
        </p:spPr>
        <p:txBody>
          <a:bodyPr vert="horz" rtlCol="0">
            <a:spAutoFit/>
          </a:bodyPr>
          <a:lstStyle/>
          <a:p>
            <a:pPr algn="ctr"/>
            <a:r>
              <a:rPr lang="en-US" sz="3100"/>
              <a:t>for </a:t>
            </a:r>
            <a:r>
              <a:rPr lang="en-US" sz="3100" b="1">
                <a:solidFill>
                  <a:srgbClr val="FF0000"/>
                </a:solidFill>
              </a:rPr>
              <a:t>by grace have ye been saved through faith;</a:t>
            </a:r>
            <a:r>
              <a:rPr lang="en-US" sz="3100"/>
              <a:t> and that not of yourselves, it is the gift of God; not of works, that no man should glory.</a:t>
            </a:r>
          </a:p>
        </p:txBody>
      </p:sp>
    </p:spTree>
    <p:extLst>
      <p:ext uri="{BB962C8B-B14F-4D97-AF65-F5344CB8AC3E}">
        <p14:creationId xmlns:p14="http://schemas.microsoft.com/office/powerpoint/2010/main" val="1500331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E9D9F-C74B-337C-FE4D-611EE4FF104F}"/>
              </a:ext>
            </a:extLst>
          </p:cNvPr>
          <p:cNvSpPr txBox="1"/>
          <p:nvPr/>
        </p:nvSpPr>
        <p:spPr>
          <a:xfrm>
            <a:off x="127000" y="127000"/>
            <a:ext cx="7315200" cy="276999"/>
          </a:xfrm>
          <a:prstGeom prst="rect">
            <a:avLst/>
          </a:prstGeom>
          <a:noFill/>
        </p:spPr>
        <p:txBody>
          <a:bodyPr vert="horz" lIns="0" tIns="0" rIns="0" bIns="0" rtlCol="0">
            <a:spAutoFit/>
          </a:bodyPr>
          <a:lstStyle/>
          <a:p>
            <a:r>
              <a:rPr lang="en-US"/>
              <a:t>HOW DO I ATTAIN RIGHTEOUSNESS?</a:t>
            </a:r>
          </a:p>
        </p:txBody>
      </p:sp>
      <p:sp>
        <p:nvSpPr>
          <p:cNvPr id="3" name="TextBox 2">
            <a:extLst>
              <a:ext uri="{FF2B5EF4-FFF2-40B4-BE49-F238E27FC236}">
                <a16:creationId xmlns:a16="http://schemas.microsoft.com/office/drawing/2014/main" id="{A246AA3C-FE3E-0122-FD5B-B9D0C1F48707}"/>
              </a:ext>
            </a:extLst>
          </p:cNvPr>
          <p:cNvSpPr txBox="1"/>
          <p:nvPr/>
        </p:nvSpPr>
        <p:spPr>
          <a:xfrm>
            <a:off x="0" y="762000"/>
            <a:ext cx="12192000" cy="646331"/>
          </a:xfrm>
          <a:prstGeom prst="rect">
            <a:avLst/>
          </a:prstGeom>
          <a:noFill/>
        </p:spPr>
        <p:txBody>
          <a:bodyPr vert="horz" rtlCol="0">
            <a:spAutoFit/>
          </a:bodyPr>
          <a:lstStyle/>
          <a:p>
            <a:pPr algn="ctr"/>
            <a:r>
              <a:rPr lang="en-US" sz="3600"/>
              <a:t>Acts 26:20</a:t>
            </a:r>
          </a:p>
        </p:txBody>
      </p:sp>
      <p:sp>
        <p:nvSpPr>
          <p:cNvPr id="4" name="TextBox 3">
            <a:extLst>
              <a:ext uri="{FF2B5EF4-FFF2-40B4-BE49-F238E27FC236}">
                <a16:creationId xmlns:a16="http://schemas.microsoft.com/office/drawing/2014/main" id="{CFD22F22-8B14-88DA-A582-90C4CF0F0C69}"/>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D2985AAE-6C0D-6F02-D9D5-1FE3718CE29E}"/>
              </a:ext>
            </a:extLst>
          </p:cNvPr>
          <p:cNvSpPr txBox="1"/>
          <p:nvPr/>
        </p:nvSpPr>
        <p:spPr>
          <a:xfrm>
            <a:off x="1016000" y="1905000"/>
            <a:ext cx="10160000" cy="2000548"/>
          </a:xfrm>
          <a:prstGeom prst="rect">
            <a:avLst/>
          </a:prstGeom>
          <a:noFill/>
        </p:spPr>
        <p:txBody>
          <a:bodyPr vert="horz" rtlCol="0">
            <a:spAutoFit/>
          </a:bodyPr>
          <a:lstStyle/>
          <a:p>
            <a:pPr algn="ctr"/>
            <a:r>
              <a:rPr lang="en-US" sz="3100"/>
              <a:t>but declared both to them of Damascus first and at Jerusalem, and throughout all the country of Jud a, and also to the Gentiles, that they should </a:t>
            </a:r>
            <a:r>
              <a:rPr lang="en-US" sz="3100" b="1">
                <a:solidFill>
                  <a:srgbClr val="FF0000"/>
                </a:solidFill>
              </a:rPr>
              <a:t>repent and turn to God, doing works worthy of repentance</a:t>
            </a:r>
            <a:r>
              <a:rPr lang="en-US" sz="3100"/>
              <a:t>.</a:t>
            </a:r>
          </a:p>
        </p:txBody>
      </p:sp>
    </p:spTree>
    <p:extLst>
      <p:ext uri="{BB962C8B-B14F-4D97-AF65-F5344CB8AC3E}">
        <p14:creationId xmlns:p14="http://schemas.microsoft.com/office/powerpoint/2010/main" val="3895053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F2B5E9-32C9-2F76-7B86-1F82E4080E87}"/>
              </a:ext>
            </a:extLst>
          </p:cNvPr>
          <p:cNvSpPr txBox="1"/>
          <p:nvPr/>
        </p:nvSpPr>
        <p:spPr>
          <a:xfrm>
            <a:off x="127000" y="127000"/>
            <a:ext cx="7315200" cy="276999"/>
          </a:xfrm>
          <a:prstGeom prst="rect">
            <a:avLst/>
          </a:prstGeom>
          <a:noFill/>
        </p:spPr>
        <p:txBody>
          <a:bodyPr vert="horz" lIns="0" tIns="0" rIns="0" bIns="0" rtlCol="0">
            <a:spAutoFit/>
          </a:bodyPr>
          <a:lstStyle/>
          <a:p>
            <a:r>
              <a:rPr lang="en-US"/>
              <a:t>HOW DO I ATTAIN RIGHTEOUSNESS?</a:t>
            </a:r>
          </a:p>
        </p:txBody>
      </p:sp>
      <p:sp>
        <p:nvSpPr>
          <p:cNvPr id="3" name="TextBox 2">
            <a:extLst>
              <a:ext uri="{FF2B5EF4-FFF2-40B4-BE49-F238E27FC236}">
                <a16:creationId xmlns:a16="http://schemas.microsoft.com/office/drawing/2014/main" id="{CBF4C9E7-3314-3453-1029-C943D0881C0C}"/>
              </a:ext>
            </a:extLst>
          </p:cNvPr>
          <p:cNvSpPr txBox="1"/>
          <p:nvPr/>
        </p:nvSpPr>
        <p:spPr>
          <a:xfrm>
            <a:off x="0" y="762000"/>
            <a:ext cx="12192000" cy="646331"/>
          </a:xfrm>
          <a:prstGeom prst="rect">
            <a:avLst/>
          </a:prstGeom>
          <a:noFill/>
        </p:spPr>
        <p:txBody>
          <a:bodyPr vert="horz" rtlCol="0">
            <a:spAutoFit/>
          </a:bodyPr>
          <a:lstStyle/>
          <a:p>
            <a:pPr algn="ctr"/>
            <a:r>
              <a:rPr lang="en-US" sz="3600"/>
              <a:t>Deuteronomy 6:24-25</a:t>
            </a:r>
          </a:p>
        </p:txBody>
      </p:sp>
      <p:sp>
        <p:nvSpPr>
          <p:cNvPr id="4" name="TextBox 3">
            <a:extLst>
              <a:ext uri="{FF2B5EF4-FFF2-40B4-BE49-F238E27FC236}">
                <a16:creationId xmlns:a16="http://schemas.microsoft.com/office/drawing/2014/main" id="{06A25FB5-88B0-7C1B-CDCD-69C2EC6E377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BE550F6-3273-5650-770C-969852B084AA}"/>
              </a:ext>
            </a:extLst>
          </p:cNvPr>
          <p:cNvSpPr txBox="1"/>
          <p:nvPr/>
        </p:nvSpPr>
        <p:spPr>
          <a:xfrm>
            <a:off x="1016000" y="1905000"/>
            <a:ext cx="10160000" cy="2954655"/>
          </a:xfrm>
          <a:prstGeom prst="rect">
            <a:avLst/>
          </a:prstGeom>
          <a:noFill/>
        </p:spPr>
        <p:txBody>
          <a:bodyPr vert="horz" rtlCol="0">
            <a:spAutoFit/>
          </a:bodyPr>
          <a:lstStyle/>
          <a:p>
            <a:pPr algn="ctr"/>
            <a:r>
              <a:rPr lang="en-US" sz="3100"/>
              <a:t>"So the LORD commanded us to observe all these statutes, to fear the LORD our God for our good always and for our survival, as it is today. "</a:t>
            </a:r>
            <a:r>
              <a:rPr lang="en-US" sz="3100" b="1">
                <a:solidFill>
                  <a:srgbClr val="FF0000"/>
                </a:solidFill>
              </a:rPr>
              <a:t>It will be righteousness for us if we are careful to observe all this commandment</a:t>
            </a:r>
            <a:r>
              <a:rPr lang="en-US" sz="3100"/>
              <a:t> before the LORD our God, just as He commanded us.</a:t>
            </a:r>
          </a:p>
        </p:txBody>
      </p:sp>
    </p:spTree>
    <p:extLst>
      <p:ext uri="{BB962C8B-B14F-4D97-AF65-F5344CB8AC3E}">
        <p14:creationId xmlns:p14="http://schemas.microsoft.com/office/powerpoint/2010/main" val="2423810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8D389E-9368-CC5C-7458-17524BC1EAEC}"/>
              </a:ext>
            </a:extLst>
          </p:cNvPr>
          <p:cNvSpPr txBox="1"/>
          <p:nvPr/>
        </p:nvSpPr>
        <p:spPr>
          <a:xfrm>
            <a:off x="127000" y="127000"/>
            <a:ext cx="7315200" cy="276999"/>
          </a:xfrm>
          <a:prstGeom prst="rect">
            <a:avLst/>
          </a:prstGeom>
          <a:noFill/>
        </p:spPr>
        <p:txBody>
          <a:bodyPr vert="horz" lIns="0" tIns="0" rIns="0" bIns="0" rtlCol="0">
            <a:spAutoFit/>
          </a:bodyPr>
          <a:lstStyle/>
          <a:p>
            <a:r>
              <a:rPr lang="en-US"/>
              <a:t>HOW DO I ATTAIN RIGHTEOUSNESS?</a:t>
            </a:r>
          </a:p>
        </p:txBody>
      </p:sp>
      <p:sp>
        <p:nvSpPr>
          <p:cNvPr id="3" name="TextBox 2">
            <a:extLst>
              <a:ext uri="{FF2B5EF4-FFF2-40B4-BE49-F238E27FC236}">
                <a16:creationId xmlns:a16="http://schemas.microsoft.com/office/drawing/2014/main" id="{19A2EFE3-2889-7E85-29DE-3243A55E76E4}"/>
              </a:ext>
            </a:extLst>
          </p:cNvPr>
          <p:cNvSpPr txBox="1"/>
          <p:nvPr/>
        </p:nvSpPr>
        <p:spPr>
          <a:xfrm>
            <a:off x="0" y="762000"/>
            <a:ext cx="12192000" cy="646331"/>
          </a:xfrm>
          <a:prstGeom prst="rect">
            <a:avLst/>
          </a:prstGeom>
          <a:noFill/>
        </p:spPr>
        <p:txBody>
          <a:bodyPr vert="horz" rtlCol="0">
            <a:spAutoFit/>
          </a:bodyPr>
          <a:lstStyle/>
          <a:p>
            <a:pPr algn="ctr"/>
            <a:r>
              <a:rPr lang="en-US" sz="3600"/>
              <a:t>Ezekiel 18:9</a:t>
            </a:r>
          </a:p>
        </p:txBody>
      </p:sp>
      <p:sp>
        <p:nvSpPr>
          <p:cNvPr id="4" name="TextBox 3">
            <a:extLst>
              <a:ext uri="{FF2B5EF4-FFF2-40B4-BE49-F238E27FC236}">
                <a16:creationId xmlns:a16="http://schemas.microsoft.com/office/drawing/2014/main" id="{9B82831E-7800-8E7B-0ECA-C6E998C0CD2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4971D2E-0FAD-ED1B-E913-A127904F337B}"/>
              </a:ext>
            </a:extLst>
          </p:cNvPr>
          <p:cNvSpPr txBox="1"/>
          <p:nvPr/>
        </p:nvSpPr>
        <p:spPr>
          <a:xfrm>
            <a:off x="1016000" y="1905000"/>
            <a:ext cx="10160000" cy="1523494"/>
          </a:xfrm>
          <a:prstGeom prst="rect">
            <a:avLst/>
          </a:prstGeom>
          <a:noFill/>
        </p:spPr>
        <p:txBody>
          <a:bodyPr vert="horz" rtlCol="0">
            <a:spAutoFit/>
          </a:bodyPr>
          <a:lstStyle/>
          <a:p>
            <a:pPr algn="ctr"/>
            <a:r>
              <a:rPr lang="en-US" sz="3100" b="1">
                <a:solidFill>
                  <a:srgbClr val="FF0000"/>
                </a:solidFill>
              </a:rPr>
              <a:t>if he walks in My statutes and My ordinances so as to deal faithfully--he is righteous and will surely live</a:t>
            </a:r>
            <a:r>
              <a:rPr lang="en-US" sz="3100"/>
              <a:t>," declares the Lord GOD.</a:t>
            </a:r>
          </a:p>
        </p:txBody>
      </p:sp>
    </p:spTree>
    <p:extLst>
      <p:ext uri="{BB962C8B-B14F-4D97-AF65-F5344CB8AC3E}">
        <p14:creationId xmlns:p14="http://schemas.microsoft.com/office/powerpoint/2010/main" val="315949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A7102C-FF0B-6EEF-CCD1-2794BE0061F6}"/>
              </a:ext>
            </a:extLst>
          </p:cNvPr>
          <p:cNvSpPr txBox="1"/>
          <p:nvPr/>
        </p:nvSpPr>
        <p:spPr>
          <a:xfrm>
            <a:off x="127000" y="127000"/>
            <a:ext cx="7315200" cy="276999"/>
          </a:xfrm>
          <a:prstGeom prst="rect">
            <a:avLst/>
          </a:prstGeom>
          <a:noFill/>
        </p:spPr>
        <p:txBody>
          <a:bodyPr vert="horz" lIns="0" tIns="0" rIns="0" bIns="0" rtlCol="0">
            <a:spAutoFit/>
          </a:bodyPr>
          <a:lstStyle/>
          <a:p>
            <a:r>
              <a:rPr lang="en-US"/>
              <a:t>HOW DO I ATTAIN RIGHTEOUSNESS?</a:t>
            </a:r>
          </a:p>
        </p:txBody>
      </p:sp>
      <p:sp>
        <p:nvSpPr>
          <p:cNvPr id="3" name="TextBox 2">
            <a:extLst>
              <a:ext uri="{FF2B5EF4-FFF2-40B4-BE49-F238E27FC236}">
                <a16:creationId xmlns:a16="http://schemas.microsoft.com/office/drawing/2014/main" id="{962218CA-8757-2C7B-031D-C287DC10F7DA}"/>
              </a:ext>
            </a:extLst>
          </p:cNvPr>
          <p:cNvSpPr txBox="1"/>
          <p:nvPr/>
        </p:nvSpPr>
        <p:spPr>
          <a:xfrm>
            <a:off x="0" y="762000"/>
            <a:ext cx="12192000" cy="646331"/>
          </a:xfrm>
          <a:prstGeom prst="rect">
            <a:avLst/>
          </a:prstGeom>
          <a:noFill/>
        </p:spPr>
        <p:txBody>
          <a:bodyPr vert="horz" rtlCol="0">
            <a:spAutoFit/>
          </a:bodyPr>
          <a:lstStyle/>
          <a:p>
            <a:pPr algn="ctr"/>
            <a:r>
              <a:rPr lang="en-US" sz="3600"/>
              <a:t>Luke 12:8-10</a:t>
            </a:r>
          </a:p>
        </p:txBody>
      </p:sp>
      <p:sp>
        <p:nvSpPr>
          <p:cNvPr id="4" name="TextBox 3">
            <a:extLst>
              <a:ext uri="{FF2B5EF4-FFF2-40B4-BE49-F238E27FC236}">
                <a16:creationId xmlns:a16="http://schemas.microsoft.com/office/drawing/2014/main" id="{EEC251AE-2209-63B6-F347-335CCD8EBAB2}"/>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653E9A7A-1A8B-A1DB-44FB-5012EA5BA6AA}"/>
              </a:ext>
            </a:extLst>
          </p:cNvPr>
          <p:cNvSpPr txBox="1"/>
          <p:nvPr/>
        </p:nvSpPr>
        <p:spPr>
          <a:xfrm>
            <a:off x="1016000" y="1905000"/>
            <a:ext cx="10160000" cy="3908762"/>
          </a:xfrm>
          <a:prstGeom prst="rect">
            <a:avLst/>
          </a:prstGeom>
          <a:noFill/>
        </p:spPr>
        <p:txBody>
          <a:bodyPr vert="horz" rtlCol="0">
            <a:spAutoFit/>
          </a:bodyPr>
          <a:lstStyle/>
          <a:p>
            <a:pPr algn="ctr"/>
            <a:r>
              <a:rPr lang="en-US" sz="3100"/>
              <a:t>And I say unto you, </a:t>
            </a:r>
            <a:r>
              <a:rPr lang="en-US" sz="3100" b="1">
                <a:solidFill>
                  <a:srgbClr val="FF0000"/>
                </a:solidFill>
              </a:rPr>
              <a:t>Every one who shall confess me before men, him shall the Son of man also confess before the angels of God</a:t>
            </a:r>
            <a:r>
              <a:rPr lang="en-US" sz="3100"/>
              <a:t>: but he that denieth me in the presence of men shall be denied in the presence of the angels of God. And every one who shall speak a word against the Son of man, it shall be forgiven him: but unto him that blasphemeth against the Holy Spirit it shall not be forgiven.</a:t>
            </a:r>
          </a:p>
        </p:txBody>
      </p:sp>
    </p:spTree>
    <p:extLst>
      <p:ext uri="{BB962C8B-B14F-4D97-AF65-F5344CB8AC3E}">
        <p14:creationId xmlns:p14="http://schemas.microsoft.com/office/powerpoint/2010/main" val="1562881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42E53D-41E6-6D7E-38BA-9F281B930A6E}"/>
              </a:ext>
            </a:extLst>
          </p:cNvPr>
          <p:cNvSpPr txBox="1"/>
          <p:nvPr/>
        </p:nvSpPr>
        <p:spPr>
          <a:xfrm>
            <a:off x="127000" y="127000"/>
            <a:ext cx="7315200" cy="276999"/>
          </a:xfrm>
          <a:prstGeom prst="rect">
            <a:avLst/>
          </a:prstGeom>
          <a:noFill/>
        </p:spPr>
        <p:txBody>
          <a:bodyPr vert="horz" lIns="0" tIns="0" rIns="0" bIns="0" rtlCol="0">
            <a:spAutoFit/>
          </a:bodyPr>
          <a:lstStyle/>
          <a:p>
            <a:r>
              <a:rPr lang="en-US"/>
              <a:t>HOW DO I ATTAIN RIGHTEOUSNESS?</a:t>
            </a:r>
          </a:p>
        </p:txBody>
      </p:sp>
      <p:sp>
        <p:nvSpPr>
          <p:cNvPr id="3" name="TextBox 2">
            <a:extLst>
              <a:ext uri="{FF2B5EF4-FFF2-40B4-BE49-F238E27FC236}">
                <a16:creationId xmlns:a16="http://schemas.microsoft.com/office/drawing/2014/main" id="{F34F8929-7BB6-A34B-E6CE-01BA38A3E691}"/>
              </a:ext>
            </a:extLst>
          </p:cNvPr>
          <p:cNvSpPr txBox="1"/>
          <p:nvPr/>
        </p:nvSpPr>
        <p:spPr>
          <a:xfrm>
            <a:off x="0" y="762000"/>
            <a:ext cx="12192000" cy="646331"/>
          </a:xfrm>
          <a:prstGeom prst="rect">
            <a:avLst/>
          </a:prstGeom>
          <a:noFill/>
        </p:spPr>
        <p:txBody>
          <a:bodyPr vert="horz" rtlCol="0">
            <a:spAutoFit/>
          </a:bodyPr>
          <a:lstStyle/>
          <a:p>
            <a:pPr algn="ctr"/>
            <a:r>
              <a:rPr lang="en-US" sz="3600"/>
              <a:t>Luke 18:15-17</a:t>
            </a:r>
          </a:p>
        </p:txBody>
      </p:sp>
      <p:sp>
        <p:nvSpPr>
          <p:cNvPr id="4" name="TextBox 3">
            <a:extLst>
              <a:ext uri="{FF2B5EF4-FFF2-40B4-BE49-F238E27FC236}">
                <a16:creationId xmlns:a16="http://schemas.microsoft.com/office/drawing/2014/main" id="{39ADC690-4967-74F0-AA51-3E320FE48F22}"/>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F483C14C-4964-9D44-93DD-4C38359242C2}"/>
              </a:ext>
            </a:extLst>
          </p:cNvPr>
          <p:cNvSpPr txBox="1"/>
          <p:nvPr/>
        </p:nvSpPr>
        <p:spPr>
          <a:xfrm>
            <a:off x="1016000" y="1905000"/>
            <a:ext cx="10160000" cy="3908762"/>
          </a:xfrm>
          <a:prstGeom prst="rect">
            <a:avLst/>
          </a:prstGeom>
          <a:noFill/>
        </p:spPr>
        <p:txBody>
          <a:bodyPr vert="horz" rtlCol="0">
            <a:spAutoFit/>
          </a:bodyPr>
          <a:lstStyle/>
          <a:p>
            <a:pPr algn="ctr"/>
            <a:r>
              <a:rPr lang="en-US" sz="3100"/>
              <a:t>And they were bringing unto him also their babes, that he should touch them: but when the disciples saw it, they rebuked them. But Jesus called them unto him, saying, Suffer the little children to come unto me, and forbid them not: for to such belongeth the kingdom of God. Verily I say unto you, </a:t>
            </a:r>
            <a:r>
              <a:rPr lang="en-US" sz="3100" b="1">
                <a:solidFill>
                  <a:srgbClr val="FF0000"/>
                </a:solidFill>
              </a:rPr>
              <a:t>Whosoever shall not receive the kingdom of God as a little child, he shall in no wise enter therein.</a:t>
            </a:r>
          </a:p>
        </p:txBody>
      </p:sp>
    </p:spTree>
    <p:extLst>
      <p:ext uri="{BB962C8B-B14F-4D97-AF65-F5344CB8AC3E}">
        <p14:creationId xmlns:p14="http://schemas.microsoft.com/office/powerpoint/2010/main" val="1227936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83FE4-D341-BC66-176C-7471C0919085}"/>
              </a:ext>
            </a:extLst>
          </p:cNvPr>
          <p:cNvSpPr txBox="1"/>
          <p:nvPr/>
        </p:nvSpPr>
        <p:spPr>
          <a:xfrm>
            <a:off x="127000" y="127000"/>
            <a:ext cx="7315200" cy="276999"/>
          </a:xfrm>
          <a:prstGeom prst="rect">
            <a:avLst/>
          </a:prstGeom>
          <a:noFill/>
        </p:spPr>
        <p:txBody>
          <a:bodyPr vert="horz" lIns="0" tIns="0" rIns="0" bIns="0" rtlCol="0">
            <a:spAutoFit/>
          </a:bodyPr>
          <a:lstStyle/>
          <a:p>
            <a:r>
              <a:rPr lang="en-US"/>
              <a:t>HOW DO I ATTAIN RIGHTEOUSNESS?</a:t>
            </a:r>
          </a:p>
        </p:txBody>
      </p:sp>
      <p:sp>
        <p:nvSpPr>
          <p:cNvPr id="3" name="TextBox 2">
            <a:extLst>
              <a:ext uri="{FF2B5EF4-FFF2-40B4-BE49-F238E27FC236}">
                <a16:creationId xmlns:a16="http://schemas.microsoft.com/office/drawing/2014/main" id="{FC30F6F0-3627-1835-813E-63F7F14F4F31}"/>
              </a:ext>
            </a:extLst>
          </p:cNvPr>
          <p:cNvSpPr txBox="1"/>
          <p:nvPr/>
        </p:nvSpPr>
        <p:spPr>
          <a:xfrm>
            <a:off x="0" y="762000"/>
            <a:ext cx="12192000" cy="646331"/>
          </a:xfrm>
          <a:prstGeom prst="rect">
            <a:avLst/>
          </a:prstGeom>
          <a:noFill/>
        </p:spPr>
        <p:txBody>
          <a:bodyPr vert="horz" rtlCol="0">
            <a:spAutoFit/>
          </a:bodyPr>
          <a:lstStyle/>
          <a:p>
            <a:pPr algn="ctr"/>
            <a:r>
              <a:rPr lang="en-US" sz="3600"/>
              <a:t>Matthew 12:37</a:t>
            </a:r>
          </a:p>
        </p:txBody>
      </p:sp>
      <p:sp>
        <p:nvSpPr>
          <p:cNvPr id="4" name="TextBox 3">
            <a:extLst>
              <a:ext uri="{FF2B5EF4-FFF2-40B4-BE49-F238E27FC236}">
                <a16:creationId xmlns:a16="http://schemas.microsoft.com/office/drawing/2014/main" id="{6FAC8F67-E02B-21B6-F5A8-7B6AD3907D76}"/>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8A074E49-F3F4-2161-A235-0CBA314B4134}"/>
              </a:ext>
            </a:extLst>
          </p:cNvPr>
          <p:cNvSpPr txBox="1"/>
          <p:nvPr/>
        </p:nvSpPr>
        <p:spPr>
          <a:xfrm>
            <a:off x="1016000" y="1905000"/>
            <a:ext cx="10160000" cy="1046440"/>
          </a:xfrm>
          <a:prstGeom prst="rect">
            <a:avLst/>
          </a:prstGeom>
          <a:noFill/>
        </p:spPr>
        <p:txBody>
          <a:bodyPr vert="horz" rtlCol="0">
            <a:spAutoFit/>
          </a:bodyPr>
          <a:lstStyle/>
          <a:p>
            <a:pPr algn="ctr"/>
            <a:r>
              <a:rPr lang="en-US" sz="3100"/>
              <a:t>For by thy words thou shalt </a:t>
            </a:r>
            <a:r>
              <a:rPr lang="en-US" sz="3100" b="1">
                <a:solidFill>
                  <a:srgbClr val="FF0000"/>
                </a:solidFill>
              </a:rPr>
              <a:t>be justified</a:t>
            </a:r>
            <a:r>
              <a:rPr lang="en-US" sz="3100"/>
              <a:t>, and by thy words thou shalt </a:t>
            </a:r>
            <a:r>
              <a:rPr lang="en-US" sz="3100" b="1">
                <a:solidFill>
                  <a:srgbClr val="FF0000"/>
                </a:solidFill>
              </a:rPr>
              <a:t>be condemned</a:t>
            </a:r>
            <a:r>
              <a:rPr lang="en-US" sz="3100"/>
              <a:t>.</a:t>
            </a:r>
          </a:p>
        </p:txBody>
      </p:sp>
    </p:spTree>
    <p:extLst>
      <p:ext uri="{BB962C8B-B14F-4D97-AF65-F5344CB8AC3E}">
        <p14:creationId xmlns:p14="http://schemas.microsoft.com/office/powerpoint/2010/main" val="1269849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3B0D2-8206-62A5-A919-A02CE33AE1D8}"/>
              </a:ext>
            </a:extLst>
          </p:cNvPr>
          <p:cNvSpPr txBox="1"/>
          <p:nvPr/>
        </p:nvSpPr>
        <p:spPr>
          <a:xfrm>
            <a:off x="127000" y="127000"/>
            <a:ext cx="7315200" cy="276999"/>
          </a:xfrm>
          <a:prstGeom prst="rect">
            <a:avLst/>
          </a:prstGeom>
          <a:noFill/>
        </p:spPr>
        <p:txBody>
          <a:bodyPr vert="horz" lIns="0" tIns="0" rIns="0" bIns="0" rtlCol="0">
            <a:spAutoFit/>
          </a:bodyPr>
          <a:lstStyle/>
          <a:p>
            <a:r>
              <a:rPr lang="en-US"/>
              <a:t>HOW DO I ATTAIN RIGHTEOUSNESS?</a:t>
            </a:r>
          </a:p>
        </p:txBody>
      </p:sp>
      <p:sp>
        <p:nvSpPr>
          <p:cNvPr id="3" name="TextBox 2">
            <a:extLst>
              <a:ext uri="{FF2B5EF4-FFF2-40B4-BE49-F238E27FC236}">
                <a16:creationId xmlns:a16="http://schemas.microsoft.com/office/drawing/2014/main" id="{67E8E38C-C4F8-C709-6D11-9D1DADACF5FB}"/>
              </a:ext>
            </a:extLst>
          </p:cNvPr>
          <p:cNvSpPr txBox="1"/>
          <p:nvPr/>
        </p:nvSpPr>
        <p:spPr>
          <a:xfrm>
            <a:off x="0" y="762000"/>
            <a:ext cx="12192000" cy="646331"/>
          </a:xfrm>
          <a:prstGeom prst="rect">
            <a:avLst/>
          </a:prstGeom>
          <a:noFill/>
        </p:spPr>
        <p:txBody>
          <a:bodyPr vert="horz" rtlCol="0">
            <a:spAutoFit/>
          </a:bodyPr>
          <a:lstStyle/>
          <a:p>
            <a:pPr algn="ctr"/>
            <a:r>
              <a:rPr lang="en-US" sz="3600"/>
              <a:t>Philippians 3:8-10</a:t>
            </a:r>
          </a:p>
        </p:txBody>
      </p:sp>
      <p:sp>
        <p:nvSpPr>
          <p:cNvPr id="4" name="TextBox 3">
            <a:extLst>
              <a:ext uri="{FF2B5EF4-FFF2-40B4-BE49-F238E27FC236}">
                <a16:creationId xmlns:a16="http://schemas.microsoft.com/office/drawing/2014/main" id="{BCE71289-2CF5-0A89-58E5-40A7083D2E8C}"/>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FEB117E-8BD3-0279-ADBB-A0DE6C2E3906}"/>
              </a:ext>
            </a:extLst>
          </p:cNvPr>
          <p:cNvSpPr txBox="1"/>
          <p:nvPr/>
        </p:nvSpPr>
        <p:spPr>
          <a:xfrm>
            <a:off x="1016000" y="1905000"/>
            <a:ext cx="10160000" cy="4862870"/>
          </a:xfrm>
          <a:prstGeom prst="rect">
            <a:avLst/>
          </a:prstGeom>
          <a:noFill/>
        </p:spPr>
        <p:txBody>
          <a:bodyPr vert="horz" rtlCol="0">
            <a:spAutoFit/>
          </a:bodyPr>
          <a:lstStyle/>
          <a:p>
            <a:pPr algn="ctr"/>
            <a:r>
              <a:rPr lang="en-US" sz="3100"/>
              <a:t>More than that, I count all things to be loss in view of the surpassing value of knowing Christ Jesus my Lord, for whom I have suffered the loss of all things, and count them but rubbish so that I may gain Christ, and may be found in Him, not having a righteousness of my own derived from the Law, </a:t>
            </a:r>
            <a:r>
              <a:rPr lang="en-US" sz="3100" b="1">
                <a:solidFill>
                  <a:srgbClr val="FF0000"/>
                </a:solidFill>
              </a:rPr>
              <a:t>but that which is through faith in Christ, the righteousness which comes from God on the basis of faith</a:t>
            </a:r>
            <a:r>
              <a:rPr lang="en-US" sz="3100"/>
              <a:t>, that I may know Him and the power of His resurrection and the fellowship of H (Continued...)</a:t>
            </a:r>
          </a:p>
        </p:txBody>
      </p:sp>
    </p:spTree>
    <p:extLst>
      <p:ext uri="{BB962C8B-B14F-4D97-AF65-F5344CB8AC3E}">
        <p14:creationId xmlns:p14="http://schemas.microsoft.com/office/powerpoint/2010/main" val="3077063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3DA1F4-A646-C961-23F3-56B9ECF05A98}"/>
              </a:ext>
            </a:extLst>
          </p:cNvPr>
          <p:cNvSpPr txBox="1"/>
          <p:nvPr/>
        </p:nvSpPr>
        <p:spPr>
          <a:xfrm>
            <a:off x="127000" y="127000"/>
            <a:ext cx="7315200" cy="276999"/>
          </a:xfrm>
          <a:prstGeom prst="rect">
            <a:avLst/>
          </a:prstGeom>
          <a:noFill/>
        </p:spPr>
        <p:txBody>
          <a:bodyPr vert="horz" lIns="0" tIns="0" rIns="0" bIns="0" rtlCol="0">
            <a:spAutoFit/>
          </a:bodyPr>
          <a:lstStyle/>
          <a:p>
            <a:r>
              <a:rPr lang="en-US"/>
              <a:t>HOW DO I ATTAIN RIGHTEOUSNESS?</a:t>
            </a:r>
          </a:p>
        </p:txBody>
      </p:sp>
      <p:sp>
        <p:nvSpPr>
          <p:cNvPr id="3" name="TextBox 2">
            <a:extLst>
              <a:ext uri="{FF2B5EF4-FFF2-40B4-BE49-F238E27FC236}">
                <a16:creationId xmlns:a16="http://schemas.microsoft.com/office/drawing/2014/main" id="{8ABEC70E-DE5E-42EF-BC00-AF1AD49EC0CE}"/>
              </a:ext>
            </a:extLst>
          </p:cNvPr>
          <p:cNvSpPr txBox="1"/>
          <p:nvPr/>
        </p:nvSpPr>
        <p:spPr>
          <a:xfrm>
            <a:off x="1016000" y="635000"/>
            <a:ext cx="10160000" cy="569387"/>
          </a:xfrm>
          <a:prstGeom prst="rect">
            <a:avLst/>
          </a:prstGeom>
          <a:noFill/>
        </p:spPr>
        <p:txBody>
          <a:bodyPr vert="horz" rtlCol="0">
            <a:spAutoFit/>
          </a:bodyPr>
          <a:lstStyle/>
          <a:p>
            <a:pPr algn="ctr"/>
            <a:r>
              <a:rPr lang="en-US" sz="3100"/>
              <a:t>is sufferings, being conformed to His death;</a:t>
            </a:r>
          </a:p>
        </p:txBody>
      </p:sp>
    </p:spTree>
    <p:extLst>
      <p:ext uri="{BB962C8B-B14F-4D97-AF65-F5344CB8AC3E}">
        <p14:creationId xmlns:p14="http://schemas.microsoft.com/office/powerpoint/2010/main" val="3649535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10BF0-5170-3977-B2B9-5C12AA412277}"/>
              </a:ext>
            </a:extLst>
          </p:cNvPr>
          <p:cNvSpPr txBox="1"/>
          <p:nvPr/>
        </p:nvSpPr>
        <p:spPr>
          <a:xfrm>
            <a:off x="127000" y="127000"/>
            <a:ext cx="7315200" cy="276999"/>
          </a:xfrm>
          <a:prstGeom prst="rect">
            <a:avLst/>
          </a:prstGeom>
          <a:noFill/>
        </p:spPr>
        <p:txBody>
          <a:bodyPr vert="horz" lIns="0" tIns="0" rIns="0" bIns="0" rtlCol="0">
            <a:spAutoFit/>
          </a:bodyPr>
          <a:lstStyle/>
          <a:p>
            <a:r>
              <a:rPr lang="en-US"/>
              <a:t>HOW DO I ATTAIN RIGHTEOUSNESS?</a:t>
            </a:r>
          </a:p>
        </p:txBody>
      </p:sp>
      <p:sp>
        <p:nvSpPr>
          <p:cNvPr id="3" name="TextBox 2">
            <a:extLst>
              <a:ext uri="{FF2B5EF4-FFF2-40B4-BE49-F238E27FC236}">
                <a16:creationId xmlns:a16="http://schemas.microsoft.com/office/drawing/2014/main" id="{640AE295-1623-7ED8-DC24-DACE8E84C148}"/>
              </a:ext>
            </a:extLst>
          </p:cNvPr>
          <p:cNvSpPr txBox="1"/>
          <p:nvPr/>
        </p:nvSpPr>
        <p:spPr>
          <a:xfrm>
            <a:off x="0" y="762000"/>
            <a:ext cx="12192000" cy="646331"/>
          </a:xfrm>
          <a:prstGeom prst="rect">
            <a:avLst/>
          </a:prstGeom>
          <a:noFill/>
        </p:spPr>
        <p:txBody>
          <a:bodyPr vert="horz" rtlCol="0">
            <a:spAutoFit/>
          </a:bodyPr>
          <a:lstStyle/>
          <a:p>
            <a:pPr algn="ctr"/>
            <a:r>
              <a:rPr lang="en-US" sz="3600"/>
              <a:t>Romans 10:9-10</a:t>
            </a:r>
          </a:p>
        </p:txBody>
      </p:sp>
      <p:sp>
        <p:nvSpPr>
          <p:cNvPr id="4" name="TextBox 3">
            <a:extLst>
              <a:ext uri="{FF2B5EF4-FFF2-40B4-BE49-F238E27FC236}">
                <a16:creationId xmlns:a16="http://schemas.microsoft.com/office/drawing/2014/main" id="{9C27ABE3-442F-D7B0-0128-73E39704D93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307F86F-CCCC-5B32-A63B-721B4CC3C0D2}"/>
              </a:ext>
            </a:extLst>
          </p:cNvPr>
          <p:cNvSpPr txBox="1"/>
          <p:nvPr/>
        </p:nvSpPr>
        <p:spPr>
          <a:xfrm>
            <a:off x="1016000" y="1905000"/>
            <a:ext cx="10160000" cy="2477601"/>
          </a:xfrm>
          <a:prstGeom prst="rect">
            <a:avLst/>
          </a:prstGeom>
          <a:noFill/>
        </p:spPr>
        <p:txBody>
          <a:bodyPr vert="horz" rtlCol="0">
            <a:spAutoFit/>
          </a:bodyPr>
          <a:lstStyle/>
          <a:p>
            <a:pPr algn="ctr"/>
            <a:r>
              <a:rPr lang="en-US" sz="3100"/>
              <a:t>that if you confess with your mouth Jesus as Lord, and believe in your heart that God raised Him from the dead, you will be saved; </a:t>
            </a:r>
            <a:r>
              <a:rPr lang="en-US" sz="3100" b="1">
                <a:solidFill>
                  <a:srgbClr val="FF0000"/>
                </a:solidFill>
              </a:rPr>
              <a:t>for with the heart a person believes, resulting in righteousness, and with the mouth he confesses, resulting in salvation.</a:t>
            </a:r>
          </a:p>
        </p:txBody>
      </p:sp>
    </p:spTree>
    <p:extLst>
      <p:ext uri="{BB962C8B-B14F-4D97-AF65-F5344CB8AC3E}">
        <p14:creationId xmlns:p14="http://schemas.microsoft.com/office/powerpoint/2010/main" val="3660117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708237-1181-01B6-B9DA-63B760D302FE}"/>
              </a:ext>
            </a:extLst>
          </p:cNvPr>
          <p:cNvSpPr txBox="1"/>
          <p:nvPr/>
        </p:nvSpPr>
        <p:spPr>
          <a:xfrm>
            <a:off x="127000" y="127000"/>
            <a:ext cx="7315200" cy="276999"/>
          </a:xfrm>
          <a:prstGeom prst="rect">
            <a:avLst/>
          </a:prstGeom>
          <a:noFill/>
        </p:spPr>
        <p:txBody>
          <a:bodyPr vert="horz" lIns="0" tIns="0" rIns="0" bIns="0" rtlCol="0">
            <a:spAutoFit/>
          </a:bodyPr>
          <a:lstStyle/>
          <a:p>
            <a:r>
              <a:rPr lang="en-US"/>
              <a:t>HOW DO I ATTAIN RIGHTEOUSNESS?</a:t>
            </a:r>
          </a:p>
        </p:txBody>
      </p:sp>
      <p:sp>
        <p:nvSpPr>
          <p:cNvPr id="3" name="TextBox 2">
            <a:extLst>
              <a:ext uri="{FF2B5EF4-FFF2-40B4-BE49-F238E27FC236}">
                <a16:creationId xmlns:a16="http://schemas.microsoft.com/office/drawing/2014/main" id="{1B3797A2-1BED-511B-8519-A2624C1F9A77}"/>
              </a:ext>
            </a:extLst>
          </p:cNvPr>
          <p:cNvSpPr txBox="1"/>
          <p:nvPr/>
        </p:nvSpPr>
        <p:spPr>
          <a:xfrm>
            <a:off x="0" y="762000"/>
            <a:ext cx="12192000" cy="646331"/>
          </a:xfrm>
          <a:prstGeom prst="rect">
            <a:avLst/>
          </a:prstGeom>
          <a:noFill/>
        </p:spPr>
        <p:txBody>
          <a:bodyPr vert="horz" rtlCol="0">
            <a:spAutoFit/>
          </a:bodyPr>
          <a:lstStyle/>
          <a:p>
            <a:pPr algn="ctr"/>
            <a:r>
              <a:rPr lang="en-US" sz="3600"/>
              <a:t>Philippians 1:29-30</a:t>
            </a:r>
          </a:p>
        </p:txBody>
      </p:sp>
      <p:sp>
        <p:nvSpPr>
          <p:cNvPr id="4" name="TextBox 3">
            <a:extLst>
              <a:ext uri="{FF2B5EF4-FFF2-40B4-BE49-F238E27FC236}">
                <a16:creationId xmlns:a16="http://schemas.microsoft.com/office/drawing/2014/main" id="{B4597809-731E-E743-0B17-1FFDCFC8EBB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9194A0A-4ECB-0CCA-96EB-8A90FEA2283D}"/>
              </a:ext>
            </a:extLst>
          </p:cNvPr>
          <p:cNvSpPr txBox="1"/>
          <p:nvPr/>
        </p:nvSpPr>
        <p:spPr>
          <a:xfrm>
            <a:off x="1016000" y="1905000"/>
            <a:ext cx="10160000" cy="2000548"/>
          </a:xfrm>
          <a:prstGeom prst="rect">
            <a:avLst/>
          </a:prstGeom>
          <a:noFill/>
        </p:spPr>
        <p:txBody>
          <a:bodyPr vert="horz" rtlCol="0">
            <a:spAutoFit/>
          </a:bodyPr>
          <a:lstStyle/>
          <a:p>
            <a:pPr algn="ctr"/>
            <a:r>
              <a:rPr lang="en-US" sz="3100"/>
              <a:t>For to you it has been granted for Christ's sake, </a:t>
            </a:r>
            <a:r>
              <a:rPr lang="en-US" sz="3100" b="1">
                <a:solidFill>
                  <a:srgbClr val="FF0000"/>
                </a:solidFill>
              </a:rPr>
              <a:t>not only to believe in Him, but also to suffer for His sake</a:t>
            </a:r>
            <a:r>
              <a:rPr lang="en-US" sz="3100"/>
              <a:t>, experiencing the same conflict which you saw in me, and now hear to be in me.</a:t>
            </a:r>
          </a:p>
        </p:txBody>
      </p:sp>
    </p:spTree>
    <p:extLst>
      <p:ext uri="{BB962C8B-B14F-4D97-AF65-F5344CB8AC3E}">
        <p14:creationId xmlns:p14="http://schemas.microsoft.com/office/powerpoint/2010/main" val="329269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B0798-4A27-AB03-C21B-772FB49489AE}"/>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D95A92A1-6547-1AD5-BEC5-11DB9B73B0D3}"/>
              </a:ext>
            </a:extLst>
          </p:cNvPr>
          <p:cNvSpPr txBox="1"/>
          <p:nvPr/>
        </p:nvSpPr>
        <p:spPr>
          <a:xfrm>
            <a:off x="0" y="762000"/>
            <a:ext cx="12192000" cy="646331"/>
          </a:xfrm>
          <a:prstGeom prst="rect">
            <a:avLst/>
          </a:prstGeom>
          <a:noFill/>
        </p:spPr>
        <p:txBody>
          <a:bodyPr vert="horz" rtlCol="0">
            <a:spAutoFit/>
          </a:bodyPr>
          <a:lstStyle/>
          <a:p>
            <a:pPr algn="ctr"/>
            <a:r>
              <a:rPr lang="en-US" sz="3600"/>
              <a:t>First Corinthians 15:1-2</a:t>
            </a:r>
          </a:p>
        </p:txBody>
      </p:sp>
      <p:sp>
        <p:nvSpPr>
          <p:cNvPr id="4" name="TextBox 3">
            <a:extLst>
              <a:ext uri="{FF2B5EF4-FFF2-40B4-BE49-F238E27FC236}">
                <a16:creationId xmlns:a16="http://schemas.microsoft.com/office/drawing/2014/main" id="{F8C27AFC-A2EE-C980-AE00-CFD13B88B77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45BB612-1397-C872-73C7-ABF86827C63B}"/>
              </a:ext>
            </a:extLst>
          </p:cNvPr>
          <p:cNvSpPr txBox="1"/>
          <p:nvPr/>
        </p:nvSpPr>
        <p:spPr>
          <a:xfrm>
            <a:off x="1016000" y="1905000"/>
            <a:ext cx="10160000" cy="2477601"/>
          </a:xfrm>
          <a:prstGeom prst="rect">
            <a:avLst/>
          </a:prstGeom>
          <a:noFill/>
        </p:spPr>
        <p:txBody>
          <a:bodyPr vert="horz" rtlCol="0">
            <a:spAutoFit/>
          </a:bodyPr>
          <a:lstStyle/>
          <a:p>
            <a:pPr algn="ctr"/>
            <a:r>
              <a:rPr lang="en-US" sz="3100"/>
              <a:t>Now I make known to you, brethren, the gospel which I preached to you, which also you received, in which also you stand, </a:t>
            </a:r>
            <a:r>
              <a:rPr lang="en-US" sz="3100" b="1">
                <a:solidFill>
                  <a:srgbClr val="FF0000"/>
                </a:solidFill>
              </a:rPr>
              <a:t>by which also you are saved, if you hold fast the word which I preached to you, unless you believed in vain</a:t>
            </a:r>
            <a:r>
              <a:rPr lang="en-US" sz="3100"/>
              <a:t>.</a:t>
            </a:r>
          </a:p>
        </p:txBody>
      </p:sp>
    </p:spTree>
    <p:extLst>
      <p:ext uri="{BB962C8B-B14F-4D97-AF65-F5344CB8AC3E}">
        <p14:creationId xmlns:p14="http://schemas.microsoft.com/office/powerpoint/2010/main" val="1268372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AEEF-D19E-FD6B-3937-48492919FF81}"/>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Your faith is shown by your works</a:t>
            </a:r>
          </a:p>
        </p:txBody>
      </p:sp>
      <p:sp>
        <p:nvSpPr>
          <p:cNvPr id="3" name="Subtitle 2">
            <a:extLst>
              <a:ext uri="{FF2B5EF4-FFF2-40B4-BE49-F238E27FC236}">
                <a16:creationId xmlns:a16="http://schemas.microsoft.com/office/drawing/2014/main" id="{D800FAAA-5417-1A1C-E599-37B5317B85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9787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09B3-AC84-49FD-8D3C-BB4A43174C48}"/>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Judged according to works and deeds</a:t>
            </a:r>
          </a:p>
        </p:txBody>
      </p:sp>
      <p:sp>
        <p:nvSpPr>
          <p:cNvPr id="3" name="Subtitle 2">
            <a:extLst>
              <a:ext uri="{FF2B5EF4-FFF2-40B4-BE49-F238E27FC236}">
                <a16:creationId xmlns:a16="http://schemas.microsoft.com/office/drawing/2014/main" id="{6212DAB5-B935-3F90-7B10-AE91FA92232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4473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3017DC-6BDC-46CD-FB7C-6D3EB9FE3F08}"/>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3261D1FD-077A-22FD-59B8-A45F7385F6B6}"/>
              </a:ext>
            </a:extLst>
          </p:cNvPr>
          <p:cNvSpPr txBox="1"/>
          <p:nvPr/>
        </p:nvSpPr>
        <p:spPr>
          <a:xfrm>
            <a:off x="0" y="762000"/>
            <a:ext cx="12192000" cy="646331"/>
          </a:xfrm>
          <a:prstGeom prst="rect">
            <a:avLst/>
          </a:prstGeom>
          <a:noFill/>
        </p:spPr>
        <p:txBody>
          <a:bodyPr vert="horz" rtlCol="0">
            <a:spAutoFit/>
          </a:bodyPr>
          <a:lstStyle/>
          <a:p>
            <a:pPr algn="ctr"/>
            <a:r>
              <a:rPr lang="en-US" sz="3600"/>
              <a:t>Ecclesiastes 12:14</a:t>
            </a:r>
          </a:p>
        </p:txBody>
      </p:sp>
      <p:sp>
        <p:nvSpPr>
          <p:cNvPr id="4" name="TextBox 3">
            <a:extLst>
              <a:ext uri="{FF2B5EF4-FFF2-40B4-BE49-F238E27FC236}">
                <a16:creationId xmlns:a16="http://schemas.microsoft.com/office/drawing/2014/main" id="{A218ACE7-F0B9-229B-0D1F-FA97605E44E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F1545C0-3C1D-7A90-7313-F463CBEBFE18}"/>
              </a:ext>
            </a:extLst>
          </p:cNvPr>
          <p:cNvSpPr txBox="1"/>
          <p:nvPr/>
        </p:nvSpPr>
        <p:spPr>
          <a:xfrm>
            <a:off x="1016000" y="1905000"/>
            <a:ext cx="10160000" cy="1046440"/>
          </a:xfrm>
          <a:prstGeom prst="rect">
            <a:avLst/>
          </a:prstGeom>
          <a:noFill/>
        </p:spPr>
        <p:txBody>
          <a:bodyPr vert="horz" rtlCol="0">
            <a:spAutoFit/>
          </a:bodyPr>
          <a:lstStyle/>
          <a:p>
            <a:pPr algn="ctr"/>
            <a:r>
              <a:rPr lang="en-US" sz="3100" b="1">
                <a:solidFill>
                  <a:srgbClr val="FF0000"/>
                </a:solidFill>
              </a:rPr>
              <a:t>For God will bring every act to judgment</a:t>
            </a:r>
            <a:r>
              <a:rPr lang="en-US" sz="3100"/>
              <a:t>, everything which is hidden, whether it is good or evil.</a:t>
            </a:r>
          </a:p>
        </p:txBody>
      </p:sp>
    </p:spTree>
    <p:extLst>
      <p:ext uri="{BB962C8B-B14F-4D97-AF65-F5344CB8AC3E}">
        <p14:creationId xmlns:p14="http://schemas.microsoft.com/office/powerpoint/2010/main" val="640647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F39D8F-466F-FED6-2E6B-7C6C8AAC17C6}"/>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AF1B24E6-94AE-58B7-D52F-E56D897F2861}"/>
              </a:ext>
            </a:extLst>
          </p:cNvPr>
          <p:cNvSpPr txBox="1"/>
          <p:nvPr/>
        </p:nvSpPr>
        <p:spPr>
          <a:xfrm>
            <a:off x="0" y="762000"/>
            <a:ext cx="12192000" cy="646331"/>
          </a:xfrm>
          <a:prstGeom prst="rect">
            <a:avLst/>
          </a:prstGeom>
          <a:noFill/>
        </p:spPr>
        <p:txBody>
          <a:bodyPr vert="horz" rtlCol="0">
            <a:spAutoFit/>
          </a:bodyPr>
          <a:lstStyle/>
          <a:p>
            <a:pPr algn="ctr"/>
            <a:r>
              <a:rPr lang="en-US" sz="3600"/>
              <a:t>Ezekiel 24:14</a:t>
            </a:r>
          </a:p>
        </p:txBody>
      </p:sp>
      <p:sp>
        <p:nvSpPr>
          <p:cNvPr id="4" name="TextBox 3">
            <a:extLst>
              <a:ext uri="{FF2B5EF4-FFF2-40B4-BE49-F238E27FC236}">
                <a16:creationId xmlns:a16="http://schemas.microsoft.com/office/drawing/2014/main" id="{A4F700FD-C851-43E6-C750-F77811ED6D6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5449ACC-5F55-8A9E-EBF6-EE4216694A8D}"/>
              </a:ext>
            </a:extLst>
          </p:cNvPr>
          <p:cNvSpPr txBox="1"/>
          <p:nvPr/>
        </p:nvSpPr>
        <p:spPr>
          <a:xfrm>
            <a:off x="1016000" y="1905000"/>
            <a:ext cx="10160000" cy="2000548"/>
          </a:xfrm>
          <a:prstGeom prst="rect">
            <a:avLst/>
          </a:prstGeom>
          <a:noFill/>
        </p:spPr>
        <p:txBody>
          <a:bodyPr vert="horz" rtlCol="0">
            <a:spAutoFit/>
          </a:bodyPr>
          <a:lstStyle/>
          <a:p>
            <a:pPr algn="ctr"/>
            <a:r>
              <a:rPr lang="en-US" sz="3100"/>
              <a:t>"I, the LORD, have spoken; it is coming and I will act. I will not relent, and I will not pity </a:t>
            </a:r>
            <a:r>
              <a:rPr lang="en-US" sz="3100" b="1">
                <a:solidFill>
                  <a:srgbClr val="FF0000"/>
                </a:solidFill>
              </a:rPr>
              <a:t>and I will not be sorry; according to your ways and according to your deeds I will judge you</a:t>
            </a:r>
            <a:r>
              <a:rPr lang="en-US" sz="3100"/>
              <a:t>," declares the Lord GOD.'"</a:t>
            </a:r>
          </a:p>
        </p:txBody>
      </p:sp>
    </p:spTree>
    <p:extLst>
      <p:ext uri="{BB962C8B-B14F-4D97-AF65-F5344CB8AC3E}">
        <p14:creationId xmlns:p14="http://schemas.microsoft.com/office/powerpoint/2010/main" val="105250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372A47-28F3-F529-6463-4C651C716192}"/>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58A71291-2000-1334-9B12-620C5AAA0EBB}"/>
              </a:ext>
            </a:extLst>
          </p:cNvPr>
          <p:cNvSpPr txBox="1"/>
          <p:nvPr/>
        </p:nvSpPr>
        <p:spPr>
          <a:xfrm>
            <a:off x="0" y="762000"/>
            <a:ext cx="12192000" cy="646331"/>
          </a:xfrm>
          <a:prstGeom prst="rect">
            <a:avLst/>
          </a:prstGeom>
          <a:noFill/>
        </p:spPr>
        <p:txBody>
          <a:bodyPr vert="horz" rtlCol="0">
            <a:spAutoFit/>
          </a:bodyPr>
          <a:lstStyle/>
          <a:p>
            <a:pPr algn="ctr"/>
            <a:r>
              <a:rPr lang="en-US" sz="3600"/>
              <a:t>Ezekiel 7:27</a:t>
            </a:r>
          </a:p>
        </p:txBody>
      </p:sp>
      <p:sp>
        <p:nvSpPr>
          <p:cNvPr id="4" name="TextBox 3">
            <a:extLst>
              <a:ext uri="{FF2B5EF4-FFF2-40B4-BE49-F238E27FC236}">
                <a16:creationId xmlns:a16="http://schemas.microsoft.com/office/drawing/2014/main" id="{96DBCD0C-FD2F-A4DB-E781-D2219BC69F4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DA9E58C-4F4B-5861-CDBB-9DDF1872406E}"/>
              </a:ext>
            </a:extLst>
          </p:cNvPr>
          <p:cNvSpPr txBox="1"/>
          <p:nvPr/>
        </p:nvSpPr>
        <p:spPr>
          <a:xfrm>
            <a:off x="1016000" y="1905000"/>
            <a:ext cx="10160000" cy="2477601"/>
          </a:xfrm>
          <a:prstGeom prst="rect">
            <a:avLst/>
          </a:prstGeom>
          <a:noFill/>
        </p:spPr>
        <p:txBody>
          <a:bodyPr vert="horz" rtlCol="0">
            <a:spAutoFit/>
          </a:bodyPr>
          <a:lstStyle/>
          <a:p>
            <a:pPr algn="ctr"/>
            <a:r>
              <a:rPr lang="en-US" sz="3100"/>
              <a:t>The king will mourn, the prince will be clothed with horror, and the hands of the people of the land will tremble. According to their conduct </a:t>
            </a:r>
            <a:r>
              <a:rPr lang="en-US" sz="3100" b="1">
                <a:solidFill>
                  <a:srgbClr val="FF0000"/>
                </a:solidFill>
              </a:rPr>
              <a:t>I will deal with them, and by their judgments I will judge them</a:t>
            </a:r>
            <a:r>
              <a:rPr lang="en-US" sz="3100"/>
              <a:t>. And they will know that I am the LORD.'"</a:t>
            </a:r>
          </a:p>
        </p:txBody>
      </p:sp>
    </p:spTree>
    <p:extLst>
      <p:ext uri="{BB962C8B-B14F-4D97-AF65-F5344CB8AC3E}">
        <p14:creationId xmlns:p14="http://schemas.microsoft.com/office/powerpoint/2010/main" val="3415606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E4990-FEC8-7094-DD09-06F5816336C6}"/>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B0C9C775-A280-73B0-62C5-557A6E2ED41C}"/>
              </a:ext>
            </a:extLst>
          </p:cNvPr>
          <p:cNvSpPr txBox="1"/>
          <p:nvPr/>
        </p:nvSpPr>
        <p:spPr>
          <a:xfrm>
            <a:off x="0" y="762000"/>
            <a:ext cx="12192000" cy="646331"/>
          </a:xfrm>
          <a:prstGeom prst="rect">
            <a:avLst/>
          </a:prstGeom>
          <a:noFill/>
        </p:spPr>
        <p:txBody>
          <a:bodyPr vert="horz" rtlCol="0">
            <a:spAutoFit/>
          </a:bodyPr>
          <a:lstStyle/>
          <a:p>
            <a:pPr algn="ctr"/>
            <a:r>
              <a:rPr lang="en-US" sz="3600"/>
              <a:t>First Corinthians 3:8</a:t>
            </a:r>
          </a:p>
        </p:txBody>
      </p:sp>
      <p:sp>
        <p:nvSpPr>
          <p:cNvPr id="4" name="TextBox 3">
            <a:extLst>
              <a:ext uri="{FF2B5EF4-FFF2-40B4-BE49-F238E27FC236}">
                <a16:creationId xmlns:a16="http://schemas.microsoft.com/office/drawing/2014/main" id="{315DF926-A915-74D0-AFD1-5C70AA6573B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7356C81-3613-020A-3056-72CDDBE075EE}"/>
              </a:ext>
            </a:extLst>
          </p:cNvPr>
          <p:cNvSpPr txBox="1"/>
          <p:nvPr/>
        </p:nvSpPr>
        <p:spPr>
          <a:xfrm>
            <a:off x="1016000" y="1905000"/>
            <a:ext cx="10160000" cy="1523494"/>
          </a:xfrm>
          <a:prstGeom prst="rect">
            <a:avLst/>
          </a:prstGeom>
          <a:noFill/>
        </p:spPr>
        <p:txBody>
          <a:bodyPr vert="horz" rtlCol="0">
            <a:spAutoFit/>
          </a:bodyPr>
          <a:lstStyle/>
          <a:p>
            <a:pPr algn="ctr"/>
            <a:r>
              <a:rPr lang="en-US" sz="3100"/>
              <a:t>Now he who plants and he who waters are one; </a:t>
            </a:r>
            <a:r>
              <a:rPr lang="en-US" sz="3100" b="1">
                <a:solidFill>
                  <a:srgbClr val="FF0000"/>
                </a:solidFill>
              </a:rPr>
              <a:t>but each will receive his own reward according to his own labor</a:t>
            </a:r>
            <a:r>
              <a:rPr lang="en-US" sz="3100"/>
              <a:t>.</a:t>
            </a:r>
          </a:p>
        </p:txBody>
      </p:sp>
    </p:spTree>
    <p:extLst>
      <p:ext uri="{BB962C8B-B14F-4D97-AF65-F5344CB8AC3E}">
        <p14:creationId xmlns:p14="http://schemas.microsoft.com/office/powerpoint/2010/main" val="679389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6D820E-06BF-E1FD-B209-691CFF2C644D}"/>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9CB2E472-B290-7A27-8820-1C76FEDFF256}"/>
              </a:ext>
            </a:extLst>
          </p:cNvPr>
          <p:cNvSpPr txBox="1"/>
          <p:nvPr/>
        </p:nvSpPr>
        <p:spPr>
          <a:xfrm>
            <a:off x="0" y="762000"/>
            <a:ext cx="12192000" cy="646331"/>
          </a:xfrm>
          <a:prstGeom prst="rect">
            <a:avLst/>
          </a:prstGeom>
          <a:noFill/>
        </p:spPr>
        <p:txBody>
          <a:bodyPr vert="horz" rtlCol="0">
            <a:spAutoFit/>
          </a:bodyPr>
          <a:lstStyle/>
          <a:p>
            <a:pPr algn="ctr"/>
            <a:r>
              <a:rPr lang="en-US" sz="3600"/>
              <a:t>Isaiah 59:18</a:t>
            </a:r>
          </a:p>
        </p:txBody>
      </p:sp>
      <p:sp>
        <p:nvSpPr>
          <p:cNvPr id="4" name="TextBox 3">
            <a:extLst>
              <a:ext uri="{FF2B5EF4-FFF2-40B4-BE49-F238E27FC236}">
                <a16:creationId xmlns:a16="http://schemas.microsoft.com/office/drawing/2014/main" id="{E79A7525-46B5-1307-8D2E-C9C9A9EC2C1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49A19C0-DABF-9427-DE0A-E26B0D7241C7}"/>
              </a:ext>
            </a:extLst>
          </p:cNvPr>
          <p:cNvSpPr txBox="1"/>
          <p:nvPr/>
        </p:nvSpPr>
        <p:spPr>
          <a:xfrm>
            <a:off x="1016000" y="1905000"/>
            <a:ext cx="10160000" cy="1523494"/>
          </a:xfrm>
          <a:prstGeom prst="rect">
            <a:avLst/>
          </a:prstGeom>
          <a:noFill/>
        </p:spPr>
        <p:txBody>
          <a:bodyPr vert="horz" rtlCol="0">
            <a:spAutoFit/>
          </a:bodyPr>
          <a:lstStyle/>
          <a:p>
            <a:pPr algn="ctr"/>
            <a:r>
              <a:rPr lang="en-US" sz="3100" b="1">
                <a:solidFill>
                  <a:srgbClr val="FF0000"/>
                </a:solidFill>
              </a:rPr>
              <a:t>According to their deeds, so He will repay</a:t>
            </a:r>
            <a:r>
              <a:rPr lang="en-US" sz="3100"/>
              <a:t>, Wrath to His adversaries, recompense to His enemies; To the coastlands He will make recompense.</a:t>
            </a:r>
          </a:p>
        </p:txBody>
      </p:sp>
    </p:spTree>
    <p:extLst>
      <p:ext uri="{BB962C8B-B14F-4D97-AF65-F5344CB8AC3E}">
        <p14:creationId xmlns:p14="http://schemas.microsoft.com/office/powerpoint/2010/main" val="4111496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C49DF5-2182-2523-F9FC-FC03BAC3AEDA}"/>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26C46CB4-C1B7-0E23-A60C-4D552DCE1F37}"/>
              </a:ext>
            </a:extLst>
          </p:cNvPr>
          <p:cNvSpPr txBox="1"/>
          <p:nvPr/>
        </p:nvSpPr>
        <p:spPr>
          <a:xfrm>
            <a:off x="0" y="762000"/>
            <a:ext cx="12192000" cy="646331"/>
          </a:xfrm>
          <a:prstGeom prst="rect">
            <a:avLst/>
          </a:prstGeom>
          <a:noFill/>
        </p:spPr>
        <p:txBody>
          <a:bodyPr vert="horz" rtlCol="0">
            <a:spAutoFit/>
          </a:bodyPr>
          <a:lstStyle/>
          <a:p>
            <a:pPr algn="ctr"/>
            <a:r>
              <a:rPr lang="en-US" sz="3600"/>
              <a:t>Jeremiah 17:10</a:t>
            </a:r>
          </a:p>
        </p:txBody>
      </p:sp>
      <p:sp>
        <p:nvSpPr>
          <p:cNvPr id="4" name="TextBox 3">
            <a:extLst>
              <a:ext uri="{FF2B5EF4-FFF2-40B4-BE49-F238E27FC236}">
                <a16:creationId xmlns:a16="http://schemas.microsoft.com/office/drawing/2014/main" id="{5350B030-A5D6-BCA5-4D86-FD2776B3D74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DD1CD70-6BD4-56F5-7567-471C09E1EB82}"/>
              </a:ext>
            </a:extLst>
          </p:cNvPr>
          <p:cNvSpPr txBox="1"/>
          <p:nvPr/>
        </p:nvSpPr>
        <p:spPr>
          <a:xfrm>
            <a:off x="1016000" y="1905000"/>
            <a:ext cx="10160000" cy="1523494"/>
          </a:xfrm>
          <a:prstGeom prst="rect">
            <a:avLst/>
          </a:prstGeom>
          <a:noFill/>
        </p:spPr>
        <p:txBody>
          <a:bodyPr vert="horz" rtlCol="0">
            <a:spAutoFit/>
          </a:bodyPr>
          <a:lstStyle/>
          <a:p>
            <a:pPr algn="ctr"/>
            <a:r>
              <a:rPr lang="en-US" sz="3100"/>
              <a:t>"I, the LORD, search the heart, I test the mind, Even to give to each man according to his ways, </a:t>
            </a:r>
            <a:r>
              <a:rPr lang="en-US" sz="3100" b="1">
                <a:solidFill>
                  <a:srgbClr val="FF0000"/>
                </a:solidFill>
              </a:rPr>
              <a:t>According to the results of his deeds.</a:t>
            </a:r>
          </a:p>
        </p:txBody>
      </p:sp>
    </p:spTree>
    <p:extLst>
      <p:ext uri="{BB962C8B-B14F-4D97-AF65-F5344CB8AC3E}">
        <p14:creationId xmlns:p14="http://schemas.microsoft.com/office/powerpoint/2010/main" val="1933602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1F7C73-0E4E-6941-397B-28C5D408CDFC}"/>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DAD05E12-137B-37CA-64E9-901EC4ACC871}"/>
              </a:ext>
            </a:extLst>
          </p:cNvPr>
          <p:cNvSpPr txBox="1"/>
          <p:nvPr/>
        </p:nvSpPr>
        <p:spPr>
          <a:xfrm>
            <a:off x="0" y="762000"/>
            <a:ext cx="12192000" cy="646331"/>
          </a:xfrm>
          <a:prstGeom prst="rect">
            <a:avLst/>
          </a:prstGeom>
          <a:noFill/>
        </p:spPr>
        <p:txBody>
          <a:bodyPr vert="horz" rtlCol="0">
            <a:spAutoFit/>
          </a:bodyPr>
          <a:lstStyle/>
          <a:p>
            <a:pPr algn="ctr"/>
            <a:r>
              <a:rPr lang="en-US" sz="3600"/>
              <a:t>Jeremiah 25:14</a:t>
            </a:r>
          </a:p>
        </p:txBody>
      </p:sp>
      <p:sp>
        <p:nvSpPr>
          <p:cNvPr id="4" name="TextBox 3">
            <a:extLst>
              <a:ext uri="{FF2B5EF4-FFF2-40B4-BE49-F238E27FC236}">
                <a16:creationId xmlns:a16="http://schemas.microsoft.com/office/drawing/2014/main" id="{7C32700D-0C0A-34D9-4876-126493BD2B5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2DEE8D7-317A-1272-0209-136E5B64A8A8}"/>
              </a:ext>
            </a:extLst>
          </p:cNvPr>
          <p:cNvSpPr txBox="1"/>
          <p:nvPr/>
        </p:nvSpPr>
        <p:spPr>
          <a:xfrm>
            <a:off x="1016000" y="1905000"/>
            <a:ext cx="10160000" cy="2000548"/>
          </a:xfrm>
          <a:prstGeom prst="rect">
            <a:avLst/>
          </a:prstGeom>
          <a:noFill/>
        </p:spPr>
        <p:txBody>
          <a:bodyPr vert="horz" rtlCol="0">
            <a:spAutoFit/>
          </a:bodyPr>
          <a:lstStyle/>
          <a:p>
            <a:pPr algn="ctr"/>
            <a:r>
              <a:rPr lang="en-US" sz="3100"/>
              <a:t>(For many nations and great kings will make slaves of them, even them; </a:t>
            </a:r>
            <a:r>
              <a:rPr lang="en-US" sz="3100" b="1">
                <a:solidFill>
                  <a:srgbClr val="FF0000"/>
                </a:solidFill>
              </a:rPr>
              <a:t>and I will recompense them according to their deeds and according to the work of their hands</a:t>
            </a:r>
            <a:r>
              <a:rPr lang="en-US" sz="3100"/>
              <a:t>.)'"</a:t>
            </a:r>
          </a:p>
        </p:txBody>
      </p:sp>
    </p:spTree>
    <p:extLst>
      <p:ext uri="{BB962C8B-B14F-4D97-AF65-F5344CB8AC3E}">
        <p14:creationId xmlns:p14="http://schemas.microsoft.com/office/powerpoint/2010/main" val="2437628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B3665E-A0D9-01B0-1FD7-F70279624BA2}"/>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965AE70E-41F4-BCC6-EE56-6471F130A69F}"/>
              </a:ext>
            </a:extLst>
          </p:cNvPr>
          <p:cNvSpPr txBox="1"/>
          <p:nvPr/>
        </p:nvSpPr>
        <p:spPr>
          <a:xfrm>
            <a:off x="0" y="762000"/>
            <a:ext cx="12192000" cy="646331"/>
          </a:xfrm>
          <a:prstGeom prst="rect">
            <a:avLst/>
          </a:prstGeom>
          <a:noFill/>
        </p:spPr>
        <p:txBody>
          <a:bodyPr vert="horz" rtlCol="0">
            <a:spAutoFit/>
          </a:bodyPr>
          <a:lstStyle/>
          <a:p>
            <a:pPr algn="ctr"/>
            <a:r>
              <a:rPr lang="en-US" sz="3600"/>
              <a:t>John 5:29</a:t>
            </a:r>
          </a:p>
        </p:txBody>
      </p:sp>
      <p:sp>
        <p:nvSpPr>
          <p:cNvPr id="4" name="TextBox 3">
            <a:extLst>
              <a:ext uri="{FF2B5EF4-FFF2-40B4-BE49-F238E27FC236}">
                <a16:creationId xmlns:a16="http://schemas.microsoft.com/office/drawing/2014/main" id="{9806833F-3E98-F21B-5F2C-51B6A46C041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1C244F7D-5334-6BFD-5002-23ADB8A848D5}"/>
              </a:ext>
            </a:extLst>
          </p:cNvPr>
          <p:cNvSpPr txBox="1"/>
          <p:nvPr/>
        </p:nvSpPr>
        <p:spPr>
          <a:xfrm>
            <a:off x="1016000" y="1905000"/>
            <a:ext cx="10160000" cy="1523494"/>
          </a:xfrm>
          <a:prstGeom prst="rect">
            <a:avLst/>
          </a:prstGeom>
          <a:noFill/>
        </p:spPr>
        <p:txBody>
          <a:bodyPr vert="horz" rtlCol="0">
            <a:spAutoFit/>
          </a:bodyPr>
          <a:lstStyle/>
          <a:p>
            <a:pPr algn="ctr"/>
            <a:r>
              <a:rPr lang="en-US" sz="3100"/>
              <a:t>and will come forth; those who did the </a:t>
            </a:r>
            <a:r>
              <a:rPr lang="en-US" sz="3100" b="1">
                <a:solidFill>
                  <a:srgbClr val="FF0000"/>
                </a:solidFill>
              </a:rPr>
              <a:t>good deeds to a resurrection of life</a:t>
            </a:r>
            <a:r>
              <a:rPr lang="en-US" sz="3100"/>
              <a:t>, those who committed the </a:t>
            </a:r>
            <a:r>
              <a:rPr lang="en-US" sz="3100" b="1">
                <a:solidFill>
                  <a:srgbClr val="FF0000"/>
                </a:solidFill>
              </a:rPr>
              <a:t>evil deeds to a resurrection of judgment</a:t>
            </a:r>
            <a:r>
              <a:rPr lang="en-US" sz="3100"/>
              <a:t>.</a:t>
            </a:r>
          </a:p>
        </p:txBody>
      </p:sp>
    </p:spTree>
    <p:extLst>
      <p:ext uri="{BB962C8B-B14F-4D97-AF65-F5344CB8AC3E}">
        <p14:creationId xmlns:p14="http://schemas.microsoft.com/office/powerpoint/2010/main" val="279534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AB18A2-D888-2A1D-7C37-A55241FAB49B}"/>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B495DD95-43F1-CF31-58EB-51D5DD6CD5A8}"/>
              </a:ext>
            </a:extLst>
          </p:cNvPr>
          <p:cNvSpPr txBox="1"/>
          <p:nvPr/>
        </p:nvSpPr>
        <p:spPr>
          <a:xfrm>
            <a:off x="0" y="762000"/>
            <a:ext cx="12192000" cy="646331"/>
          </a:xfrm>
          <a:prstGeom prst="rect">
            <a:avLst/>
          </a:prstGeom>
          <a:noFill/>
        </p:spPr>
        <p:txBody>
          <a:bodyPr vert="horz" rtlCol="0">
            <a:spAutoFit/>
          </a:bodyPr>
          <a:lstStyle/>
          <a:p>
            <a:pPr algn="ctr"/>
            <a:r>
              <a:rPr lang="en-US" sz="3600"/>
              <a:t>John 11:21-27</a:t>
            </a:r>
          </a:p>
        </p:txBody>
      </p:sp>
      <p:sp>
        <p:nvSpPr>
          <p:cNvPr id="4" name="TextBox 3">
            <a:extLst>
              <a:ext uri="{FF2B5EF4-FFF2-40B4-BE49-F238E27FC236}">
                <a16:creationId xmlns:a16="http://schemas.microsoft.com/office/drawing/2014/main" id="{DF79ABC0-A493-C79C-6891-B69E72FB79CC}"/>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64C80CA-5488-E34C-318E-7A53009F2483}"/>
              </a:ext>
            </a:extLst>
          </p:cNvPr>
          <p:cNvSpPr txBox="1"/>
          <p:nvPr/>
        </p:nvSpPr>
        <p:spPr>
          <a:xfrm>
            <a:off x="1016000" y="1905000"/>
            <a:ext cx="10160000" cy="4862870"/>
          </a:xfrm>
          <a:prstGeom prst="rect">
            <a:avLst/>
          </a:prstGeom>
          <a:noFill/>
        </p:spPr>
        <p:txBody>
          <a:bodyPr vert="horz" rtlCol="0">
            <a:spAutoFit/>
          </a:bodyPr>
          <a:lstStyle/>
          <a:p>
            <a:pPr algn="ctr"/>
            <a:r>
              <a:rPr lang="en-US" sz="3100"/>
              <a:t>Martha then said to Jesus, "Lord, if You had been here, my brother would not have died. "Even now I know that whatever You ask of God, God will give You." Jesus said to her, "Your brother will rise again." Martha said to Him, "I know that he will rise again in the resurrection on the last day." Jesus said to her, "</a:t>
            </a:r>
            <a:r>
              <a:rPr lang="en-US" sz="3100" b="1">
                <a:solidFill>
                  <a:srgbClr val="FF0000"/>
                </a:solidFill>
              </a:rPr>
              <a:t>I am the resurrection and the life; he who believes in Me will live even if he dies, and everyone who lives and believes in Me will never die</a:t>
            </a:r>
            <a:r>
              <a:rPr lang="en-US" sz="3100"/>
              <a:t>. Do you believe this? (Continued...)</a:t>
            </a:r>
          </a:p>
        </p:txBody>
      </p:sp>
    </p:spTree>
    <p:extLst>
      <p:ext uri="{BB962C8B-B14F-4D97-AF65-F5344CB8AC3E}">
        <p14:creationId xmlns:p14="http://schemas.microsoft.com/office/powerpoint/2010/main" val="188941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F01217-DC94-7FBF-924E-54E43A674AAA}"/>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4915F09A-5CEA-8B97-7C3A-2FC6A1FAE006}"/>
              </a:ext>
            </a:extLst>
          </p:cNvPr>
          <p:cNvSpPr txBox="1"/>
          <p:nvPr/>
        </p:nvSpPr>
        <p:spPr>
          <a:xfrm>
            <a:off x="0" y="762000"/>
            <a:ext cx="12192000" cy="646331"/>
          </a:xfrm>
          <a:prstGeom prst="rect">
            <a:avLst/>
          </a:prstGeom>
          <a:noFill/>
        </p:spPr>
        <p:txBody>
          <a:bodyPr vert="horz" rtlCol="0">
            <a:spAutoFit/>
          </a:bodyPr>
          <a:lstStyle/>
          <a:p>
            <a:pPr algn="ctr"/>
            <a:r>
              <a:rPr lang="en-US" sz="3600"/>
              <a:t>Lamentations 3:64</a:t>
            </a:r>
          </a:p>
        </p:txBody>
      </p:sp>
      <p:sp>
        <p:nvSpPr>
          <p:cNvPr id="4" name="TextBox 3">
            <a:extLst>
              <a:ext uri="{FF2B5EF4-FFF2-40B4-BE49-F238E27FC236}">
                <a16:creationId xmlns:a16="http://schemas.microsoft.com/office/drawing/2014/main" id="{B1F1FA9D-B5A5-0B0F-8AEE-1F48BCBAB9F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086138B-BBD5-29ED-CF89-22F3CAA8A3EF}"/>
              </a:ext>
            </a:extLst>
          </p:cNvPr>
          <p:cNvSpPr txBox="1"/>
          <p:nvPr/>
        </p:nvSpPr>
        <p:spPr>
          <a:xfrm>
            <a:off x="1016000" y="1905000"/>
            <a:ext cx="10160000" cy="1046440"/>
          </a:xfrm>
          <a:prstGeom prst="rect">
            <a:avLst/>
          </a:prstGeom>
          <a:noFill/>
        </p:spPr>
        <p:txBody>
          <a:bodyPr vert="horz" rtlCol="0">
            <a:spAutoFit/>
          </a:bodyPr>
          <a:lstStyle/>
          <a:p>
            <a:pPr algn="ctr"/>
            <a:r>
              <a:rPr lang="en-US" sz="3100"/>
              <a:t>You will recompense them, O LORD, </a:t>
            </a:r>
            <a:r>
              <a:rPr lang="en-US" sz="3100" b="1">
                <a:solidFill>
                  <a:srgbClr val="FF0000"/>
                </a:solidFill>
              </a:rPr>
              <a:t>According to the work of their hands</a:t>
            </a:r>
            <a:r>
              <a:rPr lang="en-US" sz="3100"/>
              <a:t>.</a:t>
            </a:r>
          </a:p>
        </p:txBody>
      </p:sp>
    </p:spTree>
    <p:extLst>
      <p:ext uri="{BB962C8B-B14F-4D97-AF65-F5344CB8AC3E}">
        <p14:creationId xmlns:p14="http://schemas.microsoft.com/office/powerpoint/2010/main" val="4033398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902379-7FD8-0F56-8417-17167B81B58E}"/>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63DFAC81-AFD1-696F-51CF-C3804CE9C52A}"/>
              </a:ext>
            </a:extLst>
          </p:cNvPr>
          <p:cNvSpPr txBox="1"/>
          <p:nvPr/>
        </p:nvSpPr>
        <p:spPr>
          <a:xfrm>
            <a:off x="0" y="762000"/>
            <a:ext cx="12192000" cy="646331"/>
          </a:xfrm>
          <a:prstGeom prst="rect">
            <a:avLst/>
          </a:prstGeom>
          <a:noFill/>
        </p:spPr>
        <p:txBody>
          <a:bodyPr vert="horz" rtlCol="0">
            <a:spAutoFit/>
          </a:bodyPr>
          <a:lstStyle/>
          <a:p>
            <a:pPr algn="ctr"/>
            <a:r>
              <a:rPr lang="en-US" sz="3600"/>
              <a:t>Proverbs 12:14</a:t>
            </a:r>
          </a:p>
        </p:txBody>
      </p:sp>
      <p:sp>
        <p:nvSpPr>
          <p:cNvPr id="4" name="TextBox 3">
            <a:extLst>
              <a:ext uri="{FF2B5EF4-FFF2-40B4-BE49-F238E27FC236}">
                <a16:creationId xmlns:a16="http://schemas.microsoft.com/office/drawing/2014/main" id="{B36D42F9-2E6F-C45A-9B0B-8F6F55CE289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C3DDB73-6313-4C08-E4BF-1DF9378B3AF9}"/>
              </a:ext>
            </a:extLst>
          </p:cNvPr>
          <p:cNvSpPr txBox="1"/>
          <p:nvPr/>
        </p:nvSpPr>
        <p:spPr>
          <a:xfrm>
            <a:off x="1016000" y="1905000"/>
            <a:ext cx="10160000" cy="1523494"/>
          </a:xfrm>
          <a:prstGeom prst="rect">
            <a:avLst/>
          </a:prstGeom>
          <a:noFill/>
        </p:spPr>
        <p:txBody>
          <a:bodyPr vert="horz" rtlCol="0">
            <a:spAutoFit/>
          </a:bodyPr>
          <a:lstStyle/>
          <a:p>
            <a:pPr algn="ctr"/>
            <a:r>
              <a:rPr lang="en-US" sz="3100"/>
              <a:t>A man will be satisfied with good by the fruit of his words, </a:t>
            </a:r>
            <a:r>
              <a:rPr lang="en-US" sz="3100" b="1">
                <a:solidFill>
                  <a:srgbClr val="FF0000"/>
                </a:solidFill>
              </a:rPr>
              <a:t>And the deeds of a man's hands will return to him</a:t>
            </a:r>
            <a:r>
              <a:rPr lang="en-US" sz="3100"/>
              <a:t>.</a:t>
            </a:r>
          </a:p>
        </p:txBody>
      </p:sp>
    </p:spTree>
    <p:extLst>
      <p:ext uri="{BB962C8B-B14F-4D97-AF65-F5344CB8AC3E}">
        <p14:creationId xmlns:p14="http://schemas.microsoft.com/office/powerpoint/2010/main" val="1945068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59851D-3178-438F-FC9A-0853B98B1F9B}"/>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1FF6E9BB-EE6E-FF0D-CFD1-60FBDC4B8B92}"/>
              </a:ext>
            </a:extLst>
          </p:cNvPr>
          <p:cNvSpPr txBox="1"/>
          <p:nvPr/>
        </p:nvSpPr>
        <p:spPr>
          <a:xfrm>
            <a:off x="0" y="762000"/>
            <a:ext cx="12192000" cy="646331"/>
          </a:xfrm>
          <a:prstGeom prst="rect">
            <a:avLst/>
          </a:prstGeom>
          <a:noFill/>
        </p:spPr>
        <p:txBody>
          <a:bodyPr vert="horz" rtlCol="0">
            <a:spAutoFit/>
          </a:bodyPr>
          <a:lstStyle/>
          <a:p>
            <a:pPr algn="ctr"/>
            <a:r>
              <a:rPr lang="en-US" sz="3600"/>
              <a:t>Proverbs 24:12</a:t>
            </a:r>
          </a:p>
        </p:txBody>
      </p:sp>
      <p:sp>
        <p:nvSpPr>
          <p:cNvPr id="4" name="TextBox 3">
            <a:extLst>
              <a:ext uri="{FF2B5EF4-FFF2-40B4-BE49-F238E27FC236}">
                <a16:creationId xmlns:a16="http://schemas.microsoft.com/office/drawing/2014/main" id="{D09F74FC-F23F-0841-83D6-73982F0C8F8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DA52888-C247-42DA-E421-20373273FAE3}"/>
              </a:ext>
            </a:extLst>
          </p:cNvPr>
          <p:cNvSpPr txBox="1"/>
          <p:nvPr/>
        </p:nvSpPr>
        <p:spPr>
          <a:xfrm>
            <a:off x="1016000" y="1905000"/>
            <a:ext cx="10160000" cy="2000548"/>
          </a:xfrm>
          <a:prstGeom prst="rect">
            <a:avLst/>
          </a:prstGeom>
          <a:noFill/>
        </p:spPr>
        <p:txBody>
          <a:bodyPr vert="horz" rtlCol="0">
            <a:spAutoFit/>
          </a:bodyPr>
          <a:lstStyle/>
          <a:p>
            <a:pPr algn="ctr"/>
            <a:r>
              <a:rPr lang="en-US" sz="3100"/>
              <a:t>If you say, "See, we did not know this," Does He not consider it who weighs the hearts? And does He not know it who keeps your soul? </a:t>
            </a:r>
            <a:r>
              <a:rPr lang="en-US" sz="3100" b="1">
                <a:solidFill>
                  <a:srgbClr val="FF0000"/>
                </a:solidFill>
              </a:rPr>
              <a:t>And will He not render to man according to his work?</a:t>
            </a:r>
          </a:p>
        </p:txBody>
      </p:sp>
    </p:spTree>
    <p:extLst>
      <p:ext uri="{BB962C8B-B14F-4D97-AF65-F5344CB8AC3E}">
        <p14:creationId xmlns:p14="http://schemas.microsoft.com/office/powerpoint/2010/main" val="3315413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F2470-BC0E-E711-A876-376BE78B8AB2}"/>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11C25B89-162B-E5B4-1CA8-017F29435C59}"/>
              </a:ext>
            </a:extLst>
          </p:cNvPr>
          <p:cNvSpPr txBox="1"/>
          <p:nvPr/>
        </p:nvSpPr>
        <p:spPr>
          <a:xfrm>
            <a:off x="0" y="762000"/>
            <a:ext cx="12192000" cy="646331"/>
          </a:xfrm>
          <a:prstGeom prst="rect">
            <a:avLst/>
          </a:prstGeom>
          <a:noFill/>
        </p:spPr>
        <p:txBody>
          <a:bodyPr vert="horz" rtlCol="0">
            <a:spAutoFit/>
          </a:bodyPr>
          <a:lstStyle/>
          <a:p>
            <a:pPr algn="ctr"/>
            <a:r>
              <a:rPr lang="en-US" sz="3600"/>
              <a:t>Psalm 28:4</a:t>
            </a:r>
          </a:p>
        </p:txBody>
      </p:sp>
      <p:sp>
        <p:nvSpPr>
          <p:cNvPr id="4" name="TextBox 3">
            <a:extLst>
              <a:ext uri="{FF2B5EF4-FFF2-40B4-BE49-F238E27FC236}">
                <a16:creationId xmlns:a16="http://schemas.microsoft.com/office/drawing/2014/main" id="{4EC8D8F1-C503-CE81-7D52-9A17201216A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DF503A4-F3B5-2ED1-7829-7CFDA186D9CB}"/>
              </a:ext>
            </a:extLst>
          </p:cNvPr>
          <p:cNvSpPr txBox="1"/>
          <p:nvPr/>
        </p:nvSpPr>
        <p:spPr>
          <a:xfrm>
            <a:off x="1016000" y="1905000"/>
            <a:ext cx="10160000" cy="2000548"/>
          </a:xfrm>
          <a:prstGeom prst="rect">
            <a:avLst/>
          </a:prstGeom>
          <a:noFill/>
        </p:spPr>
        <p:txBody>
          <a:bodyPr vert="horz" rtlCol="0">
            <a:spAutoFit/>
          </a:bodyPr>
          <a:lstStyle/>
          <a:p>
            <a:pPr algn="ctr"/>
            <a:r>
              <a:rPr lang="en-US" sz="3100"/>
              <a:t>Requite them according to their work and according to the evil of their practices; </a:t>
            </a:r>
            <a:r>
              <a:rPr lang="en-US" sz="3100" b="1">
                <a:solidFill>
                  <a:srgbClr val="FF0000"/>
                </a:solidFill>
              </a:rPr>
              <a:t>Requite them according to the deeds of their hands</a:t>
            </a:r>
            <a:r>
              <a:rPr lang="en-US" sz="3100"/>
              <a:t>; Repay them their recompense.</a:t>
            </a:r>
          </a:p>
        </p:txBody>
      </p:sp>
    </p:spTree>
    <p:extLst>
      <p:ext uri="{BB962C8B-B14F-4D97-AF65-F5344CB8AC3E}">
        <p14:creationId xmlns:p14="http://schemas.microsoft.com/office/powerpoint/2010/main" val="3963102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CC26F-00AF-AEEC-6A13-5CB6EBFE4614}"/>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04D5E807-C7DE-F82E-4483-E78F2A93C492}"/>
              </a:ext>
            </a:extLst>
          </p:cNvPr>
          <p:cNvSpPr txBox="1"/>
          <p:nvPr/>
        </p:nvSpPr>
        <p:spPr>
          <a:xfrm>
            <a:off x="0" y="762000"/>
            <a:ext cx="12192000" cy="646331"/>
          </a:xfrm>
          <a:prstGeom prst="rect">
            <a:avLst/>
          </a:prstGeom>
          <a:noFill/>
        </p:spPr>
        <p:txBody>
          <a:bodyPr vert="horz" rtlCol="0">
            <a:spAutoFit/>
          </a:bodyPr>
          <a:lstStyle/>
          <a:p>
            <a:pPr algn="ctr"/>
            <a:r>
              <a:rPr lang="en-US" sz="3600"/>
              <a:t>Psalm 62:12</a:t>
            </a:r>
          </a:p>
        </p:txBody>
      </p:sp>
      <p:sp>
        <p:nvSpPr>
          <p:cNvPr id="4" name="TextBox 3">
            <a:extLst>
              <a:ext uri="{FF2B5EF4-FFF2-40B4-BE49-F238E27FC236}">
                <a16:creationId xmlns:a16="http://schemas.microsoft.com/office/drawing/2014/main" id="{CDDC5769-5AD1-6018-A901-ECC3F228CC5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2C77641-A879-83F5-4BE5-B13282FC7177}"/>
              </a:ext>
            </a:extLst>
          </p:cNvPr>
          <p:cNvSpPr txBox="1"/>
          <p:nvPr/>
        </p:nvSpPr>
        <p:spPr>
          <a:xfrm>
            <a:off x="1016000" y="1905000"/>
            <a:ext cx="10160000" cy="1046440"/>
          </a:xfrm>
          <a:prstGeom prst="rect">
            <a:avLst/>
          </a:prstGeom>
          <a:noFill/>
        </p:spPr>
        <p:txBody>
          <a:bodyPr vert="horz" rtlCol="0">
            <a:spAutoFit/>
          </a:bodyPr>
          <a:lstStyle/>
          <a:p>
            <a:pPr algn="ctr"/>
            <a:r>
              <a:rPr lang="en-US" sz="3100"/>
              <a:t>And lovingkindness is Yours, O Lord, </a:t>
            </a:r>
            <a:r>
              <a:rPr lang="en-US" sz="3100" b="1">
                <a:solidFill>
                  <a:srgbClr val="FF0000"/>
                </a:solidFill>
              </a:rPr>
              <a:t>For You recompense a man according to his work</a:t>
            </a:r>
            <a:r>
              <a:rPr lang="en-US" sz="3100"/>
              <a:t>.</a:t>
            </a:r>
          </a:p>
        </p:txBody>
      </p:sp>
    </p:spTree>
    <p:extLst>
      <p:ext uri="{BB962C8B-B14F-4D97-AF65-F5344CB8AC3E}">
        <p14:creationId xmlns:p14="http://schemas.microsoft.com/office/powerpoint/2010/main" val="3983450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399BC5-11E2-A1C7-E492-01A388943AE8}"/>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BAE29294-4FA2-1295-3A06-AB75F4B7C1DF}"/>
              </a:ext>
            </a:extLst>
          </p:cNvPr>
          <p:cNvSpPr txBox="1"/>
          <p:nvPr/>
        </p:nvSpPr>
        <p:spPr>
          <a:xfrm>
            <a:off x="0" y="762000"/>
            <a:ext cx="12192000" cy="646331"/>
          </a:xfrm>
          <a:prstGeom prst="rect">
            <a:avLst/>
          </a:prstGeom>
          <a:noFill/>
        </p:spPr>
        <p:txBody>
          <a:bodyPr vert="horz" rtlCol="0">
            <a:spAutoFit/>
          </a:bodyPr>
          <a:lstStyle/>
          <a:p>
            <a:pPr algn="ctr"/>
            <a:r>
              <a:rPr lang="en-US" sz="3600"/>
              <a:t>Revelation 20:12</a:t>
            </a:r>
          </a:p>
        </p:txBody>
      </p:sp>
      <p:sp>
        <p:nvSpPr>
          <p:cNvPr id="4" name="TextBox 3">
            <a:extLst>
              <a:ext uri="{FF2B5EF4-FFF2-40B4-BE49-F238E27FC236}">
                <a16:creationId xmlns:a16="http://schemas.microsoft.com/office/drawing/2014/main" id="{8C9F58E5-82B8-B255-FE95-CC9CAB34C2D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3BE2625-A0A4-BB13-4393-C09D706CC1CF}"/>
              </a:ext>
            </a:extLst>
          </p:cNvPr>
          <p:cNvSpPr txBox="1"/>
          <p:nvPr/>
        </p:nvSpPr>
        <p:spPr>
          <a:xfrm>
            <a:off x="1016000" y="1905000"/>
            <a:ext cx="10160000" cy="2477601"/>
          </a:xfrm>
          <a:prstGeom prst="rect">
            <a:avLst/>
          </a:prstGeom>
          <a:noFill/>
        </p:spPr>
        <p:txBody>
          <a:bodyPr vert="horz" rtlCol="0">
            <a:spAutoFit/>
          </a:bodyPr>
          <a:lstStyle/>
          <a:p>
            <a:pPr algn="ctr"/>
            <a:r>
              <a:rPr lang="en-US" sz="3100"/>
              <a:t>And I saw the dead, the great and the small, standing before the throne, and books were opened; and another book was opened, which is the book of life; and the dead were judged from the things which were written in the books, </a:t>
            </a:r>
            <a:r>
              <a:rPr lang="en-US" sz="3100" b="1">
                <a:solidFill>
                  <a:srgbClr val="FF0000"/>
                </a:solidFill>
              </a:rPr>
              <a:t>according to their deeds.</a:t>
            </a:r>
          </a:p>
        </p:txBody>
      </p:sp>
    </p:spTree>
    <p:extLst>
      <p:ext uri="{BB962C8B-B14F-4D97-AF65-F5344CB8AC3E}">
        <p14:creationId xmlns:p14="http://schemas.microsoft.com/office/powerpoint/2010/main" val="3769346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9099A3-75EA-F591-5142-F252CDB93B8A}"/>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06A370FC-F6E1-C148-64C7-E207CB20F6E9}"/>
              </a:ext>
            </a:extLst>
          </p:cNvPr>
          <p:cNvSpPr txBox="1"/>
          <p:nvPr/>
        </p:nvSpPr>
        <p:spPr>
          <a:xfrm>
            <a:off x="0" y="762000"/>
            <a:ext cx="12192000" cy="646331"/>
          </a:xfrm>
          <a:prstGeom prst="rect">
            <a:avLst/>
          </a:prstGeom>
          <a:noFill/>
        </p:spPr>
        <p:txBody>
          <a:bodyPr vert="horz" rtlCol="0">
            <a:spAutoFit/>
          </a:bodyPr>
          <a:lstStyle/>
          <a:p>
            <a:pPr algn="ctr"/>
            <a:r>
              <a:rPr lang="en-US" sz="3600"/>
              <a:t>Revelation 22:12</a:t>
            </a:r>
          </a:p>
        </p:txBody>
      </p:sp>
      <p:sp>
        <p:nvSpPr>
          <p:cNvPr id="4" name="TextBox 3">
            <a:extLst>
              <a:ext uri="{FF2B5EF4-FFF2-40B4-BE49-F238E27FC236}">
                <a16:creationId xmlns:a16="http://schemas.microsoft.com/office/drawing/2014/main" id="{06A0B384-242E-F710-DDAE-CD356B1BB00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4392DA2-E076-7003-C6C5-E13E4D2EC455}"/>
              </a:ext>
            </a:extLst>
          </p:cNvPr>
          <p:cNvSpPr txBox="1"/>
          <p:nvPr/>
        </p:nvSpPr>
        <p:spPr>
          <a:xfrm>
            <a:off x="1016000" y="1905000"/>
            <a:ext cx="10160000" cy="1523494"/>
          </a:xfrm>
          <a:prstGeom prst="rect">
            <a:avLst/>
          </a:prstGeom>
          <a:noFill/>
        </p:spPr>
        <p:txBody>
          <a:bodyPr vert="horz" rtlCol="0">
            <a:spAutoFit/>
          </a:bodyPr>
          <a:lstStyle/>
          <a:p>
            <a:pPr algn="ctr"/>
            <a:r>
              <a:rPr lang="en-US" sz="3100"/>
              <a:t>"Behold, I am coming quickly, and My reward is with Me, </a:t>
            </a:r>
            <a:r>
              <a:rPr lang="en-US" sz="3100" b="1">
                <a:solidFill>
                  <a:srgbClr val="FF0000"/>
                </a:solidFill>
              </a:rPr>
              <a:t>to render to every man according to what he has done</a:t>
            </a:r>
            <a:r>
              <a:rPr lang="en-US" sz="3100"/>
              <a:t>.</a:t>
            </a:r>
          </a:p>
        </p:txBody>
      </p:sp>
    </p:spTree>
    <p:extLst>
      <p:ext uri="{BB962C8B-B14F-4D97-AF65-F5344CB8AC3E}">
        <p14:creationId xmlns:p14="http://schemas.microsoft.com/office/powerpoint/2010/main" val="2198449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C435E3-6516-810A-EE80-DE9F4EE6B13A}"/>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531906AD-1618-2199-663C-1A3035C999E0}"/>
              </a:ext>
            </a:extLst>
          </p:cNvPr>
          <p:cNvSpPr txBox="1"/>
          <p:nvPr/>
        </p:nvSpPr>
        <p:spPr>
          <a:xfrm>
            <a:off x="0" y="762000"/>
            <a:ext cx="12192000" cy="646331"/>
          </a:xfrm>
          <a:prstGeom prst="rect">
            <a:avLst/>
          </a:prstGeom>
          <a:noFill/>
        </p:spPr>
        <p:txBody>
          <a:bodyPr vert="horz" rtlCol="0">
            <a:spAutoFit/>
          </a:bodyPr>
          <a:lstStyle/>
          <a:p>
            <a:pPr algn="ctr"/>
            <a:r>
              <a:rPr lang="en-US" sz="3600"/>
              <a:t>Second Corinthians 5:10</a:t>
            </a:r>
          </a:p>
        </p:txBody>
      </p:sp>
      <p:sp>
        <p:nvSpPr>
          <p:cNvPr id="4" name="TextBox 3">
            <a:extLst>
              <a:ext uri="{FF2B5EF4-FFF2-40B4-BE49-F238E27FC236}">
                <a16:creationId xmlns:a16="http://schemas.microsoft.com/office/drawing/2014/main" id="{834DAA0E-5606-1F4E-59B1-AFDE4C61E16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4522CBD-1D6C-F2F3-4944-B4123184716F}"/>
              </a:ext>
            </a:extLst>
          </p:cNvPr>
          <p:cNvSpPr txBox="1"/>
          <p:nvPr/>
        </p:nvSpPr>
        <p:spPr>
          <a:xfrm>
            <a:off x="1016000" y="1905000"/>
            <a:ext cx="10160000" cy="2000548"/>
          </a:xfrm>
          <a:prstGeom prst="rect">
            <a:avLst/>
          </a:prstGeom>
          <a:noFill/>
        </p:spPr>
        <p:txBody>
          <a:bodyPr vert="horz" rtlCol="0">
            <a:spAutoFit/>
          </a:bodyPr>
          <a:lstStyle/>
          <a:p>
            <a:pPr algn="ctr"/>
            <a:r>
              <a:rPr lang="en-US" sz="3100"/>
              <a:t>For we must all appear before the judgment seat of Christ, so that each one may be recompensed for his deeds in the body, </a:t>
            </a:r>
            <a:r>
              <a:rPr lang="en-US" sz="3100" b="1">
                <a:solidFill>
                  <a:srgbClr val="FF0000"/>
                </a:solidFill>
              </a:rPr>
              <a:t>according to what he has done, whether good or bad</a:t>
            </a:r>
            <a:r>
              <a:rPr lang="en-US" sz="3100"/>
              <a:t>.</a:t>
            </a:r>
          </a:p>
        </p:txBody>
      </p:sp>
    </p:spTree>
    <p:extLst>
      <p:ext uri="{BB962C8B-B14F-4D97-AF65-F5344CB8AC3E}">
        <p14:creationId xmlns:p14="http://schemas.microsoft.com/office/powerpoint/2010/main" val="505100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78BFF3-7635-BDAD-AC33-84EB6EBA58BA}"/>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A002073D-92B4-76B7-1989-EEA102333049}"/>
              </a:ext>
            </a:extLst>
          </p:cNvPr>
          <p:cNvSpPr txBox="1"/>
          <p:nvPr/>
        </p:nvSpPr>
        <p:spPr>
          <a:xfrm>
            <a:off x="0" y="762000"/>
            <a:ext cx="12192000" cy="646331"/>
          </a:xfrm>
          <a:prstGeom prst="rect">
            <a:avLst/>
          </a:prstGeom>
          <a:noFill/>
        </p:spPr>
        <p:txBody>
          <a:bodyPr vert="horz" rtlCol="0">
            <a:spAutoFit/>
          </a:bodyPr>
          <a:lstStyle/>
          <a:p>
            <a:pPr algn="ctr"/>
            <a:r>
              <a:rPr lang="en-US" sz="3600"/>
              <a:t>Second Esdras [4th Ezra] 7:102-105</a:t>
            </a:r>
          </a:p>
        </p:txBody>
      </p:sp>
      <p:sp>
        <p:nvSpPr>
          <p:cNvPr id="4" name="TextBox 3">
            <a:extLst>
              <a:ext uri="{FF2B5EF4-FFF2-40B4-BE49-F238E27FC236}">
                <a16:creationId xmlns:a16="http://schemas.microsoft.com/office/drawing/2014/main" id="{EBC701C1-929C-4257-D98E-8E1BF3B596E3}"/>
              </a:ext>
            </a:extLst>
          </p:cNvPr>
          <p:cNvSpPr txBox="1"/>
          <p:nvPr/>
        </p:nvSpPr>
        <p:spPr>
          <a:xfrm>
            <a:off x="0" y="1270000"/>
            <a:ext cx="12192000" cy="400110"/>
          </a:xfrm>
          <a:prstGeom prst="rect">
            <a:avLst/>
          </a:prstGeom>
          <a:noFill/>
        </p:spPr>
        <p:txBody>
          <a:bodyPr vert="horz" rtlCol="0">
            <a:spAutoFit/>
          </a:bodyPr>
          <a:lstStyle/>
          <a:p>
            <a:pPr algn="ctr"/>
            <a:r>
              <a:rPr lang="en-US" sz="2000"/>
              <a:t>(CPR, Cepher (Modified))</a:t>
            </a:r>
          </a:p>
        </p:txBody>
      </p:sp>
      <p:sp>
        <p:nvSpPr>
          <p:cNvPr id="5" name="TextBox 4">
            <a:extLst>
              <a:ext uri="{FF2B5EF4-FFF2-40B4-BE49-F238E27FC236}">
                <a16:creationId xmlns:a16="http://schemas.microsoft.com/office/drawing/2014/main" id="{60B18049-1D13-ED52-86F2-C351C7699D51}"/>
              </a:ext>
            </a:extLst>
          </p:cNvPr>
          <p:cNvSpPr txBox="1"/>
          <p:nvPr/>
        </p:nvSpPr>
        <p:spPr>
          <a:xfrm>
            <a:off x="1016000" y="1905000"/>
            <a:ext cx="10160000" cy="4385816"/>
          </a:xfrm>
          <a:prstGeom prst="rect">
            <a:avLst/>
          </a:prstGeom>
          <a:noFill/>
        </p:spPr>
        <p:txBody>
          <a:bodyPr vert="horz" rtlCol="0">
            <a:spAutoFit/>
          </a:bodyPr>
          <a:lstStyle/>
          <a:p>
            <a:pPr algn="ctr"/>
            <a:r>
              <a:rPr lang="en-US" sz="3100"/>
              <a:t>I answered and said, If I have found favor in your sight, show further to me, YOUR servant, whether on The Day Of Judgment the righteous will be able to intercede for the wicked or to entreat the Most High YHVH for them, Fathers for sons or sons for parents, brothers for brothers, relatives for their kinsmen, or friends for those who are most dear. He answered me and said, Since you have found favor in MY sight, I will show you this also. (Continued...)</a:t>
            </a:r>
          </a:p>
        </p:txBody>
      </p:sp>
    </p:spTree>
    <p:extLst>
      <p:ext uri="{BB962C8B-B14F-4D97-AF65-F5344CB8AC3E}">
        <p14:creationId xmlns:p14="http://schemas.microsoft.com/office/powerpoint/2010/main" val="1306688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B2A0C-D28F-5EF7-078D-1F04AAFCE748}"/>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2E0A1F7E-F7F8-6D2C-C876-6EC90876EA39}"/>
              </a:ext>
            </a:extLst>
          </p:cNvPr>
          <p:cNvSpPr txBox="1"/>
          <p:nvPr/>
        </p:nvSpPr>
        <p:spPr>
          <a:xfrm>
            <a:off x="1016000" y="635000"/>
            <a:ext cx="10160000" cy="3908762"/>
          </a:xfrm>
          <a:prstGeom prst="rect">
            <a:avLst/>
          </a:prstGeom>
          <a:noFill/>
        </p:spPr>
        <p:txBody>
          <a:bodyPr vert="horz" rtlCol="0">
            <a:spAutoFit/>
          </a:bodyPr>
          <a:lstStyle/>
          <a:p>
            <a:pPr algn="ctr"/>
            <a:r>
              <a:rPr lang="en-US" sz="3100"/>
              <a:t>The Day of Judgment is decisive and displays to all The Seal Of Truth. Just as now a father does not send his son, or a son his father, or a master his servant, or a friend his dearest friend, to be ill or sleep or eat or be healed in his stead, So no one shall be able to pray for another on that day, neither shall anyone lay a burden on another; for then everyone shall bear his own righteousness or unrighteousness.</a:t>
            </a:r>
          </a:p>
        </p:txBody>
      </p:sp>
    </p:spTree>
    <p:extLst>
      <p:ext uri="{BB962C8B-B14F-4D97-AF65-F5344CB8AC3E}">
        <p14:creationId xmlns:p14="http://schemas.microsoft.com/office/powerpoint/2010/main" val="29473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2EA1A0-AAE7-EF2F-EF2C-AEA88FFF3934}"/>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F64D66D2-8ADA-FBDB-4422-072C61F9FB00}"/>
              </a:ext>
            </a:extLst>
          </p:cNvPr>
          <p:cNvSpPr txBox="1"/>
          <p:nvPr/>
        </p:nvSpPr>
        <p:spPr>
          <a:xfrm>
            <a:off x="1016000" y="635000"/>
            <a:ext cx="10160000" cy="1523494"/>
          </a:xfrm>
          <a:prstGeom prst="rect">
            <a:avLst/>
          </a:prstGeom>
          <a:noFill/>
        </p:spPr>
        <p:txBody>
          <a:bodyPr vert="horz" rtlCol="0">
            <a:spAutoFit/>
          </a:bodyPr>
          <a:lstStyle/>
          <a:p>
            <a:pPr algn="ctr"/>
            <a:r>
              <a:rPr lang="en-US" sz="3100"/>
              <a:t>" She said to Him, "Yes, Lord; I have believed that You are the Christ, the Son of God, even He who comes into the world."</a:t>
            </a:r>
          </a:p>
        </p:txBody>
      </p:sp>
    </p:spTree>
    <p:extLst>
      <p:ext uri="{BB962C8B-B14F-4D97-AF65-F5344CB8AC3E}">
        <p14:creationId xmlns:p14="http://schemas.microsoft.com/office/powerpoint/2010/main" val="41542119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F7D55-B08A-AF05-8988-05D518A9AB28}"/>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0A2C1BF2-EB8D-CE6D-98EE-313C08BDD866}"/>
              </a:ext>
            </a:extLst>
          </p:cNvPr>
          <p:cNvSpPr txBox="1"/>
          <p:nvPr/>
        </p:nvSpPr>
        <p:spPr>
          <a:xfrm>
            <a:off x="0" y="762000"/>
            <a:ext cx="12192000" cy="646331"/>
          </a:xfrm>
          <a:prstGeom prst="rect">
            <a:avLst/>
          </a:prstGeom>
          <a:noFill/>
        </p:spPr>
        <p:txBody>
          <a:bodyPr vert="horz" rtlCol="0">
            <a:spAutoFit/>
          </a:bodyPr>
          <a:lstStyle/>
          <a:p>
            <a:pPr algn="ctr"/>
            <a:r>
              <a:rPr lang="en-US" sz="3600"/>
              <a:t>Ezekiel 18:21</a:t>
            </a:r>
          </a:p>
        </p:txBody>
      </p:sp>
      <p:sp>
        <p:nvSpPr>
          <p:cNvPr id="4" name="TextBox 3">
            <a:extLst>
              <a:ext uri="{FF2B5EF4-FFF2-40B4-BE49-F238E27FC236}">
                <a16:creationId xmlns:a16="http://schemas.microsoft.com/office/drawing/2014/main" id="{63F1D2FD-44FA-EDFD-0FDD-30DF175B276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1FA9752-45C9-A713-6D0E-54423EF11651}"/>
              </a:ext>
            </a:extLst>
          </p:cNvPr>
          <p:cNvSpPr txBox="1"/>
          <p:nvPr/>
        </p:nvSpPr>
        <p:spPr>
          <a:xfrm>
            <a:off x="1016000" y="1905000"/>
            <a:ext cx="10160000" cy="2000548"/>
          </a:xfrm>
          <a:prstGeom prst="rect">
            <a:avLst/>
          </a:prstGeom>
          <a:noFill/>
        </p:spPr>
        <p:txBody>
          <a:bodyPr vert="horz" rtlCol="0">
            <a:spAutoFit/>
          </a:bodyPr>
          <a:lstStyle/>
          <a:p>
            <a:pPr algn="ctr"/>
            <a:r>
              <a:rPr lang="en-US" sz="3100"/>
              <a:t>"But if the wicked man turns from all his sins which he has committed and </a:t>
            </a:r>
            <a:r>
              <a:rPr lang="en-US" sz="3100" b="1">
                <a:solidFill>
                  <a:srgbClr val="FF0000"/>
                </a:solidFill>
              </a:rPr>
              <a:t>observes all My statutes and practices justice and righteousness, he shall surely live</a:t>
            </a:r>
            <a:r>
              <a:rPr lang="en-US" sz="3100"/>
              <a:t>; he shall not die.</a:t>
            </a:r>
          </a:p>
        </p:txBody>
      </p:sp>
    </p:spTree>
    <p:extLst>
      <p:ext uri="{BB962C8B-B14F-4D97-AF65-F5344CB8AC3E}">
        <p14:creationId xmlns:p14="http://schemas.microsoft.com/office/powerpoint/2010/main" val="1621121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C83D29-4B0B-0925-2733-9D467DD79729}"/>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DAF09D48-F1A9-20E0-49A1-46C4D4B7E214}"/>
              </a:ext>
            </a:extLst>
          </p:cNvPr>
          <p:cNvSpPr txBox="1"/>
          <p:nvPr/>
        </p:nvSpPr>
        <p:spPr>
          <a:xfrm>
            <a:off x="0" y="762000"/>
            <a:ext cx="12192000" cy="646331"/>
          </a:xfrm>
          <a:prstGeom prst="rect">
            <a:avLst/>
          </a:prstGeom>
          <a:noFill/>
        </p:spPr>
        <p:txBody>
          <a:bodyPr vert="horz" rtlCol="0">
            <a:spAutoFit/>
          </a:bodyPr>
          <a:lstStyle/>
          <a:p>
            <a:pPr algn="ctr"/>
            <a:r>
              <a:rPr lang="en-US" sz="3600"/>
              <a:t>Ezekiel 20:11</a:t>
            </a:r>
          </a:p>
        </p:txBody>
      </p:sp>
      <p:sp>
        <p:nvSpPr>
          <p:cNvPr id="4" name="TextBox 3">
            <a:extLst>
              <a:ext uri="{FF2B5EF4-FFF2-40B4-BE49-F238E27FC236}">
                <a16:creationId xmlns:a16="http://schemas.microsoft.com/office/drawing/2014/main" id="{27751F9C-FC52-20C7-FC08-79078E1E5E7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6CF9992-9241-A95E-726D-8D805056B248}"/>
              </a:ext>
            </a:extLst>
          </p:cNvPr>
          <p:cNvSpPr txBox="1"/>
          <p:nvPr/>
        </p:nvSpPr>
        <p:spPr>
          <a:xfrm>
            <a:off x="1016000" y="1905000"/>
            <a:ext cx="10160000" cy="1523494"/>
          </a:xfrm>
          <a:prstGeom prst="rect">
            <a:avLst/>
          </a:prstGeom>
          <a:noFill/>
        </p:spPr>
        <p:txBody>
          <a:bodyPr vert="horz" rtlCol="0">
            <a:spAutoFit/>
          </a:bodyPr>
          <a:lstStyle/>
          <a:p>
            <a:pPr algn="ctr"/>
            <a:r>
              <a:rPr lang="en-US" sz="3100"/>
              <a:t>"I gave them My statutes and informed them of My ordinances, by which, </a:t>
            </a:r>
            <a:r>
              <a:rPr lang="en-US" sz="3100" b="1">
                <a:solidFill>
                  <a:srgbClr val="FF0000"/>
                </a:solidFill>
              </a:rPr>
              <a:t>if a man observes them, he will live</a:t>
            </a:r>
            <a:r>
              <a:rPr lang="en-US" sz="3100"/>
              <a:t>.</a:t>
            </a:r>
          </a:p>
        </p:txBody>
      </p:sp>
    </p:spTree>
    <p:extLst>
      <p:ext uri="{BB962C8B-B14F-4D97-AF65-F5344CB8AC3E}">
        <p14:creationId xmlns:p14="http://schemas.microsoft.com/office/powerpoint/2010/main" val="1606620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6921CE-C338-5C43-EE5D-18F5E12DF101}"/>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FED7BA14-264A-A027-0F37-99CC3D3E1E3A}"/>
              </a:ext>
            </a:extLst>
          </p:cNvPr>
          <p:cNvSpPr txBox="1"/>
          <p:nvPr/>
        </p:nvSpPr>
        <p:spPr>
          <a:xfrm>
            <a:off x="0" y="762000"/>
            <a:ext cx="12192000" cy="646331"/>
          </a:xfrm>
          <a:prstGeom prst="rect">
            <a:avLst/>
          </a:prstGeom>
          <a:noFill/>
        </p:spPr>
        <p:txBody>
          <a:bodyPr vert="horz" rtlCol="0">
            <a:spAutoFit/>
          </a:bodyPr>
          <a:lstStyle/>
          <a:p>
            <a:pPr algn="ctr"/>
            <a:r>
              <a:rPr lang="en-US" sz="3600"/>
              <a:t>First John 2:17</a:t>
            </a:r>
          </a:p>
        </p:txBody>
      </p:sp>
      <p:sp>
        <p:nvSpPr>
          <p:cNvPr id="4" name="TextBox 3">
            <a:extLst>
              <a:ext uri="{FF2B5EF4-FFF2-40B4-BE49-F238E27FC236}">
                <a16:creationId xmlns:a16="http://schemas.microsoft.com/office/drawing/2014/main" id="{86EEC96D-4CC7-F4CF-329B-DBF12CBF2606}"/>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950A23FD-EEEC-EF31-2270-B8E65CA6E987}"/>
              </a:ext>
            </a:extLst>
          </p:cNvPr>
          <p:cNvSpPr txBox="1"/>
          <p:nvPr/>
        </p:nvSpPr>
        <p:spPr>
          <a:xfrm>
            <a:off x="1016000" y="1905000"/>
            <a:ext cx="10160000" cy="1046440"/>
          </a:xfrm>
          <a:prstGeom prst="rect">
            <a:avLst/>
          </a:prstGeom>
          <a:noFill/>
        </p:spPr>
        <p:txBody>
          <a:bodyPr vert="horz" rtlCol="0">
            <a:spAutoFit/>
          </a:bodyPr>
          <a:lstStyle/>
          <a:p>
            <a:pPr algn="ctr"/>
            <a:r>
              <a:rPr lang="en-US" sz="3100"/>
              <a:t>And the world passeth away, and the lust thereof: but </a:t>
            </a:r>
            <a:r>
              <a:rPr lang="en-US" sz="3100" b="1">
                <a:solidFill>
                  <a:srgbClr val="FF0000"/>
                </a:solidFill>
              </a:rPr>
              <a:t>he that doeth the will of God abideth for ever</a:t>
            </a:r>
            <a:r>
              <a:rPr lang="en-US" sz="3100"/>
              <a:t>.</a:t>
            </a:r>
          </a:p>
        </p:txBody>
      </p:sp>
    </p:spTree>
    <p:extLst>
      <p:ext uri="{BB962C8B-B14F-4D97-AF65-F5344CB8AC3E}">
        <p14:creationId xmlns:p14="http://schemas.microsoft.com/office/powerpoint/2010/main" val="2872645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54596-A387-F397-CBD3-9F8C1B6DBB12}"/>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465DFA69-1948-B307-BF88-4845510E956C}"/>
              </a:ext>
            </a:extLst>
          </p:cNvPr>
          <p:cNvSpPr txBox="1"/>
          <p:nvPr/>
        </p:nvSpPr>
        <p:spPr>
          <a:xfrm>
            <a:off x="0" y="762000"/>
            <a:ext cx="12192000" cy="646331"/>
          </a:xfrm>
          <a:prstGeom prst="rect">
            <a:avLst/>
          </a:prstGeom>
          <a:noFill/>
        </p:spPr>
        <p:txBody>
          <a:bodyPr vert="horz" rtlCol="0">
            <a:spAutoFit/>
          </a:bodyPr>
          <a:lstStyle/>
          <a:p>
            <a:pPr algn="ctr"/>
            <a:r>
              <a:rPr lang="en-US" sz="3600"/>
              <a:t>First John 3:4</a:t>
            </a:r>
          </a:p>
        </p:txBody>
      </p:sp>
      <p:sp>
        <p:nvSpPr>
          <p:cNvPr id="4" name="TextBox 3">
            <a:extLst>
              <a:ext uri="{FF2B5EF4-FFF2-40B4-BE49-F238E27FC236}">
                <a16:creationId xmlns:a16="http://schemas.microsoft.com/office/drawing/2014/main" id="{546CC051-3025-25E1-6B55-8AB7F15EB63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052014F-4FA8-F79B-1777-A950A0167FD8}"/>
              </a:ext>
            </a:extLst>
          </p:cNvPr>
          <p:cNvSpPr txBox="1"/>
          <p:nvPr/>
        </p:nvSpPr>
        <p:spPr>
          <a:xfrm>
            <a:off x="1016000" y="1905000"/>
            <a:ext cx="10160000" cy="1046440"/>
          </a:xfrm>
          <a:prstGeom prst="rect">
            <a:avLst/>
          </a:prstGeom>
          <a:noFill/>
        </p:spPr>
        <p:txBody>
          <a:bodyPr vert="horz" rtlCol="0">
            <a:spAutoFit/>
          </a:bodyPr>
          <a:lstStyle/>
          <a:p>
            <a:pPr algn="ctr"/>
            <a:r>
              <a:rPr lang="en-US" sz="3100"/>
              <a:t>Everyone who practices sin also practices lawlessness; and </a:t>
            </a:r>
            <a:r>
              <a:rPr lang="en-US" sz="3100" b="1">
                <a:solidFill>
                  <a:srgbClr val="FF0000"/>
                </a:solidFill>
              </a:rPr>
              <a:t>sin is lawlessness</a:t>
            </a:r>
            <a:r>
              <a:rPr lang="en-US" sz="3100"/>
              <a:t>.</a:t>
            </a:r>
          </a:p>
        </p:txBody>
      </p:sp>
    </p:spTree>
    <p:extLst>
      <p:ext uri="{BB962C8B-B14F-4D97-AF65-F5344CB8AC3E}">
        <p14:creationId xmlns:p14="http://schemas.microsoft.com/office/powerpoint/2010/main" val="1297060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DB4690-4F81-F426-0AB8-4C5C1207EC93}"/>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90F86488-B812-086A-83FC-8FFD2EA0E905}"/>
              </a:ext>
            </a:extLst>
          </p:cNvPr>
          <p:cNvSpPr txBox="1"/>
          <p:nvPr/>
        </p:nvSpPr>
        <p:spPr>
          <a:xfrm>
            <a:off x="0" y="762000"/>
            <a:ext cx="12192000" cy="646331"/>
          </a:xfrm>
          <a:prstGeom prst="rect">
            <a:avLst/>
          </a:prstGeom>
          <a:noFill/>
        </p:spPr>
        <p:txBody>
          <a:bodyPr vert="horz" rtlCol="0">
            <a:spAutoFit/>
          </a:bodyPr>
          <a:lstStyle/>
          <a:p>
            <a:pPr algn="ctr"/>
            <a:r>
              <a:rPr lang="en-US" sz="3600"/>
              <a:t>First Maccabees 2:51-60</a:t>
            </a:r>
          </a:p>
        </p:txBody>
      </p:sp>
      <p:sp>
        <p:nvSpPr>
          <p:cNvPr id="4" name="TextBox 3">
            <a:extLst>
              <a:ext uri="{FF2B5EF4-FFF2-40B4-BE49-F238E27FC236}">
                <a16:creationId xmlns:a16="http://schemas.microsoft.com/office/drawing/2014/main" id="{D807806A-17C8-BF7E-AE81-AB3538855442}"/>
              </a:ext>
            </a:extLst>
          </p:cNvPr>
          <p:cNvSpPr txBox="1"/>
          <p:nvPr/>
        </p:nvSpPr>
        <p:spPr>
          <a:xfrm>
            <a:off x="0" y="1270000"/>
            <a:ext cx="12192000" cy="400110"/>
          </a:xfrm>
          <a:prstGeom prst="rect">
            <a:avLst/>
          </a:prstGeom>
          <a:noFill/>
        </p:spPr>
        <p:txBody>
          <a:bodyPr vert="horz" rtlCol="0">
            <a:spAutoFit/>
          </a:bodyPr>
          <a:lstStyle/>
          <a:p>
            <a:pPr algn="ctr"/>
            <a:r>
              <a:rPr lang="en-US" sz="2000"/>
              <a:t>(NABRE, New American Bible Revised Edition)</a:t>
            </a:r>
          </a:p>
        </p:txBody>
      </p:sp>
      <p:sp>
        <p:nvSpPr>
          <p:cNvPr id="5" name="TextBox 4">
            <a:extLst>
              <a:ext uri="{FF2B5EF4-FFF2-40B4-BE49-F238E27FC236}">
                <a16:creationId xmlns:a16="http://schemas.microsoft.com/office/drawing/2014/main" id="{EB1F0C64-DCE9-0D1B-B094-C88F9879909C}"/>
              </a:ext>
            </a:extLst>
          </p:cNvPr>
          <p:cNvSpPr txBox="1"/>
          <p:nvPr/>
        </p:nvSpPr>
        <p:spPr>
          <a:xfrm>
            <a:off x="1016000" y="1905000"/>
            <a:ext cx="10160000" cy="4862870"/>
          </a:xfrm>
          <a:prstGeom prst="rect">
            <a:avLst/>
          </a:prstGeom>
          <a:noFill/>
        </p:spPr>
        <p:txBody>
          <a:bodyPr vert="horz" rtlCol="0">
            <a:spAutoFit/>
          </a:bodyPr>
          <a:lstStyle/>
          <a:p>
            <a:pPr algn="ctr"/>
            <a:r>
              <a:rPr lang="en-US" sz="3100"/>
              <a:t>"Remember the deeds of the ancestors, which they did in their generations, and you will receive great honor and an everlasting name. </a:t>
            </a:r>
            <a:r>
              <a:rPr lang="en-US" sz="3100" b="1">
                <a:solidFill>
                  <a:srgbClr val="FF0000"/>
                </a:solidFill>
              </a:rPr>
              <a:t>Was not Abraham found faithful when tested, and it was reckoned to him as righteousness</a:t>
            </a:r>
            <a:r>
              <a:rPr lang="en-US" sz="3100"/>
              <a:t>? Joseph in the time of his distress </a:t>
            </a:r>
            <a:r>
              <a:rPr lang="en-US" sz="3100" b="1">
                <a:solidFill>
                  <a:srgbClr val="FF0000"/>
                </a:solidFill>
              </a:rPr>
              <a:t>kept the commandment</a:t>
            </a:r>
            <a:r>
              <a:rPr lang="en-US" sz="3100"/>
              <a:t> and became lord of Egypt. Phinehas our ancestor, because he was deeply zealous, received the covenant of everlasting priesthood. Joshua, because he </a:t>
            </a:r>
            <a:r>
              <a:rPr lang="en-US" sz="3100" b="1">
                <a:solidFill>
                  <a:srgbClr val="FF0000"/>
                </a:solidFill>
              </a:rPr>
              <a:t>fulfilled the command</a:t>
            </a:r>
            <a:r>
              <a:rPr lang="en-US" sz="3100"/>
              <a:t>, became a judge in Israel. (Continued...)</a:t>
            </a:r>
          </a:p>
        </p:txBody>
      </p:sp>
    </p:spTree>
    <p:extLst>
      <p:ext uri="{BB962C8B-B14F-4D97-AF65-F5344CB8AC3E}">
        <p14:creationId xmlns:p14="http://schemas.microsoft.com/office/powerpoint/2010/main" val="912766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D8A2E-90E5-DEB4-93D1-58F502EE1390}"/>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81B6288C-AC17-8D24-ADFF-B118C173595F}"/>
              </a:ext>
            </a:extLst>
          </p:cNvPr>
          <p:cNvSpPr txBox="1"/>
          <p:nvPr/>
        </p:nvSpPr>
        <p:spPr>
          <a:xfrm>
            <a:off x="1016000" y="635000"/>
            <a:ext cx="10160000" cy="4385816"/>
          </a:xfrm>
          <a:prstGeom prst="rect">
            <a:avLst/>
          </a:prstGeom>
          <a:noFill/>
        </p:spPr>
        <p:txBody>
          <a:bodyPr vert="horz" rtlCol="0">
            <a:spAutoFit/>
          </a:bodyPr>
          <a:lstStyle/>
          <a:p>
            <a:pPr algn="ctr"/>
            <a:r>
              <a:rPr lang="en-US" sz="3100"/>
              <a:t>Caleb, because he testified in the assembly, received an inheritance in the land. David, because he was merciful, inherited the throne of the kingdom forever. Elijah, because of great zeal for the law, was taken up into heaven. Hananiah, Azariah, and Mishael believed and were saved from the flame. 60 Daniel, because of his innocence, was delivered from the mouth of the lions. Daniel, because of his innocence, was delivered from the mouth of the lions.</a:t>
            </a:r>
          </a:p>
        </p:txBody>
      </p:sp>
    </p:spTree>
    <p:extLst>
      <p:ext uri="{BB962C8B-B14F-4D97-AF65-F5344CB8AC3E}">
        <p14:creationId xmlns:p14="http://schemas.microsoft.com/office/powerpoint/2010/main" val="15797803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172CAF-149D-62FA-119F-B734DE06D3E5}"/>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9B351654-CA34-3118-D5B5-DDF50B8BD202}"/>
              </a:ext>
            </a:extLst>
          </p:cNvPr>
          <p:cNvSpPr txBox="1"/>
          <p:nvPr/>
        </p:nvSpPr>
        <p:spPr>
          <a:xfrm>
            <a:off x="0" y="762000"/>
            <a:ext cx="12192000" cy="646331"/>
          </a:xfrm>
          <a:prstGeom prst="rect">
            <a:avLst/>
          </a:prstGeom>
          <a:noFill/>
        </p:spPr>
        <p:txBody>
          <a:bodyPr vert="horz" rtlCol="0">
            <a:spAutoFit/>
          </a:bodyPr>
          <a:lstStyle/>
          <a:p>
            <a:pPr algn="ctr"/>
            <a:r>
              <a:rPr lang="en-US" sz="3600"/>
              <a:t>James 2:18-26</a:t>
            </a:r>
          </a:p>
        </p:txBody>
      </p:sp>
      <p:sp>
        <p:nvSpPr>
          <p:cNvPr id="4" name="TextBox 3">
            <a:extLst>
              <a:ext uri="{FF2B5EF4-FFF2-40B4-BE49-F238E27FC236}">
                <a16:creationId xmlns:a16="http://schemas.microsoft.com/office/drawing/2014/main" id="{B0C975D4-5762-0AFB-4A30-D3F1FDFA628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28540F4-72D0-47C3-F482-8B766103F2E9}"/>
              </a:ext>
            </a:extLst>
          </p:cNvPr>
          <p:cNvSpPr txBox="1"/>
          <p:nvPr/>
        </p:nvSpPr>
        <p:spPr>
          <a:xfrm>
            <a:off x="1016000" y="1905000"/>
            <a:ext cx="10160000" cy="3908762"/>
          </a:xfrm>
          <a:prstGeom prst="rect">
            <a:avLst/>
          </a:prstGeom>
          <a:noFill/>
        </p:spPr>
        <p:txBody>
          <a:bodyPr vert="horz" rtlCol="0">
            <a:spAutoFit/>
          </a:bodyPr>
          <a:lstStyle/>
          <a:p>
            <a:pPr algn="ctr"/>
            <a:r>
              <a:rPr lang="en-US" sz="3100"/>
              <a:t>But someone may well say, "You have faith and I have works; show me your faith without the works, and I will show you my faith by my works." You believe that God is one. You do well; the demons also believe, and shudder. But are you willing to recognize, you foolish fellow, that faith without works is useless? Was not Abraham our father justified by works when he offered up Isaac his son on the altar? (Continued...)</a:t>
            </a:r>
          </a:p>
        </p:txBody>
      </p:sp>
    </p:spTree>
    <p:extLst>
      <p:ext uri="{BB962C8B-B14F-4D97-AF65-F5344CB8AC3E}">
        <p14:creationId xmlns:p14="http://schemas.microsoft.com/office/powerpoint/2010/main" val="42939163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13405-DA6C-FB50-C0F0-394FDF4574E5}"/>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2798C1C1-7F1D-3BC8-7F16-70636F6DF046}"/>
              </a:ext>
            </a:extLst>
          </p:cNvPr>
          <p:cNvSpPr txBox="1"/>
          <p:nvPr/>
        </p:nvSpPr>
        <p:spPr>
          <a:xfrm>
            <a:off x="1016000" y="635000"/>
            <a:ext cx="10160000" cy="4862870"/>
          </a:xfrm>
          <a:prstGeom prst="rect">
            <a:avLst/>
          </a:prstGeom>
          <a:noFill/>
        </p:spPr>
        <p:txBody>
          <a:bodyPr vert="horz" rtlCol="0">
            <a:spAutoFit/>
          </a:bodyPr>
          <a:lstStyle/>
          <a:p>
            <a:pPr algn="ctr"/>
            <a:r>
              <a:rPr lang="en-US" sz="3100"/>
              <a:t>You see that faith was working with his works, and as a result of the works, faith was perfected; and the Scripture was fulfilled which says, "AND ABRAHAM BELIEVED GOD, AND IT WAS RECKONED TO HIM AS RIGHTEOUSNESS," and he was called the friend of God. </a:t>
            </a:r>
            <a:r>
              <a:rPr lang="en-US" sz="3100" b="1">
                <a:solidFill>
                  <a:srgbClr val="FF0000"/>
                </a:solidFill>
              </a:rPr>
              <a:t>You see that a man is justified by works and not by faith alone</a:t>
            </a:r>
            <a:r>
              <a:rPr lang="en-US" sz="3100"/>
              <a:t>. In the same way, was not Rahab the harlot also justified by works when she received the messengers and sent them out by another way? (Continued...)</a:t>
            </a:r>
          </a:p>
        </p:txBody>
      </p:sp>
    </p:spTree>
    <p:extLst>
      <p:ext uri="{BB962C8B-B14F-4D97-AF65-F5344CB8AC3E}">
        <p14:creationId xmlns:p14="http://schemas.microsoft.com/office/powerpoint/2010/main" val="2084332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C4A4CE-BD06-3A34-2768-D79BCBB5D9BF}"/>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B2F73178-738D-9BB3-3E51-CE4ED674A26C}"/>
              </a:ext>
            </a:extLst>
          </p:cNvPr>
          <p:cNvSpPr txBox="1"/>
          <p:nvPr/>
        </p:nvSpPr>
        <p:spPr>
          <a:xfrm>
            <a:off x="1016000" y="635000"/>
            <a:ext cx="10160000" cy="1046440"/>
          </a:xfrm>
          <a:prstGeom prst="rect">
            <a:avLst/>
          </a:prstGeom>
          <a:noFill/>
        </p:spPr>
        <p:txBody>
          <a:bodyPr vert="horz" rtlCol="0">
            <a:spAutoFit/>
          </a:bodyPr>
          <a:lstStyle/>
          <a:p>
            <a:pPr algn="ctr"/>
            <a:r>
              <a:rPr lang="en-US" sz="3100"/>
              <a:t>For just as the body without the spirit is dead, so also faith without works is dead.</a:t>
            </a:r>
          </a:p>
        </p:txBody>
      </p:sp>
    </p:spTree>
    <p:extLst>
      <p:ext uri="{BB962C8B-B14F-4D97-AF65-F5344CB8AC3E}">
        <p14:creationId xmlns:p14="http://schemas.microsoft.com/office/powerpoint/2010/main" val="16490887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942F89-DFAF-86D1-FFF7-85ADA4B96EA9}"/>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AC99AE24-AF70-F646-D37F-50D9D4F442FD}"/>
              </a:ext>
            </a:extLst>
          </p:cNvPr>
          <p:cNvSpPr txBox="1"/>
          <p:nvPr/>
        </p:nvSpPr>
        <p:spPr>
          <a:xfrm>
            <a:off x="0" y="762000"/>
            <a:ext cx="12192000" cy="646331"/>
          </a:xfrm>
          <a:prstGeom prst="rect">
            <a:avLst/>
          </a:prstGeom>
          <a:noFill/>
        </p:spPr>
        <p:txBody>
          <a:bodyPr vert="horz" rtlCol="0">
            <a:spAutoFit/>
          </a:bodyPr>
          <a:lstStyle/>
          <a:p>
            <a:pPr algn="ctr"/>
            <a:r>
              <a:rPr lang="en-US" sz="3600"/>
              <a:t>Jeremiah 6:17-19</a:t>
            </a:r>
          </a:p>
        </p:txBody>
      </p:sp>
      <p:sp>
        <p:nvSpPr>
          <p:cNvPr id="4" name="TextBox 3">
            <a:extLst>
              <a:ext uri="{FF2B5EF4-FFF2-40B4-BE49-F238E27FC236}">
                <a16:creationId xmlns:a16="http://schemas.microsoft.com/office/drawing/2014/main" id="{32FC08D5-CECF-4EB2-7567-C267C422104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88FFCD1-5BD2-3388-0297-B4F4F84B9922}"/>
              </a:ext>
            </a:extLst>
          </p:cNvPr>
          <p:cNvSpPr txBox="1"/>
          <p:nvPr/>
        </p:nvSpPr>
        <p:spPr>
          <a:xfrm>
            <a:off x="1016000" y="1905000"/>
            <a:ext cx="10160000" cy="3431709"/>
          </a:xfrm>
          <a:prstGeom prst="rect">
            <a:avLst/>
          </a:prstGeom>
          <a:noFill/>
        </p:spPr>
        <p:txBody>
          <a:bodyPr vert="horz" rtlCol="0">
            <a:spAutoFit/>
          </a:bodyPr>
          <a:lstStyle/>
          <a:p>
            <a:pPr algn="ctr"/>
            <a:r>
              <a:rPr lang="en-US" sz="3100"/>
              <a:t>"And I set watchmen over you, saying, 'Listen to the sound of the trumpet!' But they said, 'We will not listen.' "Therefore hear, O nations, And know, O congregation, what is among them. "Hear, O earth: behold, I am bringing disaster on this people, The fruit of their plans, </a:t>
            </a:r>
            <a:r>
              <a:rPr lang="en-US" sz="3100" b="1">
                <a:solidFill>
                  <a:srgbClr val="FF0000"/>
                </a:solidFill>
              </a:rPr>
              <a:t>Because they have not listened to My words, And as for My law, they have rejected it</a:t>
            </a:r>
            <a:r>
              <a:rPr lang="en-US" sz="3100"/>
              <a:t> also.</a:t>
            </a:r>
          </a:p>
        </p:txBody>
      </p:sp>
    </p:spTree>
    <p:extLst>
      <p:ext uri="{BB962C8B-B14F-4D97-AF65-F5344CB8AC3E}">
        <p14:creationId xmlns:p14="http://schemas.microsoft.com/office/powerpoint/2010/main" val="345891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1AA9FA-8454-D6C1-74BE-6E2A22E20329}"/>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83FD35FD-F56A-E938-76EC-4033A2B02638}"/>
              </a:ext>
            </a:extLst>
          </p:cNvPr>
          <p:cNvSpPr txBox="1"/>
          <p:nvPr/>
        </p:nvSpPr>
        <p:spPr>
          <a:xfrm>
            <a:off x="0" y="762000"/>
            <a:ext cx="12192000" cy="646331"/>
          </a:xfrm>
          <a:prstGeom prst="rect">
            <a:avLst/>
          </a:prstGeom>
          <a:noFill/>
        </p:spPr>
        <p:txBody>
          <a:bodyPr vert="horz" rtlCol="0">
            <a:spAutoFit/>
          </a:bodyPr>
          <a:lstStyle/>
          <a:p>
            <a:pPr algn="ctr"/>
            <a:r>
              <a:rPr lang="en-US" sz="3600"/>
              <a:t>John 3:12-18</a:t>
            </a:r>
          </a:p>
        </p:txBody>
      </p:sp>
      <p:sp>
        <p:nvSpPr>
          <p:cNvPr id="4" name="TextBox 3">
            <a:extLst>
              <a:ext uri="{FF2B5EF4-FFF2-40B4-BE49-F238E27FC236}">
                <a16:creationId xmlns:a16="http://schemas.microsoft.com/office/drawing/2014/main" id="{ED45D982-06FB-3745-5CC1-CDD4FE4D502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760C9AE-F573-312F-C059-2C28B56D318D}"/>
              </a:ext>
            </a:extLst>
          </p:cNvPr>
          <p:cNvSpPr txBox="1"/>
          <p:nvPr/>
        </p:nvSpPr>
        <p:spPr>
          <a:xfrm>
            <a:off x="1016000" y="1905000"/>
            <a:ext cx="10160000" cy="4862870"/>
          </a:xfrm>
          <a:prstGeom prst="rect">
            <a:avLst/>
          </a:prstGeom>
          <a:noFill/>
        </p:spPr>
        <p:txBody>
          <a:bodyPr vert="horz" rtlCol="0">
            <a:spAutoFit/>
          </a:bodyPr>
          <a:lstStyle/>
          <a:p>
            <a:pPr algn="ctr"/>
            <a:r>
              <a:rPr lang="en-US" sz="3100"/>
              <a:t>"If I told you earthly things and you do not believe, how will you believe if I tell you heavenly things? "No one has ascended into heaven, but He who descended from heaven: the Son of Man. "As Moses lifted up the serpent in the wilderness, even so must the Son of Man be lifted up; </a:t>
            </a:r>
            <a:r>
              <a:rPr lang="en-US" sz="3100" b="1">
                <a:solidFill>
                  <a:srgbClr val="FF0000"/>
                </a:solidFill>
              </a:rPr>
              <a:t>so that whoever believes will in Him have eternal life. "For God so loved the world, that He gave His only begotten Son, that whoever believes in Him shall not perish, but have eternal life.</a:t>
            </a:r>
            <a:r>
              <a:rPr lang="en-US" sz="3100"/>
              <a:t> (Continued...)</a:t>
            </a:r>
          </a:p>
        </p:txBody>
      </p:sp>
    </p:spTree>
    <p:extLst>
      <p:ext uri="{BB962C8B-B14F-4D97-AF65-F5344CB8AC3E}">
        <p14:creationId xmlns:p14="http://schemas.microsoft.com/office/powerpoint/2010/main" val="35087331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7FE2F-4ACE-615C-D449-7EAB190057FC}"/>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488F576E-4942-9EB9-7C14-2D5E4DF69A5C}"/>
              </a:ext>
            </a:extLst>
          </p:cNvPr>
          <p:cNvSpPr txBox="1"/>
          <p:nvPr/>
        </p:nvSpPr>
        <p:spPr>
          <a:xfrm>
            <a:off x="0" y="762000"/>
            <a:ext cx="12192000" cy="646331"/>
          </a:xfrm>
          <a:prstGeom prst="rect">
            <a:avLst/>
          </a:prstGeom>
          <a:noFill/>
        </p:spPr>
        <p:txBody>
          <a:bodyPr vert="horz" rtlCol="0">
            <a:spAutoFit/>
          </a:bodyPr>
          <a:lstStyle/>
          <a:p>
            <a:pPr algn="ctr"/>
            <a:r>
              <a:rPr lang="en-US" sz="3600"/>
              <a:t>John 3:19-21</a:t>
            </a:r>
          </a:p>
        </p:txBody>
      </p:sp>
      <p:sp>
        <p:nvSpPr>
          <p:cNvPr id="4" name="TextBox 3">
            <a:extLst>
              <a:ext uri="{FF2B5EF4-FFF2-40B4-BE49-F238E27FC236}">
                <a16:creationId xmlns:a16="http://schemas.microsoft.com/office/drawing/2014/main" id="{EC154561-EF45-E862-A9D3-FD48991B896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85B7EA6-B445-8CEF-BC22-CDF3F2B9793D}"/>
              </a:ext>
            </a:extLst>
          </p:cNvPr>
          <p:cNvSpPr txBox="1"/>
          <p:nvPr/>
        </p:nvSpPr>
        <p:spPr>
          <a:xfrm>
            <a:off x="1016000" y="1905000"/>
            <a:ext cx="10160000" cy="3908762"/>
          </a:xfrm>
          <a:prstGeom prst="rect">
            <a:avLst/>
          </a:prstGeom>
          <a:noFill/>
        </p:spPr>
        <p:txBody>
          <a:bodyPr vert="horz" rtlCol="0">
            <a:spAutoFit/>
          </a:bodyPr>
          <a:lstStyle/>
          <a:p>
            <a:pPr algn="ctr"/>
            <a:r>
              <a:rPr lang="en-US" sz="3100"/>
              <a:t>"This is the judgment, that the Light has come into the world, and men loved the darkness rather than the Light, for their deeds were evil. "For everyone who does evil hates the Light, and does not come to the Light for fear that his deeds will be exposed. "</a:t>
            </a:r>
            <a:r>
              <a:rPr lang="en-US" sz="3100" b="1">
                <a:solidFill>
                  <a:srgbClr val="FF0000"/>
                </a:solidFill>
              </a:rPr>
              <a:t>But he who practices the truth comes to the Light</a:t>
            </a:r>
            <a:r>
              <a:rPr lang="en-US" sz="3100"/>
              <a:t>, so that his deeds may be manifested as having been wrought in God."</a:t>
            </a:r>
          </a:p>
        </p:txBody>
      </p:sp>
    </p:spTree>
    <p:extLst>
      <p:ext uri="{BB962C8B-B14F-4D97-AF65-F5344CB8AC3E}">
        <p14:creationId xmlns:p14="http://schemas.microsoft.com/office/powerpoint/2010/main" val="25796420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B47BA-2645-3F1A-7EB6-3ADC2548DBAC}"/>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25C2DCFE-089B-B4A1-D14B-02EC15E98330}"/>
              </a:ext>
            </a:extLst>
          </p:cNvPr>
          <p:cNvSpPr txBox="1"/>
          <p:nvPr/>
        </p:nvSpPr>
        <p:spPr>
          <a:xfrm>
            <a:off x="0" y="762000"/>
            <a:ext cx="12192000" cy="646331"/>
          </a:xfrm>
          <a:prstGeom prst="rect">
            <a:avLst/>
          </a:prstGeom>
          <a:noFill/>
        </p:spPr>
        <p:txBody>
          <a:bodyPr vert="horz" rtlCol="0">
            <a:spAutoFit/>
          </a:bodyPr>
          <a:lstStyle/>
          <a:p>
            <a:pPr algn="ctr"/>
            <a:r>
              <a:rPr lang="en-US" sz="3600"/>
              <a:t>Leviticus 18:4-5</a:t>
            </a:r>
          </a:p>
        </p:txBody>
      </p:sp>
      <p:sp>
        <p:nvSpPr>
          <p:cNvPr id="4" name="TextBox 3">
            <a:extLst>
              <a:ext uri="{FF2B5EF4-FFF2-40B4-BE49-F238E27FC236}">
                <a16:creationId xmlns:a16="http://schemas.microsoft.com/office/drawing/2014/main" id="{3AF0C901-4F55-BFE8-569A-D7A3F77408B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DFCFC5F-324C-6DBC-4D8A-AA8E96A98C3D}"/>
              </a:ext>
            </a:extLst>
          </p:cNvPr>
          <p:cNvSpPr txBox="1"/>
          <p:nvPr/>
        </p:nvSpPr>
        <p:spPr>
          <a:xfrm>
            <a:off x="1016000" y="1905000"/>
            <a:ext cx="10160000" cy="2477601"/>
          </a:xfrm>
          <a:prstGeom prst="rect">
            <a:avLst/>
          </a:prstGeom>
          <a:noFill/>
        </p:spPr>
        <p:txBody>
          <a:bodyPr vert="horz" rtlCol="0">
            <a:spAutoFit/>
          </a:bodyPr>
          <a:lstStyle/>
          <a:p>
            <a:pPr algn="ctr"/>
            <a:r>
              <a:rPr lang="en-US" sz="3100"/>
              <a:t>You are to </a:t>
            </a:r>
            <a:r>
              <a:rPr lang="en-US" sz="3100" b="1">
                <a:solidFill>
                  <a:srgbClr val="FF0000"/>
                </a:solidFill>
              </a:rPr>
              <a:t>perform My judgments and keep My statutes, to live in accord with them</a:t>
            </a:r>
            <a:r>
              <a:rPr lang="en-US" sz="3100"/>
              <a:t>; I am the LORD your God. So you shall keep My statutes and My judgments, by which a man may live if he does them; I am the LORD.</a:t>
            </a:r>
          </a:p>
        </p:txBody>
      </p:sp>
    </p:spTree>
    <p:extLst>
      <p:ext uri="{BB962C8B-B14F-4D97-AF65-F5344CB8AC3E}">
        <p14:creationId xmlns:p14="http://schemas.microsoft.com/office/powerpoint/2010/main" val="29412960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F33F3-8FE1-5DCE-932B-7EE6120C3DBE}"/>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067F6DE4-2B92-F6EA-AC8A-EE2E88D7D32D}"/>
              </a:ext>
            </a:extLst>
          </p:cNvPr>
          <p:cNvSpPr txBox="1"/>
          <p:nvPr/>
        </p:nvSpPr>
        <p:spPr>
          <a:xfrm>
            <a:off x="0" y="762000"/>
            <a:ext cx="12192000" cy="646331"/>
          </a:xfrm>
          <a:prstGeom prst="rect">
            <a:avLst/>
          </a:prstGeom>
          <a:noFill/>
        </p:spPr>
        <p:txBody>
          <a:bodyPr vert="horz" rtlCol="0">
            <a:spAutoFit/>
          </a:bodyPr>
          <a:lstStyle/>
          <a:p>
            <a:pPr algn="ctr"/>
            <a:r>
              <a:rPr lang="en-US" sz="3600"/>
              <a:t>Matthew 19:16-17</a:t>
            </a:r>
          </a:p>
        </p:txBody>
      </p:sp>
      <p:sp>
        <p:nvSpPr>
          <p:cNvPr id="4" name="TextBox 3">
            <a:extLst>
              <a:ext uri="{FF2B5EF4-FFF2-40B4-BE49-F238E27FC236}">
                <a16:creationId xmlns:a16="http://schemas.microsoft.com/office/drawing/2014/main" id="{BF9AE32C-C52D-A169-AC73-5293493017A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D4219B2-A190-86B8-2B8C-91A408F0A590}"/>
              </a:ext>
            </a:extLst>
          </p:cNvPr>
          <p:cNvSpPr txBox="1"/>
          <p:nvPr/>
        </p:nvSpPr>
        <p:spPr>
          <a:xfrm>
            <a:off x="1016000" y="1905000"/>
            <a:ext cx="10160000" cy="2954655"/>
          </a:xfrm>
          <a:prstGeom prst="rect">
            <a:avLst/>
          </a:prstGeom>
          <a:noFill/>
        </p:spPr>
        <p:txBody>
          <a:bodyPr vert="horz" rtlCol="0">
            <a:spAutoFit/>
          </a:bodyPr>
          <a:lstStyle/>
          <a:p>
            <a:pPr algn="ctr"/>
            <a:r>
              <a:rPr lang="en-US" sz="3100"/>
              <a:t>And someone came to Him and said, "Teacher, what good thing shall I do that I may obtain eternal life?" And He said to him, "Why are you asking Me about what is good? There is only One who is good; but </a:t>
            </a:r>
            <a:r>
              <a:rPr lang="en-US" sz="3100" b="1">
                <a:solidFill>
                  <a:srgbClr val="FF0000"/>
                </a:solidFill>
              </a:rPr>
              <a:t>if you wish to enter into life, keep the commandments</a:t>
            </a:r>
            <a:r>
              <a:rPr lang="en-US" sz="3100"/>
              <a:t>."</a:t>
            </a:r>
          </a:p>
        </p:txBody>
      </p:sp>
    </p:spTree>
    <p:extLst>
      <p:ext uri="{BB962C8B-B14F-4D97-AF65-F5344CB8AC3E}">
        <p14:creationId xmlns:p14="http://schemas.microsoft.com/office/powerpoint/2010/main" val="21932116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890ED-51ED-B609-E7CB-87699BF246D7}"/>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E2EC41B0-D2D7-5B76-1009-B1589F08679D}"/>
              </a:ext>
            </a:extLst>
          </p:cNvPr>
          <p:cNvSpPr txBox="1"/>
          <p:nvPr/>
        </p:nvSpPr>
        <p:spPr>
          <a:xfrm>
            <a:off x="0" y="762000"/>
            <a:ext cx="12192000" cy="646331"/>
          </a:xfrm>
          <a:prstGeom prst="rect">
            <a:avLst/>
          </a:prstGeom>
          <a:noFill/>
        </p:spPr>
        <p:txBody>
          <a:bodyPr vert="horz" rtlCol="0">
            <a:spAutoFit/>
          </a:bodyPr>
          <a:lstStyle/>
          <a:p>
            <a:pPr algn="ctr"/>
            <a:r>
              <a:rPr lang="en-US" sz="3600"/>
              <a:t>Matthew 7:21</a:t>
            </a:r>
          </a:p>
        </p:txBody>
      </p:sp>
      <p:sp>
        <p:nvSpPr>
          <p:cNvPr id="4" name="TextBox 3">
            <a:extLst>
              <a:ext uri="{FF2B5EF4-FFF2-40B4-BE49-F238E27FC236}">
                <a16:creationId xmlns:a16="http://schemas.microsoft.com/office/drawing/2014/main" id="{1C528D38-77E8-B146-5321-906AE71E048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B84D093-D1F9-D6A1-EAAA-CCF735105180}"/>
              </a:ext>
            </a:extLst>
          </p:cNvPr>
          <p:cNvSpPr txBox="1"/>
          <p:nvPr/>
        </p:nvSpPr>
        <p:spPr>
          <a:xfrm>
            <a:off x="1016000" y="1905000"/>
            <a:ext cx="10160000" cy="1523494"/>
          </a:xfrm>
          <a:prstGeom prst="rect">
            <a:avLst/>
          </a:prstGeom>
          <a:noFill/>
        </p:spPr>
        <p:txBody>
          <a:bodyPr vert="horz" rtlCol="0">
            <a:spAutoFit/>
          </a:bodyPr>
          <a:lstStyle/>
          <a:p>
            <a:pPr algn="ctr"/>
            <a:r>
              <a:rPr lang="en-US" sz="3100"/>
              <a:t>"Not everyone who says to Me, 'Lord, Lord,' will enter the kingdom of heaven, but </a:t>
            </a:r>
            <a:r>
              <a:rPr lang="en-US" sz="3100" b="1">
                <a:solidFill>
                  <a:srgbClr val="FF0000"/>
                </a:solidFill>
              </a:rPr>
              <a:t>he who does the will of My Father who is in heaven will enter</a:t>
            </a:r>
            <a:r>
              <a:rPr lang="en-US" sz="3100"/>
              <a:t>.</a:t>
            </a:r>
          </a:p>
        </p:txBody>
      </p:sp>
    </p:spTree>
    <p:extLst>
      <p:ext uri="{BB962C8B-B14F-4D97-AF65-F5344CB8AC3E}">
        <p14:creationId xmlns:p14="http://schemas.microsoft.com/office/powerpoint/2010/main" val="12011421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BCFEB9-2F82-A6FA-13AE-A193B97E02D0}"/>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C1BD5905-545D-70ED-2832-1717C6FC7F78}"/>
              </a:ext>
            </a:extLst>
          </p:cNvPr>
          <p:cNvSpPr txBox="1"/>
          <p:nvPr/>
        </p:nvSpPr>
        <p:spPr>
          <a:xfrm>
            <a:off x="0" y="762000"/>
            <a:ext cx="12192000" cy="646331"/>
          </a:xfrm>
          <a:prstGeom prst="rect">
            <a:avLst/>
          </a:prstGeom>
          <a:noFill/>
        </p:spPr>
        <p:txBody>
          <a:bodyPr vert="horz" rtlCol="0">
            <a:spAutoFit/>
          </a:bodyPr>
          <a:lstStyle/>
          <a:p>
            <a:pPr algn="ctr"/>
            <a:r>
              <a:rPr lang="en-US" sz="3600"/>
              <a:t>Revelation 2:25-28</a:t>
            </a:r>
          </a:p>
        </p:txBody>
      </p:sp>
      <p:sp>
        <p:nvSpPr>
          <p:cNvPr id="4" name="TextBox 3">
            <a:extLst>
              <a:ext uri="{FF2B5EF4-FFF2-40B4-BE49-F238E27FC236}">
                <a16:creationId xmlns:a16="http://schemas.microsoft.com/office/drawing/2014/main" id="{290ABFCD-BF98-091F-012D-C3D3CE440F4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6A5236C-1FA9-1B3E-EC89-9B20594060E2}"/>
              </a:ext>
            </a:extLst>
          </p:cNvPr>
          <p:cNvSpPr txBox="1"/>
          <p:nvPr/>
        </p:nvSpPr>
        <p:spPr>
          <a:xfrm>
            <a:off x="1016000" y="1905000"/>
            <a:ext cx="10160000" cy="3908762"/>
          </a:xfrm>
          <a:prstGeom prst="rect">
            <a:avLst/>
          </a:prstGeom>
          <a:noFill/>
        </p:spPr>
        <p:txBody>
          <a:bodyPr vert="horz" rtlCol="0">
            <a:spAutoFit/>
          </a:bodyPr>
          <a:lstStyle/>
          <a:p>
            <a:pPr algn="ctr"/>
            <a:r>
              <a:rPr lang="en-US" sz="3100"/>
              <a:t>Nevertheless what you have, hold fast until I come. </a:t>
            </a:r>
            <a:r>
              <a:rPr lang="en-US" sz="3100" b="1">
                <a:solidFill>
                  <a:srgbClr val="FF0000"/>
                </a:solidFill>
              </a:rPr>
              <a:t>He who overcomes, and he who keeps My deeds until the end, TO HIM I WILL GIVE AUTHORITY OVER THE NATIONS</a:t>
            </a:r>
            <a:r>
              <a:rPr lang="en-US" sz="3100"/>
              <a:t>; AND HE SHALL RULE THEM WITH A ROD OF IRON, AS THE VESSELS OF THE POTTER ARE BROKEN TO PIECES, as I also have received authority from My Father; and I will give him the morning star.</a:t>
            </a:r>
          </a:p>
        </p:txBody>
      </p:sp>
    </p:spTree>
    <p:extLst>
      <p:ext uri="{BB962C8B-B14F-4D97-AF65-F5344CB8AC3E}">
        <p14:creationId xmlns:p14="http://schemas.microsoft.com/office/powerpoint/2010/main" val="7053019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D01C70-7914-D5E5-1240-8997C3569BD2}"/>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AE423475-9EF9-FA48-2876-99079D66E981}"/>
              </a:ext>
            </a:extLst>
          </p:cNvPr>
          <p:cNvSpPr txBox="1"/>
          <p:nvPr/>
        </p:nvSpPr>
        <p:spPr>
          <a:xfrm>
            <a:off x="0" y="762000"/>
            <a:ext cx="12192000" cy="646331"/>
          </a:xfrm>
          <a:prstGeom prst="rect">
            <a:avLst/>
          </a:prstGeom>
          <a:noFill/>
        </p:spPr>
        <p:txBody>
          <a:bodyPr vert="horz" rtlCol="0">
            <a:spAutoFit/>
          </a:bodyPr>
          <a:lstStyle/>
          <a:p>
            <a:pPr algn="ctr"/>
            <a:r>
              <a:rPr lang="en-US" sz="3600"/>
              <a:t>Second Peter 1:5-11</a:t>
            </a:r>
          </a:p>
        </p:txBody>
      </p:sp>
      <p:sp>
        <p:nvSpPr>
          <p:cNvPr id="4" name="TextBox 3">
            <a:extLst>
              <a:ext uri="{FF2B5EF4-FFF2-40B4-BE49-F238E27FC236}">
                <a16:creationId xmlns:a16="http://schemas.microsoft.com/office/drawing/2014/main" id="{76232C2D-0127-EB6A-F13A-2B777589808C}"/>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1E5D8B6A-BEA0-979D-30B8-33F081C563D5}"/>
              </a:ext>
            </a:extLst>
          </p:cNvPr>
          <p:cNvSpPr txBox="1"/>
          <p:nvPr/>
        </p:nvSpPr>
        <p:spPr>
          <a:xfrm>
            <a:off x="1016000" y="1905000"/>
            <a:ext cx="10160000" cy="4385816"/>
          </a:xfrm>
          <a:prstGeom prst="rect">
            <a:avLst/>
          </a:prstGeom>
          <a:noFill/>
        </p:spPr>
        <p:txBody>
          <a:bodyPr vert="horz" rtlCol="0">
            <a:spAutoFit/>
          </a:bodyPr>
          <a:lstStyle/>
          <a:p>
            <a:pPr algn="ctr"/>
            <a:r>
              <a:rPr lang="en-US" sz="3100"/>
              <a:t>Yea, and for this very cause adding on your part all diligence, in your faith supply virtue; and in your virtue knowledge; and in your knowledge self-control; and in your self-control patience; and in your patience godliness; and in your godliness brotherly kindness; and in your brotherly kindness love. For if these things are yours and abound, they make you to be not idle nor unfruitful unto the knowledge of our Lord Jesus Christ. (Continued...)</a:t>
            </a:r>
          </a:p>
        </p:txBody>
      </p:sp>
    </p:spTree>
    <p:extLst>
      <p:ext uri="{BB962C8B-B14F-4D97-AF65-F5344CB8AC3E}">
        <p14:creationId xmlns:p14="http://schemas.microsoft.com/office/powerpoint/2010/main" val="2830015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31ED6B-65EB-79AB-6F49-A98B63B28EF9}"/>
              </a:ext>
            </a:extLst>
          </p:cNvPr>
          <p:cNvSpPr txBox="1"/>
          <p:nvPr/>
        </p:nvSpPr>
        <p:spPr>
          <a:xfrm>
            <a:off x="127000" y="127000"/>
            <a:ext cx="7315200" cy="276999"/>
          </a:xfrm>
          <a:prstGeom prst="rect">
            <a:avLst/>
          </a:prstGeom>
          <a:noFill/>
        </p:spPr>
        <p:txBody>
          <a:bodyPr vert="horz" lIns="0" tIns="0" rIns="0" bIns="0" rtlCol="0">
            <a:spAutoFit/>
          </a:bodyPr>
          <a:lstStyle/>
          <a:p>
            <a:r>
              <a:rPr lang="en-US"/>
              <a:t>Judged according to works and deeds</a:t>
            </a:r>
          </a:p>
        </p:txBody>
      </p:sp>
      <p:sp>
        <p:nvSpPr>
          <p:cNvPr id="3" name="TextBox 2">
            <a:extLst>
              <a:ext uri="{FF2B5EF4-FFF2-40B4-BE49-F238E27FC236}">
                <a16:creationId xmlns:a16="http://schemas.microsoft.com/office/drawing/2014/main" id="{AD07724B-537E-D9C5-E3B2-79CB9170351E}"/>
              </a:ext>
            </a:extLst>
          </p:cNvPr>
          <p:cNvSpPr txBox="1"/>
          <p:nvPr/>
        </p:nvSpPr>
        <p:spPr>
          <a:xfrm>
            <a:off x="1016000" y="635000"/>
            <a:ext cx="10160000" cy="3908762"/>
          </a:xfrm>
          <a:prstGeom prst="rect">
            <a:avLst/>
          </a:prstGeom>
          <a:noFill/>
        </p:spPr>
        <p:txBody>
          <a:bodyPr vert="horz" rtlCol="0">
            <a:spAutoFit/>
          </a:bodyPr>
          <a:lstStyle/>
          <a:p>
            <a:pPr algn="ctr"/>
            <a:r>
              <a:rPr lang="en-US" sz="3100" b="1">
                <a:solidFill>
                  <a:srgbClr val="FF0000"/>
                </a:solidFill>
              </a:rPr>
              <a:t>For he that lacketh these things is blind</a:t>
            </a:r>
            <a:r>
              <a:rPr lang="en-US" sz="3100"/>
              <a:t>, seeing only what is near, having forgotten the cleansing from his old sins. Wherefore, brethren, give the more diligence to make your calling and election sure: for if ye do these things, ye shall never stumble: for thus </a:t>
            </a:r>
            <a:r>
              <a:rPr lang="en-US" sz="3100" b="1">
                <a:solidFill>
                  <a:srgbClr val="FF0000"/>
                </a:solidFill>
              </a:rPr>
              <a:t>shall be richly supplied unto you the entrance into the eternal kingdom</a:t>
            </a:r>
            <a:r>
              <a:rPr lang="en-US" sz="3100"/>
              <a:t> of our Lord and Saviour Jesus Christ.</a:t>
            </a:r>
          </a:p>
        </p:txBody>
      </p:sp>
    </p:spTree>
    <p:extLst>
      <p:ext uri="{BB962C8B-B14F-4D97-AF65-F5344CB8AC3E}">
        <p14:creationId xmlns:p14="http://schemas.microsoft.com/office/powerpoint/2010/main" val="27324249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44AE-5955-D68F-4462-00EA3B691D38}"/>
              </a:ext>
            </a:extLst>
          </p:cNvPr>
          <p:cNvSpPr>
            <a:spLocks noGrp="1"/>
          </p:cNvSpPr>
          <p:nvPr>
            <p:ph type="ctrTitle"/>
          </p:nvPr>
        </p:nvSpPr>
        <p:spPr>
          <a:xfrm>
            <a:off x="2990408" y="762000"/>
            <a:ext cx="6211185" cy="2305246"/>
          </a:xfrm>
        </p:spPr>
        <p:txBody>
          <a:bodyPr>
            <a:normAutofit/>
          </a:bodyPr>
          <a:lstStyle/>
          <a:p>
            <a:pPr algn="ctr"/>
            <a:r>
              <a:rPr lang="en-US" sz="4800">
                <a:solidFill>
                  <a:srgbClr val="000000"/>
                </a:solidFill>
              </a:rPr>
              <a:t>What Happens to the Wicked?</a:t>
            </a:r>
          </a:p>
        </p:txBody>
      </p:sp>
      <p:sp>
        <p:nvSpPr>
          <p:cNvPr id="3" name="Subtitle 2">
            <a:extLst>
              <a:ext uri="{FF2B5EF4-FFF2-40B4-BE49-F238E27FC236}">
                <a16:creationId xmlns:a16="http://schemas.microsoft.com/office/drawing/2014/main" id="{9CB6D57E-D89E-3A04-421B-600710CA61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2892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B8DEAA-159F-7B72-88D2-9C4F8CC72883}"/>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48173E84-8809-DE0C-F06E-2BCDD445EB4F}"/>
              </a:ext>
            </a:extLst>
          </p:cNvPr>
          <p:cNvSpPr txBox="1"/>
          <p:nvPr/>
        </p:nvSpPr>
        <p:spPr>
          <a:xfrm>
            <a:off x="0" y="762000"/>
            <a:ext cx="12192000" cy="646331"/>
          </a:xfrm>
          <a:prstGeom prst="rect">
            <a:avLst/>
          </a:prstGeom>
          <a:noFill/>
        </p:spPr>
        <p:txBody>
          <a:bodyPr vert="horz" rtlCol="0">
            <a:spAutoFit/>
          </a:bodyPr>
          <a:lstStyle/>
          <a:p>
            <a:pPr algn="ctr"/>
            <a:r>
              <a:rPr lang="en-US" sz="3600"/>
              <a:t>Ephesians 5:5</a:t>
            </a:r>
          </a:p>
        </p:txBody>
      </p:sp>
      <p:sp>
        <p:nvSpPr>
          <p:cNvPr id="4" name="TextBox 3">
            <a:extLst>
              <a:ext uri="{FF2B5EF4-FFF2-40B4-BE49-F238E27FC236}">
                <a16:creationId xmlns:a16="http://schemas.microsoft.com/office/drawing/2014/main" id="{9488D5FA-4DB4-76B1-7260-503614C16D18}"/>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BD289A03-42F6-884E-51BC-56393FCB4A8C}"/>
              </a:ext>
            </a:extLst>
          </p:cNvPr>
          <p:cNvSpPr txBox="1"/>
          <p:nvPr/>
        </p:nvSpPr>
        <p:spPr>
          <a:xfrm>
            <a:off x="1016000" y="1905000"/>
            <a:ext cx="10160000" cy="2000548"/>
          </a:xfrm>
          <a:prstGeom prst="rect">
            <a:avLst/>
          </a:prstGeom>
          <a:noFill/>
        </p:spPr>
        <p:txBody>
          <a:bodyPr vert="horz" rtlCol="0">
            <a:spAutoFit/>
          </a:bodyPr>
          <a:lstStyle/>
          <a:p>
            <a:pPr algn="ctr"/>
            <a:r>
              <a:rPr lang="en-US" sz="3100"/>
              <a:t>For this ye know of a surety, that no fornicator, nor unclean person, nor covetous man, who is an idolater, </a:t>
            </a:r>
            <a:r>
              <a:rPr lang="en-US" sz="3100" b="1">
                <a:solidFill>
                  <a:srgbClr val="FF0000"/>
                </a:solidFill>
              </a:rPr>
              <a:t>hath any inheritance in the kingdom of Christ and God</a:t>
            </a:r>
            <a:r>
              <a:rPr lang="en-US" sz="3100"/>
              <a:t>.</a:t>
            </a:r>
          </a:p>
        </p:txBody>
      </p:sp>
    </p:spTree>
    <p:extLst>
      <p:ext uri="{BB962C8B-B14F-4D97-AF65-F5344CB8AC3E}">
        <p14:creationId xmlns:p14="http://schemas.microsoft.com/office/powerpoint/2010/main" val="42229524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19DA2-1930-1EBA-CC18-C70579BB30F1}"/>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9C33B180-6B25-DFF8-3AAE-F86960477EB7}"/>
              </a:ext>
            </a:extLst>
          </p:cNvPr>
          <p:cNvSpPr txBox="1"/>
          <p:nvPr/>
        </p:nvSpPr>
        <p:spPr>
          <a:xfrm>
            <a:off x="0" y="762000"/>
            <a:ext cx="12192000" cy="646331"/>
          </a:xfrm>
          <a:prstGeom prst="rect">
            <a:avLst/>
          </a:prstGeom>
          <a:noFill/>
        </p:spPr>
        <p:txBody>
          <a:bodyPr vert="horz" rtlCol="0">
            <a:spAutoFit/>
          </a:bodyPr>
          <a:lstStyle/>
          <a:p>
            <a:pPr algn="ctr"/>
            <a:r>
              <a:rPr lang="en-US" sz="3600"/>
              <a:t>Matthew 10:28</a:t>
            </a:r>
          </a:p>
        </p:txBody>
      </p:sp>
      <p:sp>
        <p:nvSpPr>
          <p:cNvPr id="4" name="TextBox 3">
            <a:extLst>
              <a:ext uri="{FF2B5EF4-FFF2-40B4-BE49-F238E27FC236}">
                <a16:creationId xmlns:a16="http://schemas.microsoft.com/office/drawing/2014/main" id="{56B2B7E5-2849-0327-D7BD-32262CF91BC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1A85112A-1E91-007D-86B5-09131C0CEC42}"/>
              </a:ext>
            </a:extLst>
          </p:cNvPr>
          <p:cNvSpPr txBox="1"/>
          <p:nvPr/>
        </p:nvSpPr>
        <p:spPr>
          <a:xfrm>
            <a:off x="1016000" y="1905000"/>
            <a:ext cx="10160000" cy="1523494"/>
          </a:xfrm>
          <a:prstGeom prst="rect">
            <a:avLst/>
          </a:prstGeom>
          <a:noFill/>
        </p:spPr>
        <p:txBody>
          <a:bodyPr vert="horz" rtlCol="0">
            <a:spAutoFit/>
          </a:bodyPr>
          <a:lstStyle/>
          <a:p>
            <a:pPr algn="ctr"/>
            <a:r>
              <a:rPr lang="en-US" sz="3100"/>
              <a:t>"Do not fear those who kill the body but are unable to kill the soul; but rather fear Him who is able to </a:t>
            </a:r>
            <a:r>
              <a:rPr lang="en-US" sz="3100" b="1">
                <a:solidFill>
                  <a:srgbClr val="FF0000"/>
                </a:solidFill>
              </a:rPr>
              <a:t>destroy both soul and body in hell.</a:t>
            </a:r>
          </a:p>
        </p:txBody>
      </p:sp>
    </p:spTree>
    <p:extLst>
      <p:ext uri="{BB962C8B-B14F-4D97-AF65-F5344CB8AC3E}">
        <p14:creationId xmlns:p14="http://schemas.microsoft.com/office/powerpoint/2010/main" val="15329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930D7-0FCB-D967-4CB4-69ECE9B418EF}"/>
              </a:ext>
            </a:extLst>
          </p:cNvPr>
          <p:cNvSpPr txBox="1"/>
          <p:nvPr/>
        </p:nvSpPr>
        <p:spPr>
          <a:xfrm>
            <a:off x="127000" y="127000"/>
            <a:ext cx="7315200" cy="276999"/>
          </a:xfrm>
          <a:prstGeom prst="rect">
            <a:avLst/>
          </a:prstGeom>
          <a:noFill/>
        </p:spPr>
        <p:txBody>
          <a:bodyPr vert="horz" lIns="0" tIns="0" rIns="0" bIns="0" rtlCol="0">
            <a:spAutoFit/>
          </a:bodyPr>
          <a:lstStyle/>
          <a:p>
            <a:r>
              <a:rPr lang="en-US"/>
              <a:t>SAVED BY FAITH</a:t>
            </a:r>
          </a:p>
        </p:txBody>
      </p:sp>
      <p:sp>
        <p:nvSpPr>
          <p:cNvPr id="3" name="TextBox 2">
            <a:extLst>
              <a:ext uri="{FF2B5EF4-FFF2-40B4-BE49-F238E27FC236}">
                <a16:creationId xmlns:a16="http://schemas.microsoft.com/office/drawing/2014/main" id="{6229E42E-AA7E-0F02-EA78-6EEF0C3EF8F1}"/>
              </a:ext>
            </a:extLst>
          </p:cNvPr>
          <p:cNvSpPr txBox="1"/>
          <p:nvPr/>
        </p:nvSpPr>
        <p:spPr>
          <a:xfrm>
            <a:off x="1016000" y="635000"/>
            <a:ext cx="10160000" cy="2954655"/>
          </a:xfrm>
          <a:prstGeom prst="rect">
            <a:avLst/>
          </a:prstGeom>
          <a:noFill/>
        </p:spPr>
        <p:txBody>
          <a:bodyPr vert="horz" rtlCol="0">
            <a:spAutoFit/>
          </a:bodyPr>
          <a:lstStyle/>
          <a:p>
            <a:pPr algn="ctr"/>
            <a:r>
              <a:rPr lang="en-US" sz="3100"/>
              <a:t>"For God did not send the Son into the world to judge the world, but that the world might be saved through Him. "He who believes in Him is not judged; he who does not believe has been judged already, because he has not believed in the name of the only begotten Son of God.</a:t>
            </a:r>
          </a:p>
        </p:txBody>
      </p:sp>
    </p:spTree>
    <p:extLst>
      <p:ext uri="{BB962C8B-B14F-4D97-AF65-F5344CB8AC3E}">
        <p14:creationId xmlns:p14="http://schemas.microsoft.com/office/powerpoint/2010/main" val="35110035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F8659-0E5A-68CE-05BE-A23EABF0B873}"/>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58C842E7-CB30-8A14-EB67-E723EF736E5A}"/>
              </a:ext>
            </a:extLst>
          </p:cNvPr>
          <p:cNvSpPr txBox="1"/>
          <p:nvPr/>
        </p:nvSpPr>
        <p:spPr>
          <a:xfrm>
            <a:off x="0" y="762000"/>
            <a:ext cx="12192000" cy="646331"/>
          </a:xfrm>
          <a:prstGeom prst="rect">
            <a:avLst/>
          </a:prstGeom>
          <a:noFill/>
        </p:spPr>
        <p:txBody>
          <a:bodyPr vert="horz" rtlCol="0">
            <a:spAutoFit/>
          </a:bodyPr>
          <a:lstStyle/>
          <a:p>
            <a:pPr algn="ctr"/>
            <a:r>
              <a:rPr lang="en-US" sz="3600"/>
              <a:t>Matthew 22:9-14</a:t>
            </a:r>
          </a:p>
        </p:txBody>
      </p:sp>
      <p:sp>
        <p:nvSpPr>
          <p:cNvPr id="4" name="TextBox 3">
            <a:extLst>
              <a:ext uri="{FF2B5EF4-FFF2-40B4-BE49-F238E27FC236}">
                <a16:creationId xmlns:a16="http://schemas.microsoft.com/office/drawing/2014/main" id="{34444AFF-30A4-332C-7824-3FE3C0B91BB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8403A2B-1E30-99FD-C29E-BAB36523F776}"/>
              </a:ext>
            </a:extLst>
          </p:cNvPr>
          <p:cNvSpPr txBox="1"/>
          <p:nvPr/>
        </p:nvSpPr>
        <p:spPr>
          <a:xfrm>
            <a:off x="1016000" y="1905000"/>
            <a:ext cx="10160000" cy="4862870"/>
          </a:xfrm>
          <a:prstGeom prst="rect">
            <a:avLst/>
          </a:prstGeom>
          <a:noFill/>
        </p:spPr>
        <p:txBody>
          <a:bodyPr vert="horz" rtlCol="0">
            <a:spAutoFit/>
          </a:bodyPr>
          <a:lstStyle/>
          <a:p>
            <a:pPr algn="ctr"/>
            <a:r>
              <a:rPr lang="en-US" sz="3100"/>
              <a:t>Go therefore to the main highways, and as many as you find there, invite to the wedding feast.' "Those slaves went out into the streets and gathered together all they found, both evil and good; and the wedding hall was filled with dinner guests. "But when the king came in to look over the dinner guests, he saw a man there who was not dressed in wedding clothes, and he said to him, 'Friend, how did you come in here without wedding clothes?' And the man was speechless. (Continued...)</a:t>
            </a:r>
          </a:p>
        </p:txBody>
      </p:sp>
    </p:spTree>
    <p:extLst>
      <p:ext uri="{BB962C8B-B14F-4D97-AF65-F5344CB8AC3E}">
        <p14:creationId xmlns:p14="http://schemas.microsoft.com/office/powerpoint/2010/main" val="25586485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19514C-E7BE-26D2-C813-25C1C5D26C51}"/>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DD107A5A-F8A1-35DF-DC8D-CA77C6EED53A}"/>
              </a:ext>
            </a:extLst>
          </p:cNvPr>
          <p:cNvSpPr txBox="1"/>
          <p:nvPr/>
        </p:nvSpPr>
        <p:spPr>
          <a:xfrm>
            <a:off x="1016000" y="635000"/>
            <a:ext cx="10160000" cy="2000548"/>
          </a:xfrm>
          <a:prstGeom prst="rect">
            <a:avLst/>
          </a:prstGeom>
          <a:noFill/>
        </p:spPr>
        <p:txBody>
          <a:bodyPr vert="horz" rtlCol="0">
            <a:spAutoFit/>
          </a:bodyPr>
          <a:lstStyle/>
          <a:p>
            <a:pPr algn="ctr"/>
            <a:r>
              <a:rPr lang="en-US" sz="3100"/>
              <a:t>"Then the king said to the servants, '</a:t>
            </a:r>
            <a:r>
              <a:rPr lang="en-US" sz="3100" b="1">
                <a:solidFill>
                  <a:srgbClr val="FF0000"/>
                </a:solidFill>
              </a:rPr>
              <a:t>Bind him hand and foot, and throw him into the outer darkness; in that place there will be weeping and gnashing of teeth</a:t>
            </a:r>
            <a:r>
              <a:rPr lang="en-US" sz="3100"/>
              <a:t>.' "For many are called, but few are chosen."</a:t>
            </a:r>
          </a:p>
        </p:txBody>
      </p:sp>
    </p:spTree>
    <p:extLst>
      <p:ext uri="{BB962C8B-B14F-4D97-AF65-F5344CB8AC3E}">
        <p14:creationId xmlns:p14="http://schemas.microsoft.com/office/powerpoint/2010/main" val="2855984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275ED8-654A-FFCB-CD83-F9E0B77C574B}"/>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B7F5299C-43DD-AE1E-520F-081613CCCAC3}"/>
              </a:ext>
            </a:extLst>
          </p:cNvPr>
          <p:cNvSpPr txBox="1"/>
          <p:nvPr/>
        </p:nvSpPr>
        <p:spPr>
          <a:xfrm>
            <a:off x="0" y="762000"/>
            <a:ext cx="12192000" cy="646331"/>
          </a:xfrm>
          <a:prstGeom prst="rect">
            <a:avLst/>
          </a:prstGeom>
          <a:noFill/>
        </p:spPr>
        <p:txBody>
          <a:bodyPr vert="horz" rtlCol="0">
            <a:spAutoFit/>
          </a:bodyPr>
          <a:lstStyle/>
          <a:p>
            <a:pPr algn="ctr"/>
            <a:r>
              <a:rPr lang="en-US" sz="3600"/>
              <a:t>Revelation 2:23</a:t>
            </a:r>
          </a:p>
        </p:txBody>
      </p:sp>
      <p:sp>
        <p:nvSpPr>
          <p:cNvPr id="4" name="TextBox 3">
            <a:extLst>
              <a:ext uri="{FF2B5EF4-FFF2-40B4-BE49-F238E27FC236}">
                <a16:creationId xmlns:a16="http://schemas.microsoft.com/office/drawing/2014/main" id="{FA1B7075-0423-3697-13D3-FD4BC4422937}"/>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86BC856B-D9CC-9720-814F-299E2ACC8CF0}"/>
              </a:ext>
            </a:extLst>
          </p:cNvPr>
          <p:cNvSpPr txBox="1"/>
          <p:nvPr/>
        </p:nvSpPr>
        <p:spPr>
          <a:xfrm>
            <a:off x="1016000" y="1905000"/>
            <a:ext cx="10160000" cy="2000548"/>
          </a:xfrm>
          <a:prstGeom prst="rect">
            <a:avLst/>
          </a:prstGeom>
          <a:noFill/>
        </p:spPr>
        <p:txBody>
          <a:bodyPr vert="horz" rtlCol="0">
            <a:spAutoFit/>
          </a:bodyPr>
          <a:lstStyle/>
          <a:p>
            <a:pPr algn="ctr"/>
            <a:r>
              <a:rPr lang="en-US" sz="3100"/>
              <a:t>And I will kill her children with death; and all the churches shall know that I am he that searcheth the reins and hearts: </a:t>
            </a:r>
            <a:r>
              <a:rPr lang="en-US" sz="3100" b="1">
                <a:solidFill>
                  <a:srgbClr val="FF0000"/>
                </a:solidFill>
              </a:rPr>
              <a:t>and I will give unto each one of you according to your works</a:t>
            </a:r>
            <a:r>
              <a:rPr lang="en-US" sz="3100"/>
              <a:t>.</a:t>
            </a:r>
          </a:p>
        </p:txBody>
      </p:sp>
    </p:spTree>
    <p:extLst>
      <p:ext uri="{BB962C8B-B14F-4D97-AF65-F5344CB8AC3E}">
        <p14:creationId xmlns:p14="http://schemas.microsoft.com/office/powerpoint/2010/main" val="5919696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2CFB49-8BBF-1B67-2C5B-36D413734878}"/>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D4DD3D1D-7A19-3D2C-9332-BB885943565B}"/>
              </a:ext>
            </a:extLst>
          </p:cNvPr>
          <p:cNvSpPr txBox="1"/>
          <p:nvPr/>
        </p:nvSpPr>
        <p:spPr>
          <a:xfrm>
            <a:off x="0" y="762000"/>
            <a:ext cx="12192000" cy="646331"/>
          </a:xfrm>
          <a:prstGeom prst="rect">
            <a:avLst/>
          </a:prstGeom>
          <a:noFill/>
        </p:spPr>
        <p:txBody>
          <a:bodyPr vert="horz" rtlCol="0">
            <a:spAutoFit/>
          </a:bodyPr>
          <a:lstStyle/>
          <a:p>
            <a:pPr algn="ctr"/>
            <a:r>
              <a:rPr lang="en-US" sz="3600"/>
              <a:t>Revelation 20:14</a:t>
            </a:r>
          </a:p>
        </p:txBody>
      </p:sp>
      <p:sp>
        <p:nvSpPr>
          <p:cNvPr id="4" name="TextBox 3">
            <a:extLst>
              <a:ext uri="{FF2B5EF4-FFF2-40B4-BE49-F238E27FC236}">
                <a16:creationId xmlns:a16="http://schemas.microsoft.com/office/drawing/2014/main" id="{04AD9A21-BFFC-C3B4-E700-C4DC1516A6D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14A7637-A2FB-C7F1-6725-FA16FF918C53}"/>
              </a:ext>
            </a:extLst>
          </p:cNvPr>
          <p:cNvSpPr txBox="1"/>
          <p:nvPr/>
        </p:nvSpPr>
        <p:spPr>
          <a:xfrm>
            <a:off x="1016000" y="1905000"/>
            <a:ext cx="10160000" cy="1046440"/>
          </a:xfrm>
          <a:prstGeom prst="rect">
            <a:avLst/>
          </a:prstGeom>
          <a:noFill/>
        </p:spPr>
        <p:txBody>
          <a:bodyPr vert="horz" rtlCol="0">
            <a:spAutoFit/>
          </a:bodyPr>
          <a:lstStyle/>
          <a:p>
            <a:pPr algn="ctr"/>
            <a:r>
              <a:rPr lang="en-US" sz="3100"/>
              <a:t>Then death and Hades were thrown into the lake of fire. </a:t>
            </a:r>
            <a:r>
              <a:rPr lang="en-US" sz="3100" b="1">
                <a:solidFill>
                  <a:srgbClr val="FF0000"/>
                </a:solidFill>
              </a:rPr>
              <a:t>This is the second death, the lake of fire.</a:t>
            </a:r>
          </a:p>
        </p:txBody>
      </p:sp>
    </p:spTree>
    <p:extLst>
      <p:ext uri="{BB962C8B-B14F-4D97-AF65-F5344CB8AC3E}">
        <p14:creationId xmlns:p14="http://schemas.microsoft.com/office/powerpoint/2010/main" val="26875333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FE98AF-D4B9-4DBE-4636-A62DCE2FFFDC}"/>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D520BBAB-F2CC-B3C0-A443-5C21057DBFFF}"/>
              </a:ext>
            </a:extLst>
          </p:cNvPr>
          <p:cNvSpPr txBox="1"/>
          <p:nvPr/>
        </p:nvSpPr>
        <p:spPr>
          <a:xfrm>
            <a:off x="0" y="762000"/>
            <a:ext cx="12192000" cy="646331"/>
          </a:xfrm>
          <a:prstGeom prst="rect">
            <a:avLst/>
          </a:prstGeom>
          <a:noFill/>
        </p:spPr>
        <p:txBody>
          <a:bodyPr vert="horz" rtlCol="0">
            <a:spAutoFit/>
          </a:bodyPr>
          <a:lstStyle/>
          <a:p>
            <a:pPr algn="ctr"/>
            <a:r>
              <a:rPr lang="en-US" sz="3600"/>
              <a:t>Revelation 21:8</a:t>
            </a:r>
          </a:p>
        </p:txBody>
      </p:sp>
      <p:sp>
        <p:nvSpPr>
          <p:cNvPr id="4" name="TextBox 3">
            <a:extLst>
              <a:ext uri="{FF2B5EF4-FFF2-40B4-BE49-F238E27FC236}">
                <a16:creationId xmlns:a16="http://schemas.microsoft.com/office/drawing/2014/main" id="{78A144C3-3323-232A-ECE9-3EA0AF2E122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02C3A6A-8CD9-54F8-3C02-032AEE37157A}"/>
              </a:ext>
            </a:extLst>
          </p:cNvPr>
          <p:cNvSpPr txBox="1"/>
          <p:nvPr/>
        </p:nvSpPr>
        <p:spPr>
          <a:xfrm>
            <a:off x="1016000" y="1905000"/>
            <a:ext cx="10160000" cy="2477601"/>
          </a:xfrm>
          <a:prstGeom prst="rect">
            <a:avLst/>
          </a:prstGeom>
          <a:noFill/>
        </p:spPr>
        <p:txBody>
          <a:bodyPr vert="horz" rtlCol="0">
            <a:spAutoFit/>
          </a:bodyPr>
          <a:lstStyle/>
          <a:p>
            <a:pPr algn="ctr"/>
            <a:r>
              <a:rPr lang="en-US" sz="3100"/>
              <a:t>"But for the cowardly and unbelieving and abominable and murderers and immoral persons and sorcerers and idolaters and all liars, </a:t>
            </a:r>
            <a:r>
              <a:rPr lang="en-US" sz="3100" b="1">
                <a:solidFill>
                  <a:srgbClr val="FF0000"/>
                </a:solidFill>
              </a:rPr>
              <a:t>their part will be in the lake that burns with fire and brimstone, which is the second death</a:t>
            </a:r>
            <a:r>
              <a:rPr lang="en-US" sz="3100"/>
              <a:t>."</a:t>
            </a:r>
          </a:p>
        </p:txBody>
      </p:sp>
    </p:spTree>
    <p:extLst>
      <p:ext uri="{BB962C8B-B14F-4D97-AF65-F5344CB8AC3E}">
        <p14:creationId xmlns:p14="http://schemas.microsoft.com/office/powerpoint/2010/main" val="28100015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C9072A-58AF-8C31-DF21-4183A747CE07}"/>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E62253B2-4601-B44A-EEA2-7092CA0C2EB6}"/>
              </a:ext>
            </a:extLst>
          </p:cNvPr>
          <p:cNvSpPr txBox="1"/>
          <p:nvPr/>
        </p:nvSpPr>
        <p:spPr>
          <a:xfrm>
            <a:off x="0" y="762000"/>
            <a:ext cx="12192000" cy="646331"/>
          </a:xfrm>
          <a:prstGeom prst="rect">
            <a:avLst/>
          </a:prstGeom>
          <a:noFill/>
        </p:spPr>
        <p:txBody>
          <a:bodyPr vert="horz" rtlCol="0">
            <a:spAutoFit/>
          </a:bodyPr>
          <a:lstStyle/>
          <a:p>
            <a:pPr algn="ctr"/>
            <a:r>
              <a:rPr lang="en-US" sz="3600"/>
              <a:t>Psalm 49:7-9</a:t>
            </a:r>
          </a:p>
        </p:txBody>
      </p:sp>
      <p:sp>
        <p:nvSpPr>
          <p:cNvPr id="4" name="TextBox 3">
            <a:extLst>
              <a:ext uri="{FF2B5EF4-FFF2-40B4-BE49-F238E27FC236}">
                <a16:creationId xmlns:a16="http://schemas.microsoft.com/office/drawing/2014/main" id="{D1A8E73D-0A00-5407-1EBB-013EC2B04BA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8FBB7D9-3B35-A88A-33FF-4DCFE258E903}"/>
              </a:ext>
            </a:extLst>
          </p:cNvPr>
          <p:cNvSpPr txBox="1"/>
          <p:nvPr/>
        </p:nvSpPr>
        <p:spPr>
          <a:xfrm>
            <a:off x="1016000" y="1905000"/>
            <a:ext cx="10160000" cy="2477601"/>
          </a:xfrm>
          <a:prstGeom prst="rect">
            <a:avLst/>
          </a:prstGeom>
          <a:noFill/>
        </p:spPr>
        <p:txBody>
          <a:bodyPr vert="horz" rtlCol="0">
            <a:spAutoFit/>
          </a:bodyPr>
          <a:lstStyle/>
          <a:p>
            <a:pPr algn="ctr"/>
            <a:r>
              <a:rPr lang="en-US" sz="3100"/>
              <a:t>No man can by any means redeem his brother Or give to God a ransom for him-- For the redemption of his soul is costly, And he should cease trying forever-- That he should live on eternally, That </a:t>
            </a:r>
            <a:r>
              <a:rPr lang="en-US" sz="3100" b="1">
                <a:solidFill>
                  <a:srgbClr val="FF0000"/>
                </a:solidFill>
              </a:rPr>
              <a:t>he should not undergo decay</a:t>
            </a:r>
            <a:r>
              <a:rPr lang="en-US" sz="3100"/>
              <a:t>.</a:t>
            </a:r>
          </a:p>
        </p:txBody>
      </p:sp>
    </p:spTree>
    <p:extLst>
      <p:ext uri="{BB962C8B-B14F-4D97-AF65-F5344CB8AC3E}">
        <p14:creationId xmlns:p14="http://schemas.microsoft.com/office/powerpoint/2010/main" val="38503102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86DE0C-C3C4-3505-AAA4-76F51CC396EC}"/>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CDA98AF1-4E0A-E1FA-288C-825AD6C2C961}"/>
              </a:ext>
            </a:extLst>
          </p:cNvPr>
          <p:cNvSpPr txBox="1"/>
          <p:nvPr/>
        </p:nvSpPr>
        <p:spPr>
          <a:xfrm>
            <a:off x="0" y="762000"/>
            <a:ext cx="12192000" cy="646331"/>
          </a:xfrm>
          <a:prstGeom prst="rect">
            <a:avLst/>
          </a:prstGeom>
          <a:noFill/>
        </p:spPr>
        <p:txBody>
          <a:bodyPr vert="horz" rtlCol="0">
            <a:spAutoFit/>
          </a:bodyPr>
          <a:lstStyle/>
          <a:p>
            <a:pPr algn="ctr"/>
            <a:r>
              <a:rPr lang="en-US" sz="3600"/>
              <a:t>Second Esdras [4th Ezra] 10:10</a:t>
            </a:r>
          </a:p>
        </p:txBody>
      </p:sp>
      <p:sp>
        <p:nvSpPr>
          <p:cNvPr id="4" name="TextBox 3">
            <a:extLst>
              <a:ext uri="{FF2B5EF4-FFF2-40B4-BE49-F238E27FC236}">
                <a16:creationId xmlns:a16="http://schemas.microsoft.com/office/drawing/2014/main" id="{A37D7B28-3561-6E93-E6F0-DD5C8F2299E9}"/>
              </a:ext>
            </a:extLst>
          </p:cNvPr>
          <p:cNvSpPr txBox="1"/>
          <p:nvPr/>
        </p:nvSpPr>
        <p:spPr>
          <a:xfrm>
            <a:off x="0" y="1270000"/>
            <a:ext cx="12192000" cy="400110"/>
          </a:xfrm>
          <a:prstGeom prst="rect">
            <a:avLst/>
          </a:prstGeom>
          <a:noFill/>
        </p:spPr>
        <p:txBody>
          <a:bodyPr vert="horz" rtlCol="0">
            <a:spAutoFit/>
          </a:bodyPr>
          <a:lstStyle/>
          <a:p>
            <a:pPr algn="ctr"/>
            <a:r>
              <a:rPr lang="en-US" sz="2000"/>
              <a:t>(CPR, Cepher (Modified))</a:t>
            </a:r>
          </a:p>
        </p:txBody>
      </p:sp>
      <p:sp>
        <p:nvSpPr>
          <p:cNvPr id="5" name="TextBox 4">
            <a:extLst>
              <a:ext uri="{FF2B5EF4-FFF2-40B4-BE49-F238E27FC236}">
                <a16:creationId xmlns:a16="http://schemas.microsoft.com/office/drawing/2014/main" id="{C87DCAA8-BB49-2939-4833-BD0CA56F1272}"/>
              </a:ext>
            </a:extLst>
          </p:cNvPr>
          <p:cNvSpPr txBox="1"/>
          <p:nvPr/>
        </p:nvSpPr>
        <p:spPr>
          <a:xfrm>
            <a:off x="1016000" y="1905000"/>
            <a:ext cx="10160000" cy="2000548"/>
          </a:xfrm>
          <a:prstGeom prst="rect">
            <a:avLst/>
          </a:prstGeom>
          <a:noFill/>
        </p:spPr>
        <p:txBody>
          <a:bodyPr vert="horz" rtlCol="0">
            <a:spAutoFit/>
          </a:bodyPr>
          <a:lstStyle/>
          <a:p>
            <a:pPr algn="ctr"/>
            <a:r>
              <a:rPr lang="en-US" sz="3100"/>
              <a:t>For out of her came all at the first, and out of her shall all others come, and, behold, </a:t>
            </a:r>
            <a:r>
              <a:rPr lang="en-US" sz="3100" b="1">
                <a:solidFill>
                  <a:srgbClr val="FF0000"/>
                </a:solidFill>
              </a:rPr>
              <a:t>they walk almost all into destruction, and a multitude of them is utterly rooted out.</a:t>
            </a:r>
          </a:p>
        </p:txBody>
      </p:sp>
    </p:spTree>
    <p:extLst>
      <p:ext uri="{BB962C8B-B14F-4D97-AF65-F5344CB8AC3E}">
        <p14:creationId xmlns:p14="http://schemas.microsoft.com/office/powerpoint/2010/main" val="28637613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CC52A-1FDA-6744-6863-1E9AF4A56381}"/>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DAE69866-3F35-ADBE-C3FF-860D6E1F2567}"/>
              </a:ext>
            </a:extLst>
          </p:cNvPr>
          <p:cNvSpPr txBox="1"/>
          <p:nvPr/>
        </p:nvSpPr>
        <p:spPr>
          <a:xfrm>
            <a:off x="0" y="762000"/>
            <a:ext cx="12192000" cy="646331"/>
          </a:xfrm>
          <a:prstGeom prst="rect">
            <a:avLst/>
          </a:prstGeom>
          <a:noFill/>
        </p:spPr>
        <p:txBody>
          <a:bodyPr vert="horz" rtlCol="0">
            <a:spAutoFit/>
          </a:bodyPr>
          <a:lstStyle/>
          <a:p>
            <a:pPr algn="ctr"/>
            <a:r>
              <a:rPr lang="en-US" sz="3600"/>
              <a:t>Second Esdras [4th Ezra] 7:78-87</a:t>
            </a:r>
          </a:p>
        </p:txBody>
      </p:sp>
      <p:sp>
        <p:nvSpPr>
          <p:cNvPr id="4" name="TextBox 3">
            <a:extLst>
              <a:ext uri="{FF2B5EF4-FFF2-40B4-BE49-F238E27FC236}">
                <a16:creationId xmlns:a16="http://schemas.microsoft.com/office/drawing/2014/main" id="{39E4EB3B-4A19-0516-C870-EC6543698E40}"/>
              </a:ext>
            </a:extLst>
          </p:cNvPr>
          <p:cNvSpPr txBox="1"/>
          <p:nvPr/>
        </p:nvSpPr>
        <p:spPr>
          <a:xfrm>
            <a:off x="0" y="1270000"/>
            <a:ext cx="12192000" cy="400110"/>
          </a:xfrm>
          <a:prstGeom prst="rect">
            <a:avLst/>
          </a:prstGeom>
          <a:noFill/>
        </p:spPr>
        <p:txBody>
          <a:bodyPr vert="horz" rtlCol="0">
            <a:spAutoFit/>
          </a:bodyPr>
          <a:lstStyle/>
          <a:p>
            <a:pPr algn="ctr"/>
            <a:r>
              <a:rPr lang="en-US" sz="2000"/>
              <a:t>(CPR, Cepher (Modified))</a:t>
            </a:r>
          </a:p>
        </p:txBody>
      </p:sp>
      <p:sp>
        <p:nvSpPr>
          <p:cNvPr id="5" name="TextBox 4">
            <a:extLst>
              <a:ext uri="{FF2B5EF4-FFF2-40B4-BE49-F238E27FC236}">
                <a16:creationId xmlns:a16="http://schemas.microsoft.com/office/drawing/2014/main" id="{E201FF72-78B9-C196-0267-D730C72E7E3E}"/>
              </a:ext>
            </a:extLst>
          </p:cNvPr>
          <p:cNvSpPr txBox="1"/>
          <p:nvPr/>
        </p:nvSpPr>
        <p:spPr>
          <a:xfrm>
            <a:off x="1016000" y="1905000"/>
            <a:ext cx="10160000" cy="2954655"/>
          </a:xfrm>
          <a:prstGeom prst="rect">
            <a:avLst/>
          </a:prstGeom>
          <a:noFill/>
        </p:spPr>
        <p:txBody>
          <a:bodyPr vert="horz" rtlCol="0">
            <a:spAutoFit/>
          </a:bodyPr>
          <a:lstStyle/>
          <a:p>
            <a:pPr algn="ctr"/>
            <a:r>
              <a:rPr lang="en-US" sz="3100"/>
              <a:t>Now, concerning death, the teaching is: When the decisive decree has gone forth from the Most High YHVH that a man shall die, as the spirit leaves the body to return again to HIM who gave it, first of all it adores the splendor of the Most High YHVH. (Continued...)</a:t>
            </a:r>
          </a:p>
        </p:txBody>
      </p:sp>
    </p:spTree>
    <p:extLst>
      <p:ext uri="{BB962C8B-B14F-4D97-AF65-F5344CB8AC3E}">
        <p14:creationId xmlns:p14="http://schemas.microsoft.com/office/powerpoint/2010/main" val="5907225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223410-A24C-E348-5577-8076743910AD}"/>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7F5803BD-2850-28C1-0F76-A0BBF8BCE303}"/>
              </a:ext>
            </a:extLst>
          </p:cNvPr>
          <p:cNvSpPr txBox="1"/>
          <p:nvPr/>
        </p:nvSpPr>
        <p:spPr>
          <a:xfrm>
            <a:off x="1016000" y="635000"/>
            <a:ext cx="10160000" cy="4862870"/>
          </a:xfrm>
          <a:prstGeom prst="rect">
            <a:avLst/>
          </a:prstGeom>
          <a:noFill/>
        </p:spPr>
        <p:txBody>
          <a:bodyPr vert="horz" rtlCol="0">
            <a:spAutoFit/>
          </a:bodyPr>
          <a:lstStyle/>
          <a:p>
            <a:pPr algn="ctr"/>
            <a:r>
              <a:rPr lang="en-US" sz="3100" b="1">
                <a:solidFill>
                  <a:srgbClr val="FF0000"/>
                </a:solidFill>
              </a:rPr>
              <a:t>And if it is one of those who have shown scorn and have not kept the way of the Most High YHVH, and who have despised HIS Torah, and who have hated those who fear YHVH, Such spirits shall not enter into habitations, but shall immediately wander about in torments, ever grieving and sad, in seven ways.</a:t>
            </a:r>
            <a:r>
              <a:rPr lang="en-US" sz="3100"/>
              <a:t> The first way, because they have scorned the Torah of the Most High. The second way, because they cannot now make a tov repentance that they may live. (Continued...)</a:t>
            </a:r>
          </a:p>
        </p:txBody>
      </p:sp>
    </p:spTree>
    <p:extLst>
      <p:ext uri="{BB962C8B-B14F-4D97-AF65-F5344CB8AC3E}">
        <p14:creationId xmlns:p14="http://schemas.microsoft.com/office/powerpoint/2010/main" val="14975184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1BA485-A884-DC12-4C5D-90CB2F4C5D5E}"/>
              </a:ext>
            </a:extLst>
          </p:cNvPr>
          <p:cNvSpPr txBox="1"/>
          <p:nvPr/>
        </p:nvSpPr>
        <p:spPr>
          <a:xfrm>
            <a:off x="127000" y="127000"/>
            <a:ext cx="7315200" cy="276999"/>
          </a:xfrm>
          <a:prstGeom prst="rect">
            <a:avLst/>
          </a:prstGeom>
          <a:noFill/>
        </p:spPr>
        <p:txBody>
          <a:bodyPr vert="horz" lIns="0" tIns="0" rIns="0" bIns="0" rtlCol="0">
            <a:spAutoFit/>
          </a:bodyPr>
          <a:lstStyle/>
          <a:p>
            <a:r>
              <a:rPr lang="en-US"/>
              <a:t>WHAT HAPPENS TO THE WICKED?</a:t>
            </a:r>
          </a:p>
        </p:txBody>
      </p:sp>
      <p:sp>
        <p:nvSpPr>
          <p:cNvPr id="3" name="TextBox 2">
            <a:extLst>
              <a:ext uri="{FF2B5EF4-FFF2-40B4-BE49-F238E27FC236}">
                <a16:creationId xmlns:a16="http://schemas.microsoft.com/office/drawing/2014/main" id="{8FDABBB7-2A85-BCBE-1336-2B1146149FA5}"/>
              </a:ext>
            </a:extLst>
          </p:cNvPr>
          <p:cNvSpPr txBox="1"/>
          <p:nvPr/>
        </p:nvSpPr>
        <p:spPr>
          <a:xfrm>
            <a:off x="1016000" y="635000"/>
            <a:ext cx="10160000" cy="3908762"/>
          </a:xfrm>
          <a:prstGeom prst="rect">
            <a:avLst/>
          </a:prstGeom>
          <a:noFill/>
        </p:spPr>
        <p:txBody>
          <a:bodyPr vert="horz" rtlCol="0">
            <a:spAutoFit/>
          </a:bodyPr>
          <a:lstStyle/>
          <a:p>
            <a:pPr algn="ctr"/>
            <a:r>
              <a:rPr lang="en-US" sz="3100"/>
              <a:t>The third way, they shall see the reward laid up for those who have trusted the Covenants of the Most High YHVH. The fourth way, they shall consider the torment laid up for themselves in the last day. The fifth way, they shall see how the habitations of the others are guarded by angels in profound quiet. The sixth way, they shall see how some of them will pass over into torments. (Continued...)</a:t>
            </a:r>
          </a:p>
        </p:txBody>
      </p:sp>
    </p:spTree>
    <p:extLst>
      <p:ext uri="{BB962C8B-B14F-4D97-AF65-F5344CB8AC3E}">
        <p14:creationId xmlns:p14="http://schemas.microsoft.com/office/powerpoint/2010/main" val="3453584124"/>
      </p:ext>
    </p:extLst>
  </p:cSld>
  <p:clrMapOvr>
    <a:masterClrMapping/>
  </p:clrMapOvr>
</p:sld>
</file>

<file path=ppt/theme/theme1.xml><?xml version="1.0" encoding="utf-8"?>
<a:theme xmlns:a="http://schemas.openxmlformats.org/drawingml/2006/main" name="SwellVTI">
  <a:themeElements>
    <a:clrScheme name="Swell">
      <a:dk1>
        <a:sysClr val="windowText" lastClr="000000"/>
      </a:dk1>
      <a:lt1>
        <a:sysClr val="window" lastClr="FFFFFF"/>
      </a:lt1>
      <a:dk2>
        <a:srgbClr val="233B47"/>
      </a:dk2>
      <a:lt2>
        <a:srgbClr val="FEEFD9"/>
      </a:lt2>
      <a:accent1>
        <a:srgbClr val="16AEA7"/>
      </a:accent1>
      <a:accent2>
        <a:srgbClr val="618F88"/>
      </a:accent2>
      <a:accent3>
        <a:srgbClr val="7A9973"/>
      </a:accent3>
      <a:accent4>
        <a:srgbClr val="8AAE8E"/>
      </a:accent4>
      <a:accent5>
        <a:srgbClr val="EB8F60"/>
      </a:accent5>
      <a:accent6>
        <a:srgbClr val="E57A6F"/>
      </a:accent6>
      <a:hlink>
        <a:srgbClr val="13968F"/>
      </a:hlink>
      <a:folHlink>
        <a:srgbClr val="E5615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docProps/app.xml><?xml version="1.0" encoding="utf-8"?>
<Properties xmlns="http://schemas.openxmlformats.org/officeDocument/2006/extended-properties" xmlns:vt="http://schemas.openxmlformats.org/officeDocument/2006/docPropsVTypes">
  <TotalTime>25</TotalTime>
  <Words>11864</Words>
  <Application>Microsoft Office PowerPoint</Application>
  <PresentationFormat>Widescreen</PresentationFormat>
  <Paragraphs>609</Paragraphs>
  <Slides>189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189</vt:i4>
      </vt:variant>
    </vt:vector>
  </HeadingPairs>
  <TitlesOfParts>
    <vt:vector size="192" baseType="lpstr">
      <vt:lpstr>Arial</vt:lpstr>
      <vt:lpstr>Neue Haas Grotesk Text Pro</vt:lpstr>
      <vt:lpstr>SwellVTI</vt:lpstr>
      <vt:lpstr>Who gets to enter the Kingdom of YHVH?</vt:lpstr>
      <vt:lpstr>Saved By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Righteous Live by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Promise" By Faith</vt:lpstr>
      <vt:lpstr>PowerPoint Presentation</vt:lpstr>
      <vt:lpstr>PowerPoint Presentation</vt:lpstr>
      <vt:lpstr>PowerPoint Presentation</vt:lpstr>
      <vt:lpstr>PowerPoint Presentation</vt:lpstr>
      <vt:lpstr>PowerPoint Presentation</vt:lpstr>
      <vt:lpstr>PowerPoint Presentation</vt:lpstr>
      <vt:lpstr>How do I attain Righteousness?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faith is shown by your works</vt:lpstr>
      <vt:lpstr>Judged according to works and deeds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to the Wicked?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remain lawless, yet believe, and make it to the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those that are "on a far away island and never heard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Everyone Falls Short</vt:lpstr>
      <vt:lpstr>PowerPoint Presentation</vt:lpstr>
      <vt:lpstr>PowerPoint Presentation</vt:lpstr>
      <vt:lpstr>PowerPoint Presentation</vt:lpstr>
      <vt:lpstr>PowerPoint Presentation</vt:lpstr>
      <vt:lpstr>PowerPoint Presentation</vt:lpstr>
      <vt:lpstr>Is there grace for those who keep only part of the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a person saved?</vt:lpstr>
      <vt:lpstr>Be "Blameless"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Once saved, always saved?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End-of-Life Requests for Forgiveness</vt:lpstr>
      <vt:lpstr>PowerPoint Presentation</vt:lpstr>
      <vt:lpstr>PowerPoint Presentation</vt:lpstr>
      <vt:lpstr>PowerPoint Presentation</vt:lpstr>
      <vt:lpstr>PowerPoint Presentation</vt:lpstr>
      <vt:lpstr>There are more wicked than righteous</vt:lpstr>
      <vt:lpstr>PowerPoint Presentation</vt:lpstr>
      <vt:lpstr>PowerPoint Presentation</vt:lpstr>
      <vt:lpstr>PowerPoint Presentation</vt:lpstr>
      <vt:lpstr>PowerPoint Presentation</vt:lpstr>
      <vt:lpstr>PowerPoint Presentation</vt:lpstr>
      <vt:lpstr>PowerPoint Presentation</vt:lpstr>
      <vt:lpstr>Faith</vt:lpstr>
      <vt:lpstr>Definition</vt:lpstr>
      <vt:lpstr>PowerPoint Presentation</vt:lpstr>
      <vt:lpstr>PowerPoint Presentation</vt:lpstr>
      <vt:lpstr>Examples</vt:lpstr>
      <vt:lpstr>PowerPoint Presentation</vt:lpstr>
      <vt:lpstr>Growth in Faith</vt:lpstr>
      <vt:lpstr>PowerPoint Presentation</vt:lpstr>
      <vt:lpstr>PowerPoint Presentation</vt:lpstr>
      <vt:lpstr>Necessity</vt:lpstr>
      <vt:lpstr>PowerPoint Presentation</vt:lpstr>
      <vt:lpstr>PowerPoint Presentation</vt:lpstr>
      <vt:lpstr>Saving Faith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Johnson</dc:creator>
  <cp:lastModifiedBy>Kyle Johnson</cp:lastModifiedBy>
  <cp:revision>2</cp:revision>
  <dcterms:created xsi:type="dcterms:W3CDTF">2025-03-27T20:57:54Z</dcterms:created>
  <dcterms:modified xsi:type="dcterms:W3CDTF">2026-05-11T03:59:02Z</dcterms:modified>
</cp:coreProperties>
</file>